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2" r:id="rId2"/>
    <p:sldId id="273" r:id="rId3"/>
    <p:sldId id="276" r:id="rId4"/>
    <p:sldId id="280" r:id="rId5"/>
    <p:sldId id="277" r:id="rId6"/>
    <p:sldId id="278" r:id="rId7"/>
    <p:sldId id="264" r:id="rId8"/>
    <p:sldId id="265" r:id="rId9"/>
    <p:sldId id="266" r:id="rId10"/>
    <p:sldId id="283" r:id="rId11"/>
    <p:sldId id="281" r:id="rId12"/>
    <p:sldId id="271" r:id="rId13"/>
  </p:sldIdLst>
  <p:sldSz cx="6858000" cy="9906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4EA0"/>
    <a:srgbClr val="FF9999"/>
    <a:srgbClr val="FDB5E5"/>
    <a:srgbClr val="FDF0BB"/>
    <a:srgbClr val="FF6699"/>
    <a:srgbClr val="F6FD99"/>
    <a:srgbClr val="6699F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3138" y="72"/>
      </p:cViewPr>
      <p:guideLst>
        <p:guide orient="horz" pos="31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120EC5D-CEF9-4998-8F46-7648065EA589}" type="datetimeFigureOut">
              <a:rPr lang="en-GB" smtClean="0"/>
              <a:t>25/06/2025</a:t>
            </a:fld>
            <a:endParaRPr lang="en-GB"/>
          </a:p>
        </p:txBody>
      </p:sp>
      <p:sp>
        <p:nvSpPr>
          <p:cNvPr id="4" name="Slide Image Placeholder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3F453FC-7BC8-4001-9F0B-FFFBD3A31E44}" type="slidenum">
              <a:rPr lang="en-GB" smtClean="0"/>
              <a:t>‹#›</a:t>
            </a:fld>
            <a:endParaRPr lang="en-GB"/>
          </a:p>
        </p:txBody>
      </p:sp>
    </p:spTree>
    <p:extLst>
      <p:ext uri="{BB962C8B-B14F-4D97-AF65-F5344CB8AC3E}">
        <p14:creationId xmlns:p14="http://schemas.microsoft.com/office/powerpoint/2010/main" val="2843715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7283"/>
            <a:ext cx="5829300" cy="2123369"/>
          </a:xfrm>
        </p:spPr>
        <p:txBody>
          <a:bodyPr/>
          <a:lstStyle/>
          <a:p>
            <a:r>
              <a:rPr lang="en-US"/>
              <a:t>Click to edit Master title style</a:t>
            </a:r>
            <a:endParaRPr lang="en-GB"/>
          </a:p>
        </p:txBody>
      </p:sp>
      <p:sp>
        <p:nvSpPr>
          <p:cNvPr id="3" name="Subtitle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AA15B95-B0E4-428C-ACA3-BD91C3CA9B80}" type="datetimeFigureOut">
              <a:rPr lang="en-GB" smtClean="0"/>
              <a:t>25/06/2025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7E0CA6-420A-4C97-8A49-E65C830C79F9}" type="slidenum">
              <a:rPr lang="en-GB" smtClean="0"/>
              <a:t>‹#›</a:t>
            </a:fld>
            <a:endParaRPr lang="en-GB"/>
          </a:p>
        </p:txBody>
      </p:sp>
    </p:spTree>
    <p:extLst>
      <p:ext uri="{BB962C8B-B14F-4D97-AF65-F5344CB8AC3E}">
        <p14:creationId xmlns:p14="http://schemas.microsoft.com/office/powerpoint/2010/main" val="4193222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A15B95-B0E4-428C-ACA3-BD91C3CA9B80}" type="datetimeFigureOut">
              <a:rPr lang="en-GB" smtClean="0"/>
              <a:t>25/06/2025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7E0CA6-420A-4C97-8A49-E65C830C79F9}" type="slidenum">
              <a:rPr lang="en-GB" smtClean="0"/>
              <a:t>‹#›</a:t>
            </a:fld>
            <a:endParaRPr lang="en-GB"/>
          </a:p>
        </p:txBody>
      </p:sp>
    </p:spTree>
    <p:extLst>
      <p:ext uri="{BB962C8B-B14F-4D97-AF65-F5344CB8AC3E}">
        <p14:creationId xmlns:p14="http://schemas.microsoft.com/office/powerpoint/2010/main" val="1431188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529697"/>
            <a:ext cx="1157288" cy="112680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57176" y="529697"/>
            <a:ext cx="3357563" cy="11268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A15B95-B0E4-428C-ACA3-BD91C3CA9B80}" type="datetimeFigureOut">
              <a:rPr lang="en-GB" smtClean="0"/>
              <a:t>25/06/2025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7E0CA6-420A-4C97-8A49-E65C830C79F9}" type="slidenum">
              <a:rPr lang="en-GB" smtClean="0"/>
              <a:t>‹#›</a:t>
            </a:fld>
            <a:endParaRPr lang="en-GB"/>
          </a:p>
        </p:txBody>
      </p:sp>
    </p:spTree>
    <p:extLst>
      <p:ext uri="{BB962C8B-B14F-4D97-AF65-F5344CB8AC3E}">
        <p14:creationId xmlns:p14="http://schemas.microsoft.com/office/powerpoint/2010/main" val="3260234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A15B95-B0E4-428C-ACA3-BD91C3CA9B80}" type="datetimeFigureOut">
              <a:rPr lang="en-GB" smtClean="0"/>
              <a:t>25/06/2025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7E0CA6-420A-4C97-8A49-E65C830C79F9}" type="slidenum">
              <a:rPr lang="en-GB" smtClean="0"/>
              <a:t>‹#›</a:t>
            </a:fld>
            <a:endParaRPr lang="en-GB"/>
          </a:p>
        </p:txBody>
      </p:sp>
    </p:spTree>
    <p:extLst>
      <p:ext uri="{BB962C8B-B14F-4D97-AF65-F5344CB8AC3E}">
        <p14:creationId xmlns:p14="http://schemas.microsoft.com/office/powerpoint/2010/main" val="999669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6365522"/>
            <a:ext cx="5829300" cy="1967442"/>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4198587"/>
            <a:ext cx="5829300" cy="21669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A15B95-B0E4-428C-ACA3-BD91C3CA9B80}" type="datetimeFigureOut">
              <a:rPr lang="en-GB" smtClean="0"/>
              <a:t>25/06/2025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7E0CA6-420A-4C97-8A49-E65C830C79F9}" type="slidenum">
              <a:rPr lang="en-GB" smtClean="0"/>
              <a:t>‹#›</a:t>
            </a:fld>
            <a:endParaRPr lang="en-GB"/>
          </a:p>
        </p:txBody>
      </p:sp>
    </p:spTree>
    <p:extLst>
      <p:ext uri="{BB962C8B-B14F-4D97-AF65-F5344CB8AC3E}">
        <p14:creationId xmlns:p14="http://schemas.microsoft.com/office/powerpoint/2010/main" val="3973680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57176" y="3081867"/>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628901" y="3081867"/>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AA15B95-B0E4-428C-ACA3-BD91C3CA9B80}" type="datetimeFigureOut">
              <a:rPr lang="en-GB" smtClean="0"/>
              <a:t>25/06/2025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7E0CA6-420A-4C97-8A49-E65C830C79F9}" type="slidenum">
              <a:rPr lang="en-GB" smtClean="0"/>
              <a:t>‹#›</a:t>
            </a:fld>
            <a:endParaRPr lang="en-GB"/>
          </a:p>
        </p:txBody>
      </p:sp>
    </p:spTree>
    <p:extLst>
      <p:ext uri="{BB962C8B-B14F-4D97-AF65-F5344CB8AC3E}">
        <p14:creationId xmlns:p14="http://schemas.microsoft.com/office/powerpoint/2010/main" val="2024455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6699"/>
            <a:ext cx="6172200" cy="1651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70"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AA15B95-B0E4-428C-ACA3-BD91C3CA9B80}" type="datetimeFigureOut">
              <a:rPr lang="en-GB" smtClean="0"/>
              <a:t>25/06/2025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D7E0CA6-420A-4C97-8A49-E65C830C79F9}" type="slidenum">
              <a:rPr lang="en-GB" smtClean="0"/>
              <a:t>‹#›</a:t>
            </a:fld>
            <a:endParaRPr lang="en-GB"/>
          </a:p>
        </p:txBody>
      </p:sp>
    </p:spTree>
    <p:extLst>
      <p:ext uri="{BB962C8B-B14F-4D97-AF65-F5344CB8AC3E}">
        <p14:creationId xmlns:p14="http://schemas.microsoft.com/office/powerpoint/2010/main" val="1749679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AA15B95-B0E4-428C-ACA3-BD91C3CA9B80}" type="datetimeFigureOut">
              <a:rPr lang="en-GB" smtClean="0"/>
              <a:t>25/06/2025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D7E0CA6-420A-4C97-8A49-E65C830C79F9}" type="slidenum">
              <a:rPr lang="en-GB" smtClean="0"/>
              <a:t>‹#›</a:t>
            </a:fld>
            <a:endParaRPr lang="en-GB"/>
          </a:p>
        </p:txBody>
      </p:sp>
    </p:spTree>
    <p:extLst>
      <p:ext uri="{BB962C8B-B14F-4D97-AF65-F5344CB8AC3E}">
        <p14:creationId xmlns:p14="http://schemas.microsoft.com/office/powerpoint/2010/main" val="290972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A15B95-B0E4-428C-ACA3-BD91C3CA9B80}" type="datetimeFigureOut">
              <a:rPr lang="en-GB" smtClean="0"/>
              <a:t>25/06/2025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D7E0CA6-420A-4C97-8A49-E65C830C79F9}" type="slidenum">
              <a:rPr lang="en-GB" smtClean="0"/>
              <a:t>‹#›</a:t>
            </a:fld>
            <a:endParaRPr lang="en-GB"/>
          </a:p>
        </p:txBody>
      </p:sp>
    </p:spTree>
    <p:extLst>
      <p:ext uri="{BB962C8B-B14F-4D97-AF65-F5344CB8AC3E}">
        <p14:creationId xmlns:p14="http://schemas.microsoft.com/office/powerpoint/2010/main" val="4136518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94406"/>
            <a:ext cx="2256235" cy="1678517"/>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8"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1"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A15B95-B0E4-428C-ACA3-BD91C3CA9B80}" type="datetimeFigureOut">
              <a:rPr lang="en-GB" smtClean="0"/>
              <a:t>25/06/2025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7E0CA6-420A-4C97-8A49-E65C830C79F9}" type="slidenum">
              <a:rPr lang="en-GB" smtClean="0"/>
              <a:t>‹#›</a:t>
            </a:fld>
            <a:endParaRPr lang="en-GB"/>
          </a:p>
        </p:txBody>
      </p:sp>
    </p:spTree>
    <p:extLst>
      <p:ext uri="{BB962C8B-B14F-4D97-AF65-F5344CB8AC3E}">
        <p14:creationId xmlns:p14="http://schemas.microsoft.com/office/powerpoint/2010/main" val="608610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934201"/>
            <a:ext cx="4114800" cy="818622"/>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752823"/>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A15B95-B0E4-428C-ACA3-BD91C3CA9B80}" type="datetimeFigureOut">
              <a:rPr lang="en-GB" smtClean="0"/>
              <a:t>25/06/2025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7E0CA6-420A-4C97-8A49-E65C830C79F9}" type="slidenum">
              <a:rPr lang="en-GB" smtClean="0"/>
              <a:t>‹#›</a:t>
            </a:fld>
            <a:endParaRPr lang="en-GB"/>
          </a:p>
        </p:txBody>
      </p:sp>
    </p:spTree>
    <p:extLst>
      <p:ext uri="{BB962C8B-B14F-4D97-AF65-F5344CB8AC3E}">
        <p14:creationId xmlns:p14="http://schemas.microsoft.com/office/powerpoint/2010/main" val="2779297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9181396"/>
            <a:ext cx="1600200" cy="527402"/>
          </a:xfrm>
          <a:prstGeom prst="rect">
            <a:avLst/>
          </a:prstGeom>
        </p:spPr>
        <p:txBody>
          <a:bodyPr vert="horz" lIns="91440" tIns="45720" rIns="91440" bIns="45720" rtlCol="0" anchor="ctr"/>
          <a:lstStyle>
            <a:lvl1pPr algn="l">
              <a:defRPr sz="1200">
                <a:solidFill>
                  <a:schemeClr val="tx1">
                    <a:tint val="75000"/>
                  </a:schemeClr>
                </a:solidFill>
              </a:defRPr>
            </a:lvl1pPr>
          </a:lstStyle>
          <a:p>
            <a:fld id="{1AA15B95-B0E4-428C-ACA3-BD91C3CA9B80}" type="datetimeFigureOut">
              <a:rPr lang="en-GB" smtClean="0"/>
              <a:t>25/06/2025</a:t>
            </a:fld>
            <a:endParaRPr lang="en-GB"/>
          </a:p>
        </p:txBody>
      </p:sp>
      <p:sp>
        <p:nvSpPr>
          <p:cNvPr id="5" name="Footer Placeholder 4"/>
          <p:cNvSpPr>
            <a:spLocks noGrp="1"/>
          </p:cNvSpPr>
          <p:nvPr>
            <p:ph type="ftr" sz="quarter" idx="3"/>
          </p:nvPr>
        </p:nvSpPr>
        <p:spPr>
          <a:xfrm>
            <a:off x="2343150" y="9181396"/>
            <a:ext cx="2171700" cy="5274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9181396"/>
            <a:ext cx="1600200" cy="527402"/>
          </a:xfrm>
          <a:prstGeom prst="rect">
            <a:avLst/>
          </a:prstGeom>
        </p:spPr>
        <p:txBody>
          <a:bodyPr vert="horz" lIns="91440" tIns="45720" rIns="91440" bIns="45720" rtlCol="0" anchor="ctr"/>
          <a:lstStyle>
            <a:lvl1pPr algn="r">
              <a:defRPr sz="1200">
                <a:solidFill>
                  <a:schemeClr val="tx1">
                    <a:tint val="75000"/>
                  </a:schemeClr>
                </a:solidFill>
              </a:defRPr>
            </a:lvl1pPr>
          </a:lstStyle>
          <a:p>
            <a:fld id="{1D7E0CA6-420A-4C97-8A49-E65C830C79F9}" type="slidenum">
              <a:rPr lang="en-GB" smtClean="0"/>
              <a:t>‹#›</a:t>
            </a:fld>
            <a:endParaRPr lang="en-GB"/>
          </a:p>
        </p:txBody>
      </p:sp>
    </p:spTree>
    <p:extLst>
      <p:ext uri="{BB962C8B-B14F-4D97-AF65-F5344CB8AC3E}">
        <p14:creationId xmlns:p14="http://schemas.microsoft.com/office/powerpoint/2010/main" val="1294446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hyperlink" Target="mailto:h.cole@SCAcademy.co.uk"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hyperlink" Target="mailto:n.smith2@SCAcademy.co.uk" TargetMode="External"/><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1.png"/></Relationships>
</file>

<file path=ppt/slides/_rels/slide10.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41.jpeg"/><Relationship Id="rId3" Type="http://schemas.openxmlformats.org/officeDocument/2006/relationships/image" Target="../media/image31.jpeg"/><Relationship Id="rId7" Type="http://schemas.openxmlformats.org/officeDocument/2006/relationships/image" Target="../media/image35.jpeg"/><Relationship Id="rId12" Type="http://schemas.openxmlformats.org/officeDocument/2006/relationships/image" Target="../media/image40.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11" Type="http://schemas.openxmlformats.org/officeDocument/2006/relationships/image" Target="../media/image39.jpeg"/><Relationship Id="rId5" Type="http://schemas.openxmlformats.org/officeDocument/2006/relationships/image" Target="../media/image33.jpe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jpeg"/></Relationships>
</file>

<file path=ppt/slides/_rels/slide11.xml.rels><?xml version="1.0" encoding="UTF-8" standalone="yes"?>
<Relationships xmlns="http://schemas.openxmlformats.org/package/2006/relationships"><Relationship Id="rId8" Type="http://schemas.openxmlformats.org/officeDocument/2006/relationships/hyperlink" Target="https://www.tutor2u.net/sociology/reference" TargetMode="External"/><Relationship Id="rId13" Type="http://schemas.openxmlformats.org/officeDocument/2006/relationships/hyperlink" Target="https://www.sociologystuff.com/" TargetMode="External"/><Relationship Id="rId3" Type="http://schemas.openxmlformats.org/officeDocument/2006/relationships/hyperlink" Target="http://www.aqa.org.uk/subjects/sociology/as-and-a-level/sociology-7191-7192/assessment-resources" TargetMode="External"/><Relationship Id="rId7" Type="http://schemas.openxmlformats.org/officeDocument/2006/relationships/hyperlink" Target="http://www.heforshe.org/" TargetMode="External"/><Relationship Id="rId12" Type="http://schemas.openxmlformats.org/officeDocument/2006/relationships/hyperlink" Target="http://www.earlhamsociologypages.co.uk/" TargetMode="External"/><Relationship Id="rId2" Type="http://schemas.openxmlformats.org/officeDocument/2006/relationships/hyperlink" Target="http://www.aqa.org.uk/subjects/sociology/as-and-a-level/sociology-7191-7192/introduction" TargetMode="External"/><Relationship Id="rId1" Type="http://schemas.openxmlformats.org/officeDocument/2006/relationships/slideLayout" Target="../slideLayouts/slideLayout2.xml"/><Relationship Id="rId6" Type="http://schemas.openxmlformats.org/officeDocument/2006/relationships/hyperlink" Target="http://whoneedsfeminism.com/about.html" TargetMode="External"/><Relationship Id="rId11" Type="http://schemas.openxmlformats.org/officeDocument/2006/relationships/hyperlink" Target="https://napierpress.com/book-two-workbooks" TargetMode="External"/><Relationship Id="rId5" Type="http://schemas.openxmlformats.org/officeDocument/2006/relationships/hyperlink" Target="http://everydaysexism.com/index.php/about" TargetMode="External"/><Relationship Id="rId10" Type="http://schemas.openxmlformats.org/officeDocument/2006/relationships/hyperlink" Target="https://napierpress.com/book-one-workbooks" TargetMode="External"/><Relationship Id="rId4" Type="http://schemas.openxmlformats.org/officeDocument/2006/relationships/hyperlink" Target="http://www.s-cool.co.uk/a-level/sociology" TargetMode="External"/><Relationship Id="rId9" Type="http://schemas.openxmlformats.org/officeDocument/2006/relationships/hyperlink" Target="http://politybooks.com/kenbrowne/resources.asp"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google.co.uk/url?sa=i&amp;rct=j&amp;q=&amp;esrc=s&amp;frm=1&amp;source=images&amp;cd=&amp;cad=rja&amp;uact=8&amp;ved=0CAcQjRw&amp;url=http://www.memrise.com/mem/2070857/representing-the-functionalist-view-on-society-thr/&amp;ei=fAGRVdv-OYas7AbPqZ_4Dw&amp;bvm=bv.96783405,d.ZGU&amp;psig=AFQjCNHQydoAM8F7v68sAfGNhj7U4kRX8g&amp;ust=1435652854479452" TargetMode="Externa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google.co.uk/url?sa=i&amp;rct=j&amp;q=&amp;esrc=s&amp;frm=1&amp;source=images&amp;cd=&amp;cad=rja&amp;uact=8&amp;ved=0CAcQjRw&amp;url=http://girltalkhq.com/this-is-what-happens-when-you-start-a-feminist-group-in-highschool/&amp;ei=ewuRVcCwD8OH7QaO0Y1w&amp;bvm=bv.96783405,d.ZGU&amp;psig=AFQjCNF1-0Ayj-W31B1m5NRiwrm7sZ0srg&amp;ust=1435655392742120" TargetMode="Externa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youtube.com/watch?v=Vz3eOb6Yl1s" TargetMode="Externa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097" y="211841"/>
            <a:ext cx="4462422" cy="707886"/>
          </a:xfrm>
          <a:prstGeom prst="rect">
            <a:avLst/>
          </a:prstGeom>
          <a:noFill/>
        </p:spPr>
        <p:txBody>
          <a:bodyPr wrap="square" rtlCol="0" anchor="t">
            <a:spAutoFit/>
          </a:bodyPr>
          <a:lstStyle/>
          <a:p>
            <a:pPr algn="ctr"/>
            <a:r>
              <a:rPr lang="en-GB" sz="4000" b="1" dirty="0">
                <a:latin typeface="Tw Cen MT"/>
              </a:rPr>
              <a:t>A level Sociology</a:t>
            </a:r>
            <a:endParaRPr lang="en-GB" sz="4000" b="1" dirty="0">
              <a:latin typeface="Tw Cen MT" panose="020B0602020104020603" pitchFamily="34" charset="0"/>
            </a:endParaRPr>
          </a:p>
        </p:txBody>
      </p:sp>
      <p:pic>
        <p:nvPicPr>
          <p:cNvPr id="5" name="Picture 4"/>
          <p:cNvPicPr>
            <a:picLocks noChangeAspect="1"/>
          </p:cNvPicPr>
          <p:nvPr/>
        </p:nvPicPr>
        <p:blipFill>
          <a:blip r:embed="rId2"/>
          <a:stretch>
            <a:fillRect/>
          </a:stretch>
        </p:blipFill>
        <p:spPr>
          <a:xfrm>
            <a:off x="2217254" y="4406882"/>
            <a:ext cx="2420265" cy="144808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5501" y="2484458"/>
            <a:ext cx="2037328" cy="1408601"/>
          </a:xfrm>
          <a:prstGeom prst="rect">
            <a:avLst/>
          </a:prstGeom>
        </p:spPr>
      </p:pic>
      <p:pic>
        <p:nvPicPr>
          <p:cNvPr id="7" name="Picture 6"/>
          <p:cNvPicPr>
            <a:picLocks noChangeAspect="1"/>
          </p:cNvPicPr>
          <p:nvPr/>
        </p:nvPicPr>
        <p:blipFill>
          <a:blip r:embed="rId4"/>
          <a:stretch>
            <a:fillRect/>
          </a:stretch>
        </p:blipFill>
        <p:spPr>
          <a:xfrm>
            <a:off x="328525" y="2482976"/>
            <a:ext cx="1556039" cy="1205408"/>
          </a:xfrm>
          <a:prstGeom prst="rect">
            <a:avLst/>
          </a:prstGeom>
        </p:spPr>
      </p:pic>
      <p:pic>
        <p:nvPicPr>
          <p:cNvPr id="10" name="Picture 9"/>
          <p:cNvPicPr>
            <a:picLocks noChangeAspect="1"/>
          </p:cNvPicPr>
          <p:nvPr/>
        </p:nvPicPr>
        <p:blipFill rotWithShape="1">
          <a:blip r:embed="rId5"/>
          <a:srcRect r="-704" b="9816"/>
          <a:stretch/>
        </p:blipFill>
        <p:spPr>
          <a:xfrm>
            <a:off x="4937729" y="4116291"/>
            <a:ext cx="1787700" cy="1826614"/>
          </a:xfrm>
          <a:prstGeom prst="rect">
            <a:avLst/>
          </a:prstGeom>
        </p:spPr>
      </p:pic>
      <p:pic>
        <p:nvPicPr>
          <p:cNvPr id="12" name="Picture 11"/>
          <p:cNvPicPr>
            <a:picLocks noChangeAspect="1"/>
          </p:cNvPicPr>
          <p:nvPr/>
        </p:nvPicPr>
        <p:blipFill>
          <a:blip r:embed="rId6"/>
          <a:stretch>
            <a:fillRect/>
          </a:stretch>
        </p:blipFill>
        <p:spPr>
          <a:xfrm>
            <a:off x="370200" y="4331586"/>
            <a:ext cx="1353675" cy="1533796"/>
          </a:xfrm>
          <a:prstGeom prst="rect">
            <a:avLst/>
          </a:prstGeom>
        </p:spPr>
      </p:pic>
      <p:pic>
        <p:nvPicPr>
          <p:cNvPr id="13" name="Picture 12"/>
          <p:cNvPicPr>
            <a:picLocks noChangeAspect="1"/>
          </p:cNvPicPr>
          <p:nvPr/>
        </p:nvPicPr>
        <p:blipFill rotWithShape="1">
          <a:blip r:embed="rId7"/>
          <a:srcRect l="4494" t="8759" r="6742" b="8759"/>
          <a:stretch/>
        </p:blipFill>
        <p:spPr>
          <a:xfrm>
            <a:off x="4757846" y="2385033"/>
            <a:ext cx="1969011" cy="1410809"/>
          </a:xfrm>
          <a:prstGeom prst="rect">
            <a:avLst/>
          </a:prstGeom>
        </p:spPr>
      </p:pic>
      <p:pic>
        <p:nvPicPr>
          <p:cNvPr id="17" name="Picture 16"/>
          <p:cNvPicPr>
            <a:picLocks noChangeAspect="1"/>
          </p:cNvPicPr>
          <p:nvPr/>
        </p:nvPicPr>
        <p:blipFill>
          <a:blip r:embed="rId8"/>
          <a:stretch>
            <a:fillRect/>
          </a:stretch>
        </p:blipFill>
        <p:spPr>
          <a:xfrm>
            <a:off x="4510568" y="6546500"/>
            <a:ext cx="2079912" cy="1481620"/>
          </a:xfrm>
          <a:prstGeom prst="rect">
            <a:avLst/>
          </a:prstGeom>
        </p:spPr>
      </p:pic>
      <p:pic>
        <p:nvPicPr>
          <p:cNvPr id="15" name="Picture 14"/>
          <p:cNvPicPr>
            <a:picLocks noChangeAspect="1"/>
          </p:cNvPicPr>
          <p:nvPr/>
        </p:nvPicPr>
        <p:blipFill>
          <a:blip r:embed="rId9"/>
          <a:stretch>
            <a:fillRect/>
          </a:stretch>
        </p:blipFill>
        <p:spPr>
          <a:xfrm>
            <a:off x="2406308" y="6292701"/>
            <a:ext cx="1802527" cy="1534584"/>
          </a:xfrm>
          <a:prstGeom prst="rect">
            <a:avLst/>
          </a:prstGeom>
        </p:spPr>
      </p:pic>
      <p:pic>
        <p:nvPicPr>
          <p:cNvPr id="23" name="Picture 22"/>
          <p:cNvPicPr>
            <a:picLocks noChangeAspect="1"/>
          </p:cNvPicPr>
          <p:nvPr/>
        </p:nvPicPr>
        <p:blipFill>
          <a:blip r:embed="rId10"/>
          <a:stretch>
            <a:fillRect/>
          </a:stretch>
        </p:blipFill>
        <p:spPr>
          <a:xfrm>
            <a:off x="370200" y="6143229"/>
            <a:ext cx="1472687" cy="1932604"/>
          </a:xfrm>
          <a:prstGeom prst="rect">
            <a:avLst/>
          </a:prstGeom>
        </p:spPr>
      </p:pic>
      <p:sp>
        <p:nvSpPr>
          <p:cNvPr id="8" name="TextBox 7"/>
          <p:cNvSpPr txBox="1"/>
          <p:nvPr/>
        </p:nvSpPr>
        <p:spPr>
          <a:xfrm>
            <a:off x="194237" y="8366594"/>
            <a:ext cx="3524586" cy="1400383"/>
          </a:xfrm>
          <a:prstGeom prst="rect">
            <a:avLst/>
          </a:prstGeom>
          <a:noFill/>
          <a:ln>
            <a:solidFill>
              <a:schemeClr val="accent1"/>
            </a:solidFill>
          </a:ln>
        </p:spPr>
        <p:txBody>
          <a:bodyPr wrap="square" rtlCol="0" anchor="t">
            <a:spAutoFit/>
          </a:bodyPr>
          <a:lstStyle/>
          <a:p>
            <a:pPr algn="ctr"/>
            <a:r>
              <a:rPr lang="en-GB" sz="1700" dirty="0">
                <a:latin typeface="Tw Cen MT"/>
              </a:rPr>
              <a:t>We follow the AQA A-level specification</a:t>
            </a:r>
          </a:p>
          <a:p>
            <a:pPr algn="ctr"/>
            <a:r>
              <a:rPr lang="en-GB" sz="1700" dirty="0">
                <a:latin typeface="Tw Cen MT"/>
              </a:rPr>
              <a:t>If you have any questions email:</a:t>
            </a:r>
          </a:p>
          <a:p>
            <a:pPr algn="ctr"/>
            <a:r>
              <a:rPr lang="en-GB" sz="1700" dirty="0">
                <a:latin typeface="Tw Cen MT"/>
                <a:hlinkClick r:id="rId11"/>
              </a:rPr>
              <a:t>n.smith2@SCAcademy.co.uk</a:t>
            </a:r>
            <a:r>
              <a:rPr lang="en-GB" sz="1700" dirty="0">
                <a:latin typeface="Tw Cen MT"/>
              </a:rPr>
              <a:t> OR </a:t>
            </a:r>
            <a:r>
              <a:rPr lang="en-GB" sz="1700" dirty="0">
                <a:latin typeface="Tw Cen MT"/>
                <a:hlinkClick r:id="rId12"/>
              </a:rPr>
              <a:t>h.cole@SCAcademy.co.uk</a:t>
            </a:r>
            <a:r>
              <a:rPr lang="en-GB" sz="1700" dirty="0">
                <a:latin typeface="Tw Cen MT"/>
              </a:rPr>
              <a:t> </a:t>
            </a:r>
            <a:endParaRPr lang="en-GB" sz="1700" dirty="0">
              <a:latin typeface="Tw Cen MT" panose="020B0602020104020603" pitchFamily="34" charset="0"/>
            </a:endParaRPr>
          </a:p>
        </p:txBody>
      </p:sp>
      <p:sp>
        <p:nvSpPr>
          <p:cNvPr id="18" name="TextBox 17">
            <a:extLst>
              <a:ext uri="{FF2B5EF4-FFF2-40B4-BE49-F238E27FC236}">
                <a16:creationId xmlns:a16="http://schemas.microsoft.com/office/drawing/2014/main" id="{9981C5FF-4A79-4577-B60E-FD60D14234C3}"/>
              </a:ext>
            </a:extLst>
          </p:cNvPr>
          <p:cNvSpPr txBox="1"/>
          <p:nvPr/>
        </p:nvSpPr>
        <p:spPr>
          <a:xfrm>
            <a:off x="194237" y="1130077"/>
            <a:ext cx="6396243" cy="877163"/>
          </a:xfrm>
          <a:prstGeom prst="rect">
            <a:avLst/>
          </a:prstGeom>
          <a:noFill/>
          <a:ln>
            <a:solidFill>
              <a:schemeClr val="accent1"/>
            </a:solidFill>
          </a:ln>
        </p:spPr>
        <p:txBody>
          <a:bodyPr wrap="square" rtlCol="0" anchor="t">
            <a:spAutoFit/>
          </a:bodyPr>
          <a:lstStyle/>
          <a:p>
            <a:pPr algn="ctr"/>
            <a:r>
              <a:rPr lang="en-US" sz="1700" b="1" u="sng" dirty="0">
                <a:ea typeface="+mn-lt"/>
                <a:cs typeface="+mn-lt"/>
              </a:rPr>
              <a:t>Instructions</a:t>
            </a:r>
            <a:endParaRPr lang="en-US" sz="1700" dirty="0">
              <a:ea typeface="+mn-lt"/>
              <a:cs typeface="+mn-lt"/>
            </a:endParaRPr>
          </a:p>
          <a:p>
            <a:pPr algn="ctr"/>
            <a:r>
              <a:rPr lang="en-US" sz="1700" dirty="0">
                <a:ea typeface="+mn-lt"/>
                <a:cs typeface="+mn-lt"/>
              </a:rPr>
              <a:t>You need to work through the booklet and complete all tasks 1- 8. </a:t>
            </a:r>
            <a:r>
              <a:rPr lang="en-GB" sz="1700" dirty="0">
                <a:ea typeface="+mn-lt"/>
                <a:cs typeface="+mn-lt"/>
              </a:rPr>
              <a:t> You need to bring a printed copy of this to our first lesson in September.</a:t>
            </a:r>
            <a:r>
              <a:rPr lang="en-GB" sz="1700" dirty="0">
                <a:latin typeface="Tw Cen MT"/>
              </a:rPr>
              <a:t> </a:t>
            </a:r>
            <a:endParaRPr lang="en-GB" dirty="0">
              <a:cs typeface="Calibri"/>
            </a:endParaRPr>
          </a:p>
        </p:txBody>
      </p:sp>
      <p:pic>
        <p:nvPicPr>
          <p:cNvPr id="27" name="Picture 27">
            <a:extLst>
              <a:ext uri="{FF2B5EF4-FFF2-40B4-BE49-F238E27FC236}">
                <a16:creationId xmlns:a16="http://schemas.microsoft.com/office/drawing/2014/main" id="{4125DBF9-8250-4147-88F1-655835AC5A2B}"/>
              </a:ext>
            </a:extLst>
          </p:cNvPr>
          <p:cNvPicPr>
            <a:picLocks noChangeAspect="1"/>
          </p:cNvPicPr>
          <p:nvPr/>
        </p:nvPicPr>
        <p:blipFill>
          <a:blip r:embed="rId13"/>
          <a:stretch>
            <a:fillRect/>
          </a:stretch>
        </p:blipFill>
        <p:spPr>
          <a:xfrm>
            <a:off x="4994831" y="145810"/>
            <a:ext cx="1730598" cy="644489"/>
          </a:xfrm>
          <a:prstGeom prst="rect">
            <a:avLst/>
          </a:prstGeom>
        </p:spPr>
      </p:pic>
      <p:pic>
        <p:nvPicPr>
          <p:cNvPr id="16" name="Picture 15" descr="Diagram&#10;&#10;Description automatically generated"/>
          <p:cNvPicPr/>
          <p:nvPr/>
        </p:nvPicPr>
        <p:blipFill>
          <a:blip r:embed="rId14" cstate="print">
            <a:extLst>
              <a:ext uri="{28A0092B-C50C-407E-A947-70E740481C1C}">
                <a14:useLocalDpi xmlns:a14="http://schemas.microsoft.com/office/drawing/2010/main" val="0"/>
              </a:ext>
            </a:extLst>
          </a:blip>
          <a:stretch>
            <a:fillRect/>
          </a:stretch>
        </p:blipFill>
        <p:spPr>
          <a:xfrm>
            <a:off x="4208835" y="8631715"/>
            <a:ext cx="2303868" cy="857484"/>
          </a:xfrm>
          <a:prstGeom prst="rect">
            <a:avLst/>
          </a:prstGeom>
        </p:spPr>
      </p:pic>
    </p:spTree>
    <p:extLst>
      <p:ext uri="{BB962C8B-B14F-4D97-AF65-F5344CB8AC3E}">
        <p14:creationId xmlns:p14="http://schemas.microsoft.com/office/powerpoint/2010/main" val="2152571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42069" y="961442"/>
            <a:ext cx="1745039" cy="646331"/>
          </a:xfrm>
          <a:prstGeom prst="rect">
            <a:avLst/>
          </a:prstGeom>
          <a:noFill/>
        </p:spPr>
        <p:txBody>
          <a:bodyPr wrap="square" rtlCol="0" anchor="t">
            <a:spAutoFit/>
          </a:bodyPr>
          <a:lstStyle/>
          <a:p>
            <a:pPr algn="ctr"/>
            <a:r>
              <a:rPr lang="en-GB" sz="1200" b="1" i="1" dirty="0">
                <a:solidFill>
                  <a:schemeClr val="bg1"/>
                </a:solidFill>
                <a:latin typeface="Arial Narrow"/>
              </a:rPr>
              <a:t>A Glasgow Gang Observed </a:t>
            </a:r>
            <a:r>
              <a:rPr lang="en-GB" sz="1200" b="1" dirty="0">
                <a:solidFill>
                  <a:schemeClr val="bg1"/>
                </a:solidFill>
                <a:latin typeface="Arial Narrow"/>
              </a:rPr>
              <a:t>by James Patrick</a:t>
            </a:r>
            <a:endParaRPr lang="en-GB" sz="1200" b="1" dirty="0">
              <a:solidFill>
                <a:schemeClr val="bg1"/>
              </a:solidFill>
              <a:latin typeface="Arial Narrow" panose="020B0606020202030204" pitchFamily="34" charset="0"/>
            </a:endParaRPr>
          </a:p>
        </p:txBody>
      </p:sp>
      <p:sp>
        <p:nvSpPr>
          <p:cNvPr id="7" name="TextBox 6"/>
          <p:cNvSpPr txBox="1"/>
          <p:nvPr/>
        </p:nvSpPr>
        <p:spPr>
          <a:xfrm>
            <a:off x="2077235" y="961440"/>
            <a:ext cx="1245664" cy="646331"/>
          </a:xfrm>
          <a:prstGeom prst="rect">
            <a:avLst/>
          </a:prstGeom>
          <a:noFill/>
        </p:spPr>
        <p:txBody>
          <a:bodyPr wrap="square" rtlCol="0" anchor="t">
            <a:spAutoFit/>
          </a:bodyPr>
          <a:lstStyle/>
          <a:p>
            <a:pPr algn="ctr"/>
            <a:r>
              <a:rPr lang="en-GB" sz="1200" b="1" i="1" dirty="0">
                <a:solidFill>
                  <a:schemeClr val="bg1"/>
                </a:solidFill>
                <a:latin typeface="Arial Narrow"/>
              </a:rPr>
              <a:t>Gang Leader for a Day </a:t>
            </a:r>
            <a:r>
              <a:rPr lang="en-GB" sz="1200" b="1" dirty="0">
                <a:solidFill>
                  <a:schemeClr val="bg1"/>
                </a:solidFill>
                <a:latin typeface="Arial Narrow"/>
              </a:rPr>
              <a:t> by Sudhir Venkatesh</a:t>
            </a:r>
          </a:p>
        </p:txBody>
      </p:sp>
      <p:sp>
        <p:nvSpPr>
          <p:cNvPr id="10" name="TextBox 9"/>
          <p:cNvSpPr txBox="1"/>
          <p:nvPr/>
        </p:nvSpPr>
        <p:spPr>
          <a:xfrm>
            <a:off x="3652732" y="1020067"/>
            <a:ext cx="1447800" cy="461665"/>
          </a:xfrm>
          <a:prstGeom prst="rect">
            <a:avLst/>
          </a:prstGeom>
          <a:noFill/>
        </p:spPr>
        <p:txBody>
          <a:bodyPr wrap="square" rtlCol="0" anchor="t">
            <a:spAutoFit/>
          </a:bodyPr>
          <a:lstStyle/>
          <a:p>
            <a:pPr algn="ctr"/>
            <a:r>
              <a:rPr lang="en-GB" sz="1200" b="1" i="1" dirty="0">
                <a:solidFill>
                  <a:schemeClr val="bg1"/>
                </a:solidFill>
                <a:latin typeface="Arial Narrow"/>
              </a:rPr>
              <a:t>Chavs </a:t>
            </a:r>
            <a:r>
              <a:rPr lang="en-GB" sz="1200" b="1" dirty="0">
                <a:solidFill>
                  <a:schemeClr val="bg1"/>
                </a:solidFill>
                <a:latin typeface="Arial Narrow"/>
              </a:rPr>
              <a:t>by Owen Jones</a:t>
            </a:r>
            <a:endParaRPr lang="en-GB" sz="1200" b="1" dirty="0">
              <a:solidFill>
                <a:schemeClr val="bg1"/>
              </a:solidFill>
              <a:latin typeface="Arial Narrow" panose="020B0606020202030204" pitchFamily="34" charset="0"/>
            </a:endParaRPr>
          </a:p>
        </p:txBody>
      </p:sp>
      <p:sp>
        <p:nvSpPr>
          <p:cNvPr id="12" name="TextBox 11"/>
          <p:cNvSpPr txBox="1"/>
          <p:nvPr/>
        </p:nvSpPr>
        <p:spPr>
          <a:xfrm>
            <a:off x="5135307" y="1057088"/>
            <a:ext cx="1567910" cy="461665"/>
          </a:xfrm>
          <a:prstGeom prst="rect">
            <a:avLst/>
          </a:prstGeom>
          <a:noFill/>
        </p:spPr>
        <p:txBody>
          <a:bodyPr wrap="square" rtlCol="0" anchor="t">
            <a:spAutoFit/>
          </a:bodyPr>
          <a:lstStyle/>
          <a:p>
            <a:pPr algn="ctr"/>
            <a:r>
              <a:rPr lang="en-GB" sz="1200" b="1" i="1" dirty="0">
                <a:solidFill>
                  <a:schemeClr val="bg1"/>
                </a:solidFill>
                <a:latin typeface="Arial Narrow"/>
              </a:rPr>
              <a:t>Eve Was Shamed</a:t>
            </a:r>
            <a:r>
              <a:rPr lang="en-GB" sz="1200" b="1" dirty="0">
                <a:solidFill>
                  <a:schemeClr val="bg1"/>
                </a:solidFill>
                <a:latin typeface="Arial Narrow"/>
              </a:rPr>
              <a:t> by Helena Kennedy</a:t>
            </a:r>
            <a:endParaRPr lang="en-GB" sz="1200" b="1" dirty="0">
              <a:solidFill>
                <a:schemeClr val="bg1"/>
              </a:solidFill>
              <a:latin typeface="Arial Narrow" panose="020B0606020202030204" pitchFamily="34" charset="0"/>
            </a:endParaRPr>
          </a:p>
        </p:txBody>
      </p:sp>
      <p:sp>
        <p:nvSpPr>
          <p:cNvPr id="15" name="TextBox 14"/>
          <p:cNvSpPr txBox="1"/>
          <p:nvPr/>
        </p:nvSpPr>
        <p:spPr>
          <a:xfrm>
            <a:off x="2080389" y="3820345"/>
            <a:ext cx="1245664" cy="276999"/>
          </a:xfrm>
          <a:prstGeom prst="rect">
            <a:avLst/>
          </a:prstGeom>
          <a:noFill/>
        </p:spPr>
        <p:txBody>
          <a:bodyPr wrap="square" rtlCol="0" anchor="t">
            <a:spAutoFit/>
          </a:bodyPr>
          <a:lstStyle/>
          <a:p>
            <a:pPr algn="ctr"/>
            <a:r>
              <a:rPr lang="en-GB" sz="1200" b="1" i="1" dirty="0">
                <a:solidFill>
                  <a:schemeClr val="bg1"/>
                </a:solidFill>
                <a:latin typeface="Arial Narrow"/>
              </a:rPr>
              <a:t>Natives </a:t>
            </a:r>
            <a:r>
              <a:rPr lang="en-GB" sz="1200" b="1" dirty="0">
                <a:solidFill>
                  <a:schemeClr val="bg1"/>
                </a:solidFill>
                <a:latin typeface="Arial Narrow"/>
              </a:rPr>
              <a:t>by Akala</a:t>
            </a:r>
            <a:endParaRPr lang="en-GB" sz="1200" b="1" dirty="0">
              <a:solidFill>
                <a:schemeClr val="bg1"/>
              </a:solidFill>
              <a:latin typeface="Arial Narrow" panose="020B0606020202030204" pitchFamily="34" charset="0"/>
            </a:endParaRPr>
          </a:p>
        </p:txBody>
      </p:sp>
      <p:sp>
        <p:nvSpPr>
          <p:cNvPr id="17" name="TextBox 16"/>
          <p:cNvSpPr txBox="1"/>
          <p:nvPr/>
        </p:nvSpPr>
        <p:spPr>
          <a:xfrm>
            <a:off x="296709" y="6622492"/>
            <a:ext cx="1420231" cy="830997"/>
          </a:xfrm>
          <a:prstGeom prst="rect">
            <a:avLst/>
          </a:prstGeom>
          <a:noFill/>
        </p:spPr>
        <p:txBody>
          <a:bodyPr wrap="square" rtlCol="0" anchor="t">
            <a:spAutoFit/>
          </a:bodyPr>
          <a:lstStyle/>
          <a:p>
            <a:pPr algn="ctr"/>
            <a:r>
              <a:rPr lang="en-GB" sz="1200" b="1" i="1" dirty="0">
                <a:solidFill>
                  <a:schemeClr val="bg1"/>
                </a:solidFill>
                <a:latin typeface="Arial Narrow"/>
              </a:rPr>
              <a:t>The McDonaldization of Society by George Ritzer</a:t>
            </a:r>
            <a:endParaRPr lang="en-GB" sz="1200" b="1" i="1" dirty="0" err="1">
              <a:solidFill>
                <a:schemeClr val="bg1"/>
              </a:solidFill>
              <a:latin typeface="Arial Narrow" panose="020B0606020202030204" pitchFamily="34" charset="0"/>
            </a:endParaRPr>
          </a:p>
        </p:txBody>
      </p:sp>
      <p:sp>
        <p:nvSpPr>
          <p:cNvPr id="24" name="TextBox 23"/>
          <p:cNvSpPr txBox="1"/>
          <p:nvPr/>
        </p:nvSpPr>
        <p:spPr>
          <a:xfrm>
            <a:off x="5257562" y="3825170"/>
            <a:ext cx="1449608" cy="646331"/>
          </a:xfrm>
          <a:prstGeom prst="rect">
            <a:avLst/>
          </a:prstGeom>
          <a:noFill/>
        </p:spPr>
        <p:txBody>
          <a:bodyPr wrap="square" rtlCol="0" anchor="t">
            <a:spAutoFit/>
          </a:bodyPr>
          <a:lstStyle/>
          <a:p>
            <a:pPr algn="ctr"/>
            <a:r>
              <a:rPr lang="en-GB" sz="1200" b="1" i="1" dirty="0">
                <a:solidFill>
                  <a:schemeClr val="bg1"/>
                </a:solidFill>
                <a:latin typeface="Arial Narrow"/>
              </a:rPr>
              <a:t>The New Jim Crow by Michelle Alexander</a:t>
            </a:r>
            <a:endParaRPr lang="en-GB" sz="1200" b="1" i="1" dirty="0">
              <a:solidFill>
                <a:schemeClr val="bg1"/>
              </a:solidFill>
              <a:latin typeface="Arial Narrow" panose="020B0606020202030204" pitchFamily="34" charset="0"/>
            </a:endParaRPr>
          </a:p>
        </p:txBody>
      </p:sp>
      <p:sp>
        <p:nvSpPr>
          <p:cNvPr id="27" name="TextBox 26"/>
          <p:cNvSpPr txBox="1"/>
          <p:nvPr/>
        </p:nvSpPr>
        <p:spPr>
          <a:xfrm>
            <a:off x="116883" y="3737631"/>
            <a:ext cx="1595410" cy="646331"/>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Savage Girls and Wild Boys</a:t>
            </a:r>
            <a:r>
              <a:rPr lang="en-GB" sz="1200" b="1" dirty="0">
                <a:solidFill>
                  <a:schemeClr val="bg1"/>
                </a:solidFill>
                <a:latin typeface="Arial Narrow" panose="020B0606020202030204" pitchFamily="34" charset="0"/>
              </a:rPr>
              <a:t> by Michael Newton</a:t>
            </a:r>
            <a:endParaRPr lang="en-GB" sz="1200" b="1" i="1" dirty="0">
              <a:solidFill>
                <a:schemeClr val="bg1"/>
              </a:solidFill>
              <a:latin typeface="Arial Narrow" panose="020B0606020202030204" pitchFamily="34" charset="0"/>
            </a:endParaRPr>
          </a:p>
        </p:txBody>
      </p:sp>
      <p:sp>
        <p:nvSpPr>
          <p:cNvPr id="29" name="TextBox 28"/>
          <p:cNvSpPr txBox="1"/>
          <p:nvPr/>
        </p:nvSpPr>
        <p:spPr>
          <a:xfrm>
            <a:off x="2055333" y="6736236"/>
            <a:ext cx="1427202" cy="461665"/>
          </a:xfrm>
          <a:prstGeom prst="rect">
            <a:avLst/>
          </a:prstGeom>
          <a:noFill/>
        </p:spPr>
        <p:txBody>
          <a:bodyPr wrap="square" rtlCol="0" anchor="t">
            <a:spAutoFit/>
          </a:bodyPr>
          <a:lstStyle/>
          <a:p>
            <a:pPr algn="ctr"/>
            <a:r>
              <a:rPr lang="en-GB" sz="1200" b="1" i="1" dirty="0">
                <a:solidFill>
                  <a:schemeClr val="bg1"/>
                </a:solidFill>
                <a:latin typeface="Arial Narrow"/>
              </a:rPr>
              <a:t>To Kill a Mocking Bird </a:t>
            </a:r>
            <a:r>
              <a:rPr lang="en-GB" sz="1200" b="1" dirty="0">
                <a:solidFill>
                  <a:schemeClr val="bg1"/>
                </a:solidFill>
                <a:latin typeface="Arial Narrow"/>
              </a:rPr>
              <a:t>by Harper Lee</a:t>
            </a:r>
            <a:endParaRPr lang="en-GB" sz="1200" b="1">
              <a:solidFill>
                <a:schemeClr val="bg1"/>
              </a:solidFill>
              <a:latin typeface="Arial Narrow" panose="020B0606020202030204" pitchFamily="34" charset="0"/>
            </a:endParaRPr>
          </a:p>
        </p:txBody>
      </p:sp>
      <p:sp>
        <p:nvSpPr>
          <p:cNvPr id="32" name="TextBox 31"/>
          <p:cNvSpPr txBox="1"/>
          <p:nvPr/>
        </p:nvSpPr>
        <p:spPr>
          <a:xfrm>
            <a:off x="3615325" y="3828474"/>
            <a:ext cx="1427202" cy="461665"/>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I am Malala</a:t>
            </a:r>
            <a:r>
              <a:rPr lang="en-GB" sz="1200" b="1" dirty="0">
                <a:solidFill>
                  <a:schemeClr val="bg1"/>
                </a:solidFill>
                <a:latin typeface="Arial Narrow" panose="020B0606020202030204" pitchFamily="34" charset="0"/>
              </a:rPr>
              <a:t> by Malala Yousafzai</a:t>
            </a:r>
            <a:endParaRPr lang="en-GB" sz="1200" b="1" i="1" dirty="0">
              <a:solidFill>
                <a:schemeClr val="bg1"/>
              </a:solidFill>
              <a:latin typeface="Arial Narrow" panose="020B0606020202030204" pitchFamily="34" charset="0"/>
            </a:endParaRPr>
          </a:p>
        </p:txBody>
      </p:sp>
      <p:sp>
        <p:nvSpPr>
          <p:cNvPr id="34" name="TextBox 33"/>
          <p:cNvSpPr txBox="1"/>
          <p:nvPr/>
        </p:nvSpPr>
        <p:spPr>
          <a:xfrm>
            <a:off x="3522405" y="6682334"/>
            <a:ext cx="1731440" cy="646331"/>
          </a:xfrm>
          <a:prstGeom prst="rect">
            <a:avLst/>
          </a:prstGeom>
          <a:noFill/>
        </p:spPr>
        <p:txBody>
          <a:bodyPr wrap="square" rtlCol="0" anchor="t">
            <a:spAutoFit/>
          </a:bodyPr>
          <a:lstStyle/>
          <a:p>
            <a:pPr algn="ctr"/>
            <a:r>
              <a:rPr lang="en-GB" sz="1200" b="1" i="1" dirty="0">
                <a:solidFill>
                  <a:schemeClr val="bg1"/>
                </a:solidFill>
                <a:latin typeface="Arial Narrow"/>
              </a:rPr>
              <a:t>Why I'm No Longer Talking About Race </a:t>
            </a:r>
            <a:r>
              <a:rPr lang="en-GB" sz="1200" b="1" dirty="0">
                <a:solidFill>
                  <a:schemeClr val="bg1"/>
                </a:solidFill>
                <a:latin typeface="Arial Narrow"/>
              </a:rPr>
              <a:t>by Reni Eddo-Lodge</a:t>
            </a:r>
            <a:endParaRPr lang="en-GB" sz="1200" b="1" i="1" dirty="0">
              <a:solidFill>
                <a:schemeClr val="bg1"/>
              </a:solidFill>
              <a:latin typeface="Arial Narrow" panose="020B0606020202030204" pitchFamily="34" charset="0"/>
            </a:endParaRPr>
          </a:p>
        </p:txBody>
      </p:sp>
      <p:pic>
        <p:nvPicPr>
          <p:cNvPr id="5146" name="Picture 26" descr="I Am Malala: The Girl Who Stood Up for Education and Was Shot by ...">
            <a:extLst>
              <a:ext uri="{FF2B5EF4-FFF2-40B4-BE49-F238E27FC236}">
                <a16:creationId xmlns:a16="http://schemas.microsoft.com/office/drawing/2014/main" id="{A6ACA098-71B6-4442-A97E-CBDC50CC9B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8455" y="4422297"/>
            <a:ext cx="1318327" cy="202418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70864F21-AB04-4A03-B62D-8819AB947730}"/>
              </a:ext>
            </a:extLst>
          </p:cNvPr>
          <p:cNvSpPr>
            <a:spLocks noGrp="1"/>
          </p:cNvSpPr>
          <p:nvPr>
            <p:ph type="sldNum" sz="quarter" idx="12"/>
          </p:nvPr>
        </p:nvSpPr>
        <p:spPr/>
        <p:txBody>
          <a:bodyPr/>
          <a:lstStyle/>
          <a:p>
            <a:fld id="{42197ACC-EB3C-4466-A41B-F6CC006DF8B4}" type="slidenum">
              <a:rPr lang="en-GB" smtClean="0"/>
              <a:t>10</a:t>
            </a:fld>
            <a:endParaRPr lang="en-GB"/>
          </a:p>
        </p:txBody>
      </p:sp>
      <p:sp>
        <p:nvSpPr>
          <p:cNvPr id="42" name="TextBox 41">
            <a:extLst>
              <a:ext uri="{FF2B5EF4-FFF2-40B4-BE49-F238E27FC236}">
                <a16:creationId xmlns:a16="http://schemas.microsoft.com/office/drawing/2014/main" id="{E8944F5F-C918-9C4E-A40C-BC9B4EB1F830}"/>
              </a:ext>
            </a:extLst>
          </p:cNvPr>
          <p:cNvSpPr txBox="1"/>
          <p:nvPr/>
        </p:nvSpPr>
        <p:spPr>
          <a:xfrm>
            <a:off x="5256309" y="6781159"/>
            <a:ext cx="1558003" cy="461665"/>
          </a:xfrm>
          <a:prstGeom prst="rect">
            <a:avLst/>
          </a:prstGeom>
          <a:noFill/>
        </p:spPr>
        <p:txBody>
          <a:bodyPr wrap="square" rtlCol="0" anchor="t">
            <a:spAutoFit/>
          </a:bodyPr>
          <a:lstStyle/>
          <a:p>
            <a:pPr algn="ctr"/>
            <a:r>
              <a:rPr lang="en-GB" sz="1200" b="1" i="1" dirty="0">
                <a:solidFill>
                  <a:schemeClr val="bg1"/>
                </a:solidFill>
                <a:latin typeface="Arial Narrow"/>
              </a:rPr>
              <a:t>Living Dolls </a:t>
            </a:r>
            <a:r>
              <a:rPr lang="en-GB" sz="1200" b="1" dirty="0">
                <a:solidFill>
                  <a:schemeClr val="bg1"/>
                </a:solidFill>
                <a:latin typeface="Arial Narrow"/>
              </a:rPr>
              <a:t>by Natasha Walter</a:t>
            </a:r>
            <a:endParaRPr lang="en-GB" sz="1200" b="1" dirty="0">
              <a:solidFill>
                <a:schemeClr val="bg1"/>
              </a:solidFill>
              <a:latin typeface="Arial Narrow" panose="020B0606020202030204" pitchFamily="34" charset="0"/>
            </a:endParaRPr>
          </a:p>
        </p:txBody>
      </p:sp>
      <p:sp>
        <p:nvSpPr>
          <p:cNvPr id="23" name="TextBox 22">
            <a:extLst>
              <a:ext uri="{FF2B5EF4-FFF2-40B4-BE49-F238E27FC236}">
                <a16:creationId xmlns:a16="http://schemas.microsoft.com/office/drawing/2014/main" id="{009ED7A5-A57D-48BB-A74B-752BD8772211}"/>
              </a:ext>
            </a:extLst>
          </p:cNvPr>
          <p:cNvSpPr txBox="1"/>
          <p:nvPr/>
        </p:nvSpPr>
        <p:spPr>
          <a:xfrm>
            <a:off x="753860" y="132332"/>
            <a:ext cx="594775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solidFill>
                  <a:srgbClr val="FF0000"/>
                </a:solidFill>
              </a:rPr>
              <a:t>Reading linked to Sociology</a:t>
            </a:r>
            <a:endParaRPr lang="en-US" dirty="0">
              <a:cs typeface="Calibri"/>
            </a:endParaRPr>
          </a:p>
        </p:txBody>
      </p:sp>
      <p:pic>
        <p:nvPicPr>
          <p:cNvPr id="2" name="Picture 2" descr="A close up of text on a white background&#10;&#10;Description automatically generated">
            <a:extLst>
              <a:ext uri="{FF2B5EF4-FFF2-40B4-BE49-F238E27FC236}">
                <a16:creationId xmlns:a16="http://schemas.microsoft.com/office/drawing/2014/main" id="{9220E372-DD20-42EB-BFCF-67DF0635AEE4}"/>
              </a:ext>
            </a:extLst>
          </p:cNvPr>
          <p:cNvPicPr>
            <a:picLocks noChangeAspect="1"/>
          </p:cNvPicPr>
          <p:nvPr/>
        </p:nvPicPr>
        <p:blipFill>
          <a:blip r:embed="rId3"/>
          <a:stretch>
            <a:fillRect/>
          </a:stretch>
        </p:blipFill>
        <p:spPr>
          <a:xfrm>
            <a:off x="3679577" y="1649563"/>
            <a:ext cx="1244518" cy="1822092"/>
          </a:xfrm>
          <a:prstGeom prst="rect">
            <a:avLst/>
          </a:prstGeom>
        </p:spPr>
      </p:pic>
      <p:pic>
        <p:nvPicPr>
          <p:cNvPr id="3" name="Picture 5" descr="A picture containing text, newspaper, sign&#10;&#10;Description automatically generated">
            <a:extLst>
              <a:ext uri="{FF2B5EF4-FFF2-40B4-BE49-F238E27FC236}">
                <a16:creationId xmlns:a16="http://schemas.microsoft.com/office/drawing/2014/main" id="{A3FD6B97-4E7B-498C-8139-0039FB9FB059}"/>
              </a:ext>
            </a:extLst>
          </p:cNvPr>
          <p:cNvPicPr>
            <a:picLocks noChangeAspect="1"/>
          </p:cNvPicPr>
          <p:nvPr/>
        </p:nvPicPr>
        <p:blipFill>
          <a:blip r:embed="rId4"/>
          <a:stretch>
            <a:fillRect/>
          </a:stretch>
        </p:blipFill>
        <p:spPr>
          <a:xfrm>
            <a:off x="2061296" y="1615055"/>
            <a:ext cx="1239117" cy="1903564"/>
          </a:xfrm>
          <a:prstGeom prst="rect">
            <a:avLst/>
          </a:prstGeom>
        </p:spPr>
      </p:pic>
      <p:pic>
        <p:nvPicPr>
          <p:cNvPr id="6" name="Picture 7" descr="A screenshot of a cell phone&#10;&#10;Description automatically generated">
            <a:extLst>
              <a:ext uri="{FF2B5EF4-FFF2-40B4-BE49-F238E27FC236}">
                <a16:creationId xmlns:a16="http://schemas.microsoft.com/office/drawing/2014/main" id="{57E9933F-9DCC-4328-8E9C-ED1F2CDF3C90}"/>
              </a:ext>
            </a:extLst>
          </p:cNvPr>
          <p:cNvPicPr>
            <a:picLocks noChangeAspect="1"/>
          </p:cNvPicPr>
          <p:nvPr/>
        </p:nvPicPr>
        <p:blipFill>
          <a:blip r:embed="rId5"/>
          <a:stretch>
            <a:fillRect/>
          </a:stretch>
        </p:blipFill>
        <p:spPr>
          <a:xfrm>
            <a:off x="286790" y="1613619"/>
            <a:ext cx="1246910" cy="1831676"/>
          </a:xfrm>
          <a:prstGeom prst="rect">
            <a:avLst/>
          </a:prstGeom>
        </p:spPr>
      </p:pic>
      <p:pic>
        <p:nvPicPr>
          <p:cNvPr id="8" name="Picture 8" descr="A close up of text on a black background&#10;&#10;Description automatically generated">
            <a:extLst>
              <a:ext uri="{FF2B5EF4-FFF2-40B4-BE49-F238E27FC236}">
                <a16:creationId xmlns:a16="http://schemas.microsoft.com/office/drawing/2014/main" id="{A8339328-8A1D-4530-8EDA-E55FA638D5C1}"/>
              </a:ext>
            </a:extLst>
          </p:cNvPr>
          <p:cNvPicPr>
            <a:picLocks noChangeAspect="1"/>
          </p:cNvPicPr>
          <p:nvPr/>
        </p:nvPicPr>
        <p:blipFill>
          <a:blip r:embed="rId6"/>
          <a:stretch>
            <a:fillRect/>
          </a:stretch>
        </p:blipFill>
        <p:spPr>
          <a:xfrm>
            <a:off x="2112540" y="7421114"/>
            <a:ext cx="1348599" cy="2141266"/>
          </a:xfrm>
          <a:prstGeom prst="rect">
            <a:avLst/>
          </a:prstGeom>
        </p:spPr>
      </p:pic>
      <p:pic>
        <p:nvPicPr>
          <p:cNvPr id="9" name="Picture 10" descr="A close up of a sign&#10;&#10;Description automatically generated">
            <a:extLst>
              <a:ext uri="{FF2B5EF4-FFF2-40B4-BE49-F238E27FC236}">
                <a16:creationId xmlns:a16="http://schemas.microsoft.com/office/drawing/2014/main" id="{C1A9D131-7683-4188-891F-127AAC6D5C65}"/>
              </a:ext>
            </a:extLst>
          </p:cNvPr>
          <p:cNvPicPr>
            <a:picLocks noChangeAspect="1"/>
          </p:cNvPicPr>
          <p:nvPr/>
        </p:nvPicPr>
        <p:blipFill>
          <a:blip r:embed="rId7"/>
          <a:stretch>
            <a:fillRect/>
          </a:stretch>
        </p:blipFill>
        <p:spPr>
          <a:xfrm>
            <a:off x="5358591" y="1649563"/>
            <a:ext cx="1140923" cy="1884393"/>
          </a:xfrm>
          <a:prstGeom prst="rect">
            <a:avLst/>
          </a:prstGeom>
        </p:spPr>
      </p:pic>
      <p:pic>
        <p:nvPicPr>
          <p:cNvPr id="11" name="Picture 12" descr="A close up of a sign&#10;&#10;Description automatically generated">
            <a:extLst>
              <a:ext uri="{FF2B5EF4-FFF2-40B4-BE49-F238E27FC236}">
                <a16:creationId xmlns:a16="http://schemas.microsoft.com/office/drawing/2014/main" id="{69995DEA-A8A3-4ECE-ACD5-88D3541A8539}"/>
              </a:ext>
            </a:extLst>
          </p:cNvPr>
          <p:cNvPicPr>
            <a:picLocks noChangeAspect="1"/>
          </p:cNvPicPr>
          <p:nvPr/>
        </p:nvPicPr>
        <p:blipFill>
          <a:blip r:embed="rId8"/>
          <a:stretch>
            <a:fillRect/>
          </a:stretch>
        </p:blipFill>
        <p:spPr>
          <a:xfrm>
            <a:off x="2005125" y="4429815"/>
            <a:ext cx="1318845" cy="2030742"/>
          </a:xfrm>
          <a:prstGeom prst="rect">
            <a:avLst/>
          </a:prstGeom>
        </p:spPr>
      </p:pic>
      <p:pic>
        <p:nvPicPr>
          <p:cNvPr id="13" name="Picture 13" descr="A close up of a sign&#10;&#10;Description automatically generated">
            <a:extLst>
              <a:ext uri="{FF2B5EF4-FFF2-40B4-BE49-F238E27FC236}">
                <a16:creationId xmlns:a16="http://schemas.microsoft.com/office/drawing/2014/main" id="{ECA54A33-2B45-439D-AC3E-38D55CD8A192}"/>
              </a:ext>
            </a:extLst>
          </p:cNvPr>
          <p:cNvPicPr>
            <a:picLocks noChangeAspect="1"/>
          </p:cNvPicPr>
          <p:nvPr/>
        </p:nvPicPr>
        <p:blipFill>
          <a:blip r:embed="rId9"/>
          <a:stretch>
            <a:fillRect/>
          </a:stretch>
        </p:blipFill>
        <p:spPr>
          <a:xfrm>
            <a:off x="5253382" y="4468484"/>
            <a:ext cx="1313933" cy="2028168"/>
          </a:xfrm>
          <a:prstGeom prst="rect">
            <a:avLst/>
          </a:prstGeom>
        </p:spPr>
      </p:pic>
      <p:pic>
        <p:nvPicPr>
          <p:cNvPr id="14" name="Picture 15" descr="A screenshot of a cell phone screen with text&#10;&#10;Description automatically generated">
            <a:extLst>
              <a:ext uri="{FF2B5EF4-FFF2-40B4-BE49-F238E27FC236}">
                <a16:creationId xmlns:a16="http://schemas.microsoft.com/office/drawing/2014/main" id="{ABC47804-5612-4A10-BE10-447B0B5AA9E7}"/>
              </a:ext>
            </a:extLst>
          </p:cNvPr>
          <p:cNvPicPr>
            <a:picLocks noChangeAspect="1"/>
          </p:cNvPicPr>
          <p:nvPr/>
        </p:nvPicPr>
        <p:blipFill rotWithShape="1">
          <a:blip r:embed="rId10"/>
          <a:srcRect l="19458" t="3182" r="20710" b="4545"/>
          <a:stretch/>
        </p:blipFill>
        <p:spPr>
          <a:xfrm>
            <a:off x="3785264" y="7493960"/>
            <a:ext cx="1317110" cy="2120035"/>
          </a:xfrm>
          <a:prstGeom prst="rect">
            <a:avLst/>
          </a:prstGeom>
        </p:spPr>
      </p:pic>
      <p:pic>
        <p:nvPicPr>
          <p:cNvPr id="16" name="Picture 17" descr="A picture containing yellow, table, colorful, black&#10;&#10;Description automatically generated">
            <a:extLst>
              <a:ext uri="{FF2B5EF4-FFF2-40B4-BE49-F238E27FC236}">
                <a16:creationId xmlns:a16="http://schemas.microsoft.com/office/drawing/2014/main" id="{D53CFB1F-830D-4A23-AAC7-99F5A4952AB7}"/>
              </a:ext>
            </a:extLst>
          </p:cNvPr>
          <p:cNvPicPr>
            <a:picLocks noChangeAspect="1"/>
          </p:cNvPicPr>
          <p:nvPr/>
        </p:nvPicPr>
        <p:blipFill>
          <a:blip r:embed="rId11"/>
          <a:stretch>
            <a:fillRect/>
          </a:stretch>
        </p:blipFill>
        <p:spPr>
          <a:xfrm>
            <a:off x="389888" y="7643004"/>
            <a:ext cx="1227747" cy="1971616"/>
          </a:xfrm>
          <a:prstGeom prst="rect">
            <a:avLst/>
          </a:prstGeom>
        </p:spPr>
      </p:pic>
      <p:pic>
        <p:nvPicPr>
          <p:cNvPr id="18" name="Picture 18" descr="A close up of a person&#10;&#10;Description automatically generated">
            <a:extLst>
              <a:ext uri="{FF2B5EF4-FFF2-40B4-BE49-F238E27FC236}">
                <a16:creationId xmlns:a16="http://schemas.microsoft.com/office/drawing/2014/main" id="{F9B3B28B-25C7-4D9F-BFEB-4F67079D6DF8}"/>
              </a:ext>
            </a:extLst>
          </p:cNvPr>
          <p:cNvPicPr>
            <a:picLocks noChangeAspect="1"/>
          </p:cNvPicPr>
          <p:nvPr/>
        </p:nvPicPr>
        <p:blipFill>
          <a:blip r:embed="rId12"/>
          <a:stretch>
            <a:fillRect/>
          </a:stretch>
        </p:blipFill>
        <p:spPr>
          <a:xfrm>
            <a:off x="5339576" y="7518399"/>
            <a:ext cx="1228830" cy="1934236"/>
          </a:xfrm>
          <a:prstGeom prst="rect">
            <a:avLst/>
          </a:prstGeom>
        </p:spPr>
      </p:pic>
      <p:pic>
        <p:nvPicPr>
          <p:cNvPr id="19" name="Picture 19" descr="A picture containing black, standing&#10;&#10;Description automatically generated">
            <a:extLst>
              <a:ext uri="{FF2B5EF4-FFF2-40B4-BE49-F238E27FC236}">
                <a16:creationId xmlns:a16="http://schemas.microsoft.com/office/drawing/2014/main" id="{635612F5-21A4-42CA-A9B7-E2C5275AD6C0}"/>
              </a:ext>
            </a:extLst>
          </p:cNvPr>
          <p:cNvPicPr>
            <a:picLocks noChangeAspect="1"/>
          </p:cNvPicPr>
          <p:nvPr/>
        </p:nvPicPr>
        <p:blipFill>
          <a:blip r:embed="rId13"/>
          <a:stretch>
            <a:fillRect/>
          </a:stretch>
        </p:blipFill>
        <p:spPr>
          <a:xfrm>
            <a:off x="299258" y="4455311"/>
            <a:ext cx="1284317" cy="1967288"/>
          </a:xfrm>
          <a:prstGeom prst="rect">
            <a:avLst/>
          </a:prstGeom>
        </p:spPr>
      </p:pic>
    </p:spTree>
    <p:extLst>
      <p:ext uri="{BB962C8B-B14F-4D97-AF65-F5344CB8AC3E}">
        <p14:creationId xmlns:p14="http://schemas.microsoft.com/office/powerpoint/2010/main" val="4206084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8991" y="921226"/>
            <a:ext cx="6493534" cy="5016758"/>
          </a:xfrm>
          <a:prstGeom prst="rect">
            <a:avLst/>
          </a:prstGeom>
          <a:noFill/>
        </p:spPr>
        <p:txBody>
          <a:bodyPr wrap="square" rtlCol="0" anchor="t">
            <a:spAutoFit/>
          </a:bodyPr>
          <a:lstStyle/>
          <a:p>
            <a:r>
              <a:rPr lang="en-GB" sz="1400" dirty="0">
                <a:latin typeface="Tw Cen MT"/>
              </a:rPr>
              <a:t>It is also recommended that you take an active interest in the news and what is going on around you in the wider world as a lot of the concepts and ideas covered in lessons will relate to what is going on. The ability to be able to draw upon contemporary examples will also help illustrate your application and understanding skills which will be vital in order for you to achieve the higher grades in this subject.</a:t>
            </a:r>
            <a:r>
              <a:rPr lang="en-GB" sz="1600" dirty="0">
                <a:latin typeface="Tw Cen MT"/>
              </a:rPr>
              <a:t> </a:t>
            </a:r>
          </a:p>
          <a:p>
            <a:endParaRPr lang="en-GB" sz="1600" dirty="0">
              <a:latin typeface="Tw Cen MT" panose="020B0602020104020603" pitchFamily="34" charset="0"/>
            </a:endParaRPr>
          </a:p>
          <a:p>
            <a:r>
              <a:rPr lang="en-GB" sz="1400" b="1" dirty="0">
                <a:latin typeface="Tw Cen MT"/>
              </a:rPr>
              <a:t>Suggested Textbooks</a:t>
            </a:r>
          </a:p>
          <a:p>
            <a:r>
              <a:rPr lang="en-GB" sz="1400" dirty="0">
                <a:ea typeface="+mn-lt"/>
                <a:cs typeface="+mn-lt"/>
              </a:rPr>
              <a:t>Aiken, Chapman, Holborn &amp; Moore (2015) AQA A level Sociology Student Book 1: Collins </a:t>
            </a:r>
            <a:endParaRPr lang="en-GB" dirty="0">
              <a:ea typeface="+mn-lt"/>
              <a:cs typeface="+mn-lt"/>
            </a:endParaRPr>
          </a:p>
          <a:p>
            <a:endParaRPr lang="en-GB" sz="1400" dirty="0">
              <a:ea typeface="+mn-lt"/>
              <a:cs typeface="+mn-lt"/>
            </a:endParaRPr>
          </a:p>
          <a:p>
            <a:r>
              <a:rPr lang="en-GB" sz="1400" dirty="0">
                <a:ea typeface="+mn-lt"/>
                <a:cs typeface="+mn-lt"/>
              </a:rPr>
              <a:t>ISBN 13: 9780007597475</a:t>
            </a:r>
            <a:endParaRPr lang="en-GB" dirty="0">
              <a:cs typeface="Calibri"/>
            </a:endParaRPr>
          </a:p>
          <a:p>
            <a:endParaRPr lang="en-GB" dirty="0"/>
          </a:p>
          <a:p>
            <a:r>
              <a:rPr lang="en-GB" sz="1400" dirty="0">
                <a:ea typeface="+mn-lt"/>
                <a:cs typeface="+mn-lt"/>
              </a:rPr>
              <a:t>Browne, K (2015) Sociology for AQA: Volume 1: AS and 1st-Year A Level: Polity</a:t>
            </a:r>
            <a:endParaRPr lang="en-GB" dirty="0">
              <a:ea typeface="+mn-lt"/>
              <a:cs typeface="+mn-lt"/>
            </a:endParaRPr>
          </a:p>
          <a:p>
            <a:endParaRPr lang="en-GB" sz="1400" dirty="0">
              <a:ea typeface="+mn-lt"/>
              <a:cs typeface="+mn-lt"/>
            </a:endParaRPr>
          </a:p>
          <a:p>
            <a:r>
              <a:rPr lang="en-GB" sz="1400" dirty="0">
                <a:ea typeface="+mn-lt"/>
                <a:cs typeface="+mn-lt"/>
              </a:rPr>
              <a:t>ISBN 78-0745691305</a:t>
            </a:r>
            <a:endParaRPr lang="en-GB" dirty="0">
              <a:cs typeface="Calibri"/>
            </a:endParaRPr>
          </a:p>
          <a:p>
            <a:endParaRPr lang="en-GB" sz="1400" dirty="0">
              <a:cs typeface="Calibri"/>
            </a:endParaRPr>
          </a:p>
          <a:p>
            <a:r>
              <a:rPr lang="en-GB" sz="1400" dirty="0">
                <a:ea typeface="+mn-lt"/>
                <a:cs typeface="+mn-lt"/>
              </a:rPr>
              <a:t>Webb, </a:t>
            </a:r>
            <a:r>
              <a:rPr lang="en-GB" sz="1400" err="1">
                <a:ea typeface="+mn-lt"/>
                <a:cs typeface="+mn-lt"/>
              </a:rPr>
              <a:t>Westergaard</a:t>
            </a:r>
            <a:r>
              <a:rPr lang="en-GB" sz="1400">
                <a:ea typeface="+mn-lt"/>
                <a:cs typeface="+mn-lt"/>
              </a:rPr>
              <a:t>, Trobe </a:t>
            </a:r>
            <a:r>
              <a:rPr lang="en-GB" sz="1400" dirty="0">
                <a:ea typeface="+mn-lt"/>
                <a:cs typeface="+mn-lt"/>
              </a:rPr>
              <a:t>&amp; Townend, QA A Level Sociology Book One Including AS Level: Book 1, Napier Press</a:t>
            </a:r>
            <a:endParaRPr lang="en-GB" dirty="0"/>
          </a:p>
          <a:p>
            <a:endParaRPr lang="en-GB" sz="1400" dirty="0">
              <a:ea typeface="+mn-lt"/>
              <a:cs typeface="+mn-lt"/>
            </a:endParaRPr>
          </a:p>
          <a:p>
            <a:r>
              <a:rPr lang="en-GB" sz="1400" dirty="0">
                <a:ea typeface="+mn-lt"/>
                <a:cs typeface="+mn-lt"/>
              </a:rPr>
              <a:t>ISBN 9780954007911</a:t>
            </a:r>
            <a:endParaRPr lang="en-GB" dirty="0">
              <a:cs typeface="Calibri"/>
            </a:endParaRPr>
          </a:p>
          <a:p>
            <a:endParaRPr lang="en-GB" dirty="0"/>
          </a:p>
          <a:p>
            <a:endParaRPr lang="en-GB" sz="1400" b="1" dirty="0">
              <a:latin typeface="Tw Cen MT"/>
            </a:endParaRPr>
          </a:p>
        </p:txBody>
      </p:sp>
      <p:sp>
        <p:nvSpPr>
          <p:cNvPr id="7" name="Rectangle 6"/>
          <p:cNvSpPr/>
          <p:nvPr/>
        </p:nvSpPr>
        <p:spPr>
          <a:xfrm>
            <a:off x="141583" y="5456198"/>
            <a:ext cx="6492322" cy="3570208"/>
          </a:xfrm>
          <a:prstGeom prst="rect">
            <a:avLst/>
          </a:prstGeom>
          <a:ln>
            <a:noFill/>
          </a:ln>
        </p:spPr>
        <p:txBody>
          <a:bodyPr wrap="square" anchor="t">
            <a:spAutoFit/>
          </a:bodyPr>
          <a:lstStyle/>
          <a:p>
            <a:r>
              <a:rPr lang="en-GB" sz="1400" b="1" u="sng" dirty="0">
                <a:latin typeface="Tw Cen MT"/>
              </a:rPr>
              <a:t>Websites:</a:t>
            </a:r>
            <a:endParaRPr lang="en-GB" dirty="0">
              <a:cs typeface="Calibri"/>
            </a:endParaRPr>
          </a:p>
          <a:p>
            <a:endParaRPr lang="en-GB" sz="1400" b="1" u="sng">
              <a:latin typeface="Tw Cen MT"/>
            </a:endParaRPr>
          </a:p>
          <a:p>
            <a:pPr marL="285750" indent="-285750">
              <a:buFont typeface="Arial" pitchFamily="34" charset="0"/>
              <a:buChar char="•"/>
            </a:pPr>
            <a:r>
              <a:rPr lang="en-GB" sz="1400" dirty="0">
                <a:latin typeface="Tw Cen MT"/>
              </a:rPr>
              <a:t>AQA New Specification – </a:t>
            </a:r>
            <a:r>
              <a:rPr lang="en-GB" sz="1400" dirty="0">
                <a:latin typeface="Tw Cen MT"/>
                <a:hlinkClick r:id="rId2"/>
              </a:rPr>
              <a:t>http://www.aqa.org.uk/subjects/sociology/as-and-a-level/sociology-7191-7192/introduction</a:t>
            </a:r>
            <a:r>
              <a:rPr lang="en-GB" sz="1400" dirty="0">
                <a:latin typeface="Tw Cen MT"/>
              </a:rPr>
              <a:t> </a:t>
            </a:r>
            <a:endParaRPr lang="en-GB" sz="1400" dirty="0">
              <a:latin typeface="Tw Cen MT" panose="020B0602020104020603" pitchFamily="34" charset="0"/>
            </a:endParaRPr>
          </a:p>
          <a:p>
            <a:pPr marL="285750" indent="-285750">
              <a:buFont typeface="Arial" pitchFamily="34" charset="0"/>
              <a:buChar char="•"/>
            </a:pPr>
            <a:r>
              <a:rPr lang="en-GB" sz="1400" dirty="0">
                <a:latin typeface="Tw Cen MT"/>
              </a:rPr>
              <a:t>AQA - Example Assessment Material -</a:t>
            </a:r>
            <a:r>
              <a:rPr lang="en-GB" sz="1400" dirty="0">
                <a:latin typeface="Tw Cen MT"/>
                <a:hlinkClick r:id="rId3"/>
              </a:rPr>
              <a:t>http://www.aqa.org.uk/subjects/sociology/as-and-a-level/sociology-7191-7192/assessment-resources</a:t>
            </a:r>
            <a:r>
              <a:rPr lang="en-GB" sz="1400" dirty="0">
                <a:latin typeface="Tw Cen MT"/>
              </a:rPr>
              <a:t> </a:t>
            </a:r>
            <a:endParaRPr lang="en-GB" sz="1400" dirty="0">
              <a:latin typeface="Tw Cen MT" panose="020B0602020104020603" pitchFamily="34" charset="0"/>
            </a:endParaRPr>
          </a:p>
          <a:p>
            <a:pPr marL="285750" indent="-285750">
              <a:buFont typeface="Arial" pitchFamily="34" charset="0"/>
              <a:buChar char="•"/>
            </a:pPr>
            <a:r>
              <a:rPr lang="en-GB" sz="1400" dirty="0">
                <a:latin typeface="Tw Cen MT"/>
              </a:rPr>
              <a:t>S-Cool Revision Materials  -  </a:t>
            </a:r>
            <a:r>
              <a:rPr lang="en-GB" sz="1400" dirty="0">
                <a:latin typeface="Tw Cen MT"/>
                <a:hlinkClick r:id="rId4"/>
              </a:rPr>
              <a:t>http://www.s-cool.co.uk/a-level/sociology</a:t>
            </a:r>
            <a:r>
              <a:rPr lang="en-GB" sz="1400" dirty="0">
                <a:latin typeface="Tw Cen MT"/>
              </a:rPr>
              <a:t> </a:t>
            </a:r>
            <a:endParaRPr lang="en-GB" sz="1400" dirty="0">
              <a:latin typeface="Tw Cen MT" panose="020B0602020104020603" pitchFamily="34" charset="0"/>
            </a:endParaRPr>
          </a:p>
          <a:p>
            <a:pPr marL="285750" indent="-285750">
              <a:buFont typeface="Arial" pitchFamily="34" charset="0"/>
              <a:buChar char="•"/>
            </a:pPr>
            <a:r>
              <a:rPr lang="en-GB" sz="1400" dirty="0">
                <a:latin typeface="Tw Cen MT"/>
              </a:rPr>
              <a:t>Every Day Sexism Project  -</a:t>
            </a:r>
            <a:r>
              <a:rPr lang="en-GB" sz="1400" dirty="0">
                <a:latin typeface="Tw Cen MT"/>
                <a:hlinkClick r:id="rId5"/>
              </a:rPr>
              <a:t>http://everydaysexism.com/index.php/about</a:t>
            </a:r>
            <a:r>
              <a:rPr lang="en-GB" sz="1400" dirty="0">
                <a:latin typeface="Tw Cen MT"/>
              </a:rPr>
              <a:t> </a:t>
            </a:r>
            <a:endParaRPr lang="en-GB" sz="1400" dirty="0">
              <a:latin typeface="Tw Cen MT" panose="020B0602020104020603" pitchFamily="34" charset="0"/>
            </a:endParaRPr>
          </a:p>
          <a:p>
            <a:pPr marL="285750" indent="-285750">
              <a:buFont typeface="Arial" pitchFamily="34" charset="0"/>
              <a:buChar char="•"/>
            </a:pPr>
            <a:r>
              <a:rPr lang="en-GB" sz="1400" dirty="0">
                <a:latin typeface="Tw Cen MT"/>
              </a:rPr>
              <a:t>Who Needs Feminism - </a:t>
            </a:r>
            <a:r>
              <a:rPr lang="en-GB" sz="1400" dirty="0">
                <a:latin typeface="Tw Cen MT"/>
                <a:hlinkClick r:id="rId6"/>
              </a:rPr>
              <a:t>http://whoneedsfeminism.com/about.html</a:t>
            </a:r>
            <a:r>
              <a:rPr lang="en-GB" sz="1400" dirty="0">
                <a:latin typeface="Tw Cen MT"/>
              </a:rPr>
              <a:t> </a:t>
            </a:r>
            <a:endParaRPr lang="en-GB" sz="1400" dirty="0">
              <a:latin typeface="Tw Cen MT" panose="020B0602020104020603" pitchFamily="34" charset="0"/>
            </a:endParaRPr>
          </a:p>
          <a:p>
            <a:pPr marL="285750" indent="-285750">
              <a:buFont typeface="Arial" pitchFamily="34" charset="0"/>
              <a:buChar char="•"/>
            </a:pPr>
            <a:r>
              <a:rPr lang="en-GB" sz="1400" dirty="0">
                <a:latin typeface="Tw Cen MT"/>
              </a:rPr>
              <a:t>He for She Campaign -  </a:t>
            </a:r>
            <a:r>
              <a:rPr lang="en-GB" sz="1400" dirty="0">
                <a:latin typeface="Tw Cen MT"/>
                <a:hlinkClick r:id="rId7"/>
              </a:rPr>
              <a:t>http://www.heforshe.org/</a:t>
            </a:r>
            <a:r>
              <a:rPr lang="en-GB" sz="1400" dirty="0">
                <a:latin typeface="Tw Cen MT"/>
              </a:rPr>
              <a:t> </a:t>
            </a:r>
            <a:endParaRPr lang="en-GB" sz="1400" dirty="0">
              <a:latin typeface="Tw Cen MT" panose="020B0602020104020603" pitchFamily="34" charset="0"/>
            </a:endParaRPr>
          </a:p>
          <a:p>
            <a:pPr marL="285750" indent="-285750">
              <a:buFont typeface="Arial" pitchFamily="34" charset="0"/>
              <a:buChar char="•"/>
            </a:pPr>
            <a:r>
              <a:rPr lang="en-GB" sz="1400" dirty="0">
                <a:latin typeface="Tw Cen MT"/>
                <a:hlinkClick r:id="rId8"/>
              </a:rPr>
              <a:t>https://www.tutor2u.net/sociology/reference</a:t>
            </a:r>
            <a:r>
              <a:rPr lang="en-GB" sz="1400" dirty="0">
                <a:latin typeface="Tw Cen MT"/>
              </a:rPr>
              <a:t>  </a:t>
            </a:r>
            <a:r>
              <a:rPr lang="en-GB" sz="1400" dirty="0">
                <a:latin typeface="Tw Cen MT"/>
                <a:hlinkClick r:id="rId9"/>
              </a:rPr>
              <a:t>http://politybooks.com/kenbrowne/resources.asp</a:t>
            </a:r>
            <a:r>
              <a:rPr lang="en-GB" sz="1400" dirty="0">
                <a:latin typeface="Tw Cen MT"/>
              </a:rPr>
              <a:t>  </a:t>
            </a:r>
            <a:endParaRPr lang="en-GB" sz="1400" dirty="0">
              <a:latin typeface="Tw Cen MT" panose="020B0602020104020603" pitchFamily="34" charset="0"/>
            </a:endParaRPr>
          </a:p>
          <a:p>
            <a:pPr marL="285750" indent="-285750">
              <a:buFont typeface="Arial" pitchFamily="34" charset="0"/>
              <a:buChar char="•"/>
            </a:pPr>
            <a:r>
              <a:rPr lang="en-GB" sz="1400" dirty="0">
                <a:latin typeface="Tw Cen MT"/>
                <a:hlinkClick r:id="rId10"/>
              </a:rPr>
              <a:t>https://napierpress.com/book-one-workbooks</a:t>
            </a:r>
            <a:r>
              <a:rPr lang="en-GB" sz="1400" dirty="0">
                <a:latin typeface="Tw Cen MT"/>
              </a:rPr>
              <a:t>  </a:t>
            </a:r>
            <a:endParaRPr lang="en-GB" sz="1400" dirty="0">
              <a:latin typeface="Tw Cen MT" panose="020B0602020104020603" pitchFamily="34" charset="0"/>
            </a:endParaRPr>
          </a:p>
          <a:p>
            <a:pPr marL="285750" indent="-285750">
              <a:buFont typeface="Arial" pitchFamily="34" charset="0"/>
              <a:buChar char="•"/>
            </a:pPr>
            <a:r>
              <a:rPr lang="en-GB" sz="1400" dirty="0">
                <a:latin typeface="Tw Cen MT"/>
                <a:hlinkClick r:id="rId11"/>
              </a:rPr>
              <a:t>https://napierpress.com/book-two-workbooks</a:t>
            </a:r>
            <a:r>
              <a:rPr lang="en-GB" sz="1400" dirty="0">
                <a:latin typeface="Tw Cen MT"/>
              </a:rPr>
              <a:t>  </a:t>
            </a:r>
            <a:endParaRPr lang="en-GB" sz="1400" dirty="0">
              <a:latin typeface="Tw Cen MT" panose="020B0602020104020603" pitchFamily="34" charset="0"/>
            </a:endParaRPr>
          </a:p>
          <a:p>
            <a:pPr marL="285750" indent="-285750">
              <a:buFont typeface="Arial" pitchFamily="34" charset="0"/>
              <a:buChar char="•"/>
            </a:pPr>
            <a:r>
              <a:rPr lang="en-GB" sz="1400" dirty="0">
                <a:latin typeface="Tw Cen MT"/>
                <a:hlinkClick r:id="rId12"/>
              </a:rPr>
              <a:t>http://www.earlhamsociologypages.co.uk</a:t>
            </a:r>
            <a:r>
              <a:rPr lang="en-GB" sz="1400" dirty="0">
                <a:latin typeface="Tw Cen MT"/>
              </a:rPr>
              <a:t>  </a:t>
            </a:r>
            <a:endParaRPr lang="en-GB" sz="1400" dirty="0">
              <a:latin typeface="Tw Cen MT" panose="020B0602020104020603" pitchFamily="34" charset="0"/>
            </a:endParaRPr>
          </a:p>
          <a:p>
            <a:pPr marL="285750" indent="-285750">
              <a:buFont typeface="Arial" pitchFamily="34" charset="0"/>
              <a:buChar char="•"/>
            </a:pPr>
            <a:r>
              <a:rPr lang="en-GB" sz="1400" dirty="0">
                <a:latin typeface="Tw Cen MT"/>
                <a:hlinkClick r:id="rId13"/>
              </a:rPr>
              <a:t>https://www.sociologystuff.com</a:t>
            </a:r>
            <a:r>
              <a:rPr lang="en-GB" sz="1400" dirty="0">
                <a:latin typeface="Tw Cen MT"/>
              </a:rPr>
              <a:t> </a:t>
            </a:r>
            <a:r>
              <a:rPr lang="en-GB" sz="1600" dirty="0">
                <a:latin typeface="Tw Cen MT"/>
              </a:rPr>
              <a:t> </a:t>
            </a:r>
            <a:endParaRPr lang="en-GB" sz="1600" dirty="0">
              <a:latin typeface="Tw Cen MT" panose="020B0602020104020603" pitchFamily="34" charset="0"/>
            </a:endParaRPr>
          </a:p>
        </p:txBody>
      </p:sp>
      <p:sp>
        <p:nvSpPr>
          <p:cNvPr id="8" name="TextBox 7"/>
          <p:cNvSpPr txBox="1"/>
          <p:nvPr/>
        </p:nvSpPr>
        <p:spPr>
          <a:xfrm>
            <a:off x="390375" y="553249"/>
            <a:ext cx="6001602" cy="369332"/>
          </a:xfrm>
          <a:prstGeom prst="rect">
            <a:avLst/>
          </a:prstGeom>
          <a:noFill/>
        </p:spPr>
        <p:txBody>
          <a:bodyPr wrap="square" rtlCol="0" anchor="t">
            <a:spAutoFit/>
          </a:bodyPr>
          <a:lstStyle/>
          <a:p>
            <a:pPr algn="ctr"/>
            <a:r>
              <a:rPr lang="en-GB" b="1">
                <a:ln w="18415" cmpd="sng">
                  <a:noFill/>
                  <a:prstDash val="solid"/>
                </a:ln>
                <a:latin typeface="Tw Cen MT"/>
              </a:rPr>
              <a:t>To help you on your way…</a:t>
            </a:r>
            <a:endParaRPr lang="en-GB" sz="2400" b="1">
              <a:ln w="18415" cmpd="sng">
                <a:solidFill>
                  <a:srgbClr val="F79646"/>
                </a:solidFill>
                <a:prstDash val="solid"/>
              </a:ln>
              <a:effectLst>
                <a:outerShdw blurRad="63500" dir="3600000" algn="tl" rotWithShape="0">
                  <a:srgbClr val="000000">
                    <a:alpha val="70000"/>
                  </a:srgbClr>
                </a:outerShdw>
              </a:effectLst>
              <a:latin typeface="Tw Cen MT"/>
            </a:endParaRPr>
          </a:p>
        </p:txBody>
      </p:sp>
      <p:sp>
        <p:nvSpPr>
          <p:cNvPr id="4" name="TextBox 3">
            <a:extLst>
              <a:ext uri="{FF2B5EF4-FFF2-40B4-BE49-F238E27FC236}">
                <a16:creationId xmlns:a16="http://schemas.microsoft.com/office/drawing/2014/main" id="{8E8BA28F-4430-4A6A-A3AF-2E6DC79819F8}"/>
              </a:ext>
            </a:extLst>
          </p:cNvPr>
          <p:cNvSpPr txBox="1"/>
          <p:nvPr/>
        </p:nvSpPr>
        <p:spPr>
          <a:xfrm>
            <a:off x="-29718" y="-4171"/>
            <a:ext cx="6867561" cy="600164"/>
          </a:xfrm>
          <a:prstGeom prst="rect">
            <a:avLst/>
          </a:prstGeom>
          <a:noFill/>
        </p:spPr>
        <p:txBody>
          <a:bodyPr wrap="square" rtlCol="0" anchor="t">
            <a:spAutoFit/>
          </a:bodyPr>
          <a:lstStyle/>
          <a:p>
            <a:pPr algn="ctr"/>
            <a:r>
              <a:rPr lang="en-GB" sz="3300" b="1" u="sng">
                <a:effectLst>
                  <a:outerShdw blurRad="38100" dist="38100" dir="2700000" algn="tl">
                    <a:srgbClr val="000000">
                      <a:alpha val="43137"/>
                    </a:srgbClr>
                  </a:outerShdw>
                </a:effectLst>
                <a:latin typeface="Tw Cen MT"/>
              </a:rPr>
              <a:t>Useful resources</a:t>
            </a:r>
            <a:endParaRPr lang="en-GB" sz="3300" u="sng">
              <a:effectLst>
                <a:outerShdw blurRad="38100" dist="38100" dir="2700000" algn="tl">
                  <a:srgbClr val="000000">
                    <a:alpha val="43137"/>
                  </a:srgbClr>
                </a:outerShdw>
              </a:effectLst>
              <a:latin typeface="Tw Cen MT" panose="020B0602020104020603" pitchFamily="34" charset="0"/>
            </a:endParaRPr>
          </a:p>
        </p:txBody>
      </p:sp>
    </p:spTree>
    <p:extLst>
      <p:ext uri="{BB962C8B-B14F-4D97-AF65-F5344CB8AC3E}">
        <p14:creationId xmlns:p14="http://schemas.microsoft.com/office/powerpoint/2010/main" val="1613978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0375" y="553249"/>
            <a:ext cx="6001602" cy="369332"/>
          </a:xfrm>
          <a:prstGeom prst="rect">
            <a:avLst/>
          </a:prstGeom>
          <a:noFill/>
        </p:spPr>
        <p:txBody>
          <a:bodyPr wrap="square" rtlCol="0" anchor="t">
            <a:spAutoFit/>
          </a:bodyPr>
          <a:lstStyle/>
          <a:p>
            <a:pPr algn="ctr"/>
            <a:endParaRPr lang="en-GB" b="1" dirty="0">
              <a:ln w="18415" cmpd="sng">
                <a:noFill/>
                <a:prstDash val="solid"/>
              </a:ln>
              <a:latin typeface="Tw Cen MT"/>
            </a:endParaRPr>
          </a:p>
        </p:txBody>
      </p:sp>
      <p:sp>
        <p:nvSpPr>
          <p:cNvPr id="3" name="Rectangle 2">
            <a:extLst>
              <a:ext uri="{FF2B5EF4-FFF2-40B4-BE49-F238E27FC236}">
                <a16:creationId xmlns:a16="http://schemas.microsoft.com/office/drawing/2014/main" id="{8CF3B921-9FB1-4CC8-B4B0-BDDE98149491}"/>
              </a:ext>
            </a:extLst>
          </p:cNvPr>
          <p:cNvSpPr/>
          <p:nvPr/>
        </p:nvSpPr>
        <p:spPr>
          <a:xfrm>
            <a:off x="291213" y="238279"/>
            <a:ext cx="6173150" cy="4801314"/>
          </a:xfrm>
          <a:prstGeom prst="rect">
            <a:avLst/>
          </a:prstGeom>
        </p:spPr>
        <p:txBody>
          <a:bodyPr wrap="square" anchor="t">
            <a:spAutoFit/>
          </a:bodyPr>
          <a:lstStyle/>
          <a:p>
            <a:r>
              <a:rPr lang="en-GB" sz="2000" b="1" u="sng" dirty="0">
                <a:latin typeface="Tw Cen MT"/>
              </a:rPr>
              <a:t>For your first lesson… We expect you to have the following: </a:t>
            </a:r>
            <a:endParaRPr lang="en-GB" sz="2000" u="sng" dirty="0">
              <a:latin typeface="Tw Cen MT" panose="020B0602020104020603" pitchFamily="34" charset="0"/>
            </a:endParaRPr>
          </a:p>
          <a:p>
            <a:endParaRPr lang="en-GB" sz="1400" dirty="0">
              <a:latin typeface="Tw Cen MT"/>
            </a:endParaRPr>
          </a:p>
          <a:p>
            <a:pPr marL="285750" indent="-285750">
              <a:buFont typeface="Arial" panose="020B0604020202020204" pitchFamily="34" charset="0"/>
              <a:buChar char="•"/>
            </a:pPr>
            <a:r>
              <a:rPr lang="en-GB" sz="1400" dirty="0">
                <a:latin typeface="Tw Cen MT"/>
              </a:rPr>
              <a:t>A level arched folder – labelled with your name on and Sociology- you may wish to have separate folders for each teacher</a:t>
            </a:r>
          </a:p>
          <a:p>
            <a:pPr marL="285750" indent="-285750">
              <a:buFont typeface="Arial" panose="020B0604020202020204" pitchFamily="34" charset="0"/>
              <a:buChar char="•"/>
            </a:pPr>
            <a:endParaRPr lang="en-GB" sz="1400" dirty="0">
              <a:latin typeface="Tw Cen MT" panose="020B0602020104020603" pitchFamily="34" charset="0"/>
            </a:endParaRPr>
          </a:p>
          <a:p>
            <a:pPr marL="285750" indent="-285750">
              <a:buFont typeface="Arial" panose="020B0604020202020204" pitchFamily="34" charset="0"/>
              <a:buChar char="•"/>
            </a:pPr>
            <a:r>
              <a:rPr lang="en-GB" sz="1400" dirty="0">
                <a:latin typeface="Tw Cen MT"/>
              </a:rPr>
              <a:t>Dividers</a:t>
            </a:r>
          </a:p>
          <a:p>
            <a:pPr marL="285750" indent="-285750">
              <a:buFont typeface="Arial" panose="020B0604020202020204" pitchFamily="34" charset="0"/>
              <a:buChar char="•"/>
            </a:pPr>
            <a:endParaRPr lang="en-GB" sz="1400" dirty="0">
              <a:latin typeface="Tw Cen MT"/>
            </a:endParaRPr>
          </a:p>
          <a:p>
            <a:pPr marL="285750" indent="-285750">
              <a:buFont typeface="Arial" panose="020B0604020202020204" pitchFamily="34" charset="0"/>
              <a:buChar char="•"/>
            </a:pPr>
            <a:r>
              <a:rPr lang="en-GB" sz="1400" dirty="0">
                <a:latin typeface="Tw Cen MT"/>
              </a:rPr>
              <a:t>Lined paper</a:t>
            </a:r>
            <a:endParaRPr lang="en-GB" sz="1400" dirty="0">
              <a:latin typeface="Tw Cen MT" panose="020B0602020104020603" pitchFamily="34" charset="0"/>
            </a:endParaRPr>
          </a:p>
          <a:p>
            <a:pPr marL="285750" indent="-285750">
              <a:buFont typeface="Arial" panose="020B0604020202020204" pitchFamily="34" charset="0"/>
              <a:buChar char="•"/>
            </a:pPr>
            <a:endParaRPr lang="en-GB" sz="1400" dirty="0">
              <a:latin typeface="Tw Cen MT"/>
            </a:endParaRPr>
          </a:p>
          <a:p>
            <a:pPr marL="285750" indent="-285750">
              <a:buFont typeface="Arial" panose="020B0604020202020204" pitchFamily="34" charset="0"/>
              <a:buChar char="•"/>
            </a:pPr>
            <a:r>
              <a:rPr lang="en-GB" sz="1400" dirty="0">
                <a:latin typeface="Tw Cen MT"/>
              </a:rPr>
              <a:t>Plastic wallets if you want to use them</a:t>
            </a:r>
            <a:endParaRPr lang="en-GB" sz="1400" dirty="0">
              <a:latin typeface="Tw Cen MT" panose="020B0602020104020603" pitchFamily="34" charset="0"/>
            </a:endParaRPr>
          </a:p>
          <a:p>
            <a:pPr marL="285750" indent="-285750">
              <a:buFont typeface="Arial" panose="020B0604020202020204" pitchFamily="34" charset="0"/>
              <a:buChar char="•"/>
            </a:pPr>
            <a:endParaRPr lang="en-GB" sz="1400" dirty="0">
              <a:latin typeface="Tw Cen MT"/>
            </a:endParaRPr>
          </a:p>
          <a:p>
            <a:pPr marL="285750" indent="-285750">
              <a:buFont typeface="Arial" panose="020B0604020202020204" pitchFamily="34" charset="0"/>
              <a:buChar char="•"/>
            </a:pPr>
            <a:r>
              <a:rPr lang="en-GB" sz="1400" dirty="0">
                <a:latin typeface="Tw Cen MT"/>
              </a:rPr>
              <a:t>A pencil case with the usual things including highlighters and a green pen</a:t>
            </a:r>
          </a:p>
          <a:p>
            <a:endParaRPr lang="en-GB" sz="1400" dirty="0">
              <a:latin typeface="Tw Cen MT" panose="020B0602020104020603" pitchFamily="34" charset="0"/>
            </a:endParaRPr>
          </a:p>
          <a:p>
            <a:pPr marL="285750" indent="-285750">
              <a:buFont typeface="Arial" panose="020B0604020202020204" pitchFamily="34" charset="0"/>
              <a:buChar char="•"/>
            </a:pPr>
            <a:r>
              <a:rPr lang="en-GB" sz="1400" dirty="0">
                <a:latin typeface="Tw Cen MT"/>
              </a:rPr>
              <a:t>This booklet and all the tasks you have completed.   </a:t>
            </a:r>
          </a:p>
          <a:p>
            <a:pPr marL="285750" indent="-285750">
              <a:buFont typeface="Arial" panose="020B0604020202020204" pitchFamily="34" charset="0"/>
              <a:buChar char="•"/>
            </a:pPr>
            <a:endParaRPr lang="en-GB" sz="1400" dirty="0">
              <a:latin typeface="Tw Cen MT" panose="020B0602020104020603" pitchFamily="34" charset="0"/>
            </a:endParaRPr>
          </a:p>
          <a:p>
            <a:pPr algn="ctr"/>
            <a:endParaRPr lang="en-GB" sz="1400" b="1" u="sng" dirty="0">
              <a:latin typeface="Tw Cen MT" panose="020B0602020104020603" pitchFamily="34" charset="0"/>
            </a:endParaRPr>
          </a:p>
          <a:p>
            <a:pPr algn="ctr"/>
            <a:endParaRPr lang="en-GB" sz="1400" b="1" u="sng" dirty="0">
              <a:latin typeface="Tw Cen MT"/>
            </a:endParaRPr>
          </a:p>
          <a:p>
            <a:pPr algn="ctr"/>
            <a:r>
              <a:rPr lang="en-GB" sz="1400" b="1" u="sng" dirty="0">
                <a:latin typeface="Tw Cen MT"/>
              </a:rPr>
              <a:t>Well done! You’re all set ready to embark on your Sociology A Level course.  </a:t>
            </a:r>
          </a:p>
          <a:p>
            <a:pPr algn="ctr"/>
            <a:r>
              <a:rPr lang="en-GB" sz="1400" b="1" u="sng" dirty="0">
                <a:latin typeface="Tw Cen MT"/>
              </a:rPr>
              <a:t>We look forward to seeing you in September!</a:t>
            </a:r>
          </a:p>
          <a:p>
            <a:pPr algn="ctr"/>
            <a:endParaRPr lang="en-GB" sz="1400" b="1" u="sng" dirty="0">
              <a:latin typeface="Tw Cen MT"/>
            </a:endParaRPr>
          </a:p>
        </p:txBody>
      </p:sp>
      <p:pic>
        <p:nvPicPr>
          <p:cNvPr id="4" name="Picture 3" descr="Diagram&#10;&#10;Description automatically generated">
            <a:extLst>
              <a:ext uri="{FF2B5EF4-FFF2-40B4-BE49-F238E27FC236}">
                <a16:creationId xmlns:a16="http://schemas.microsoft.com/office/drawing/2014/main" id="{59F29EF9-7B34-4416-81D3-CD0723A65EC7}"/>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225854" y="8810237"/>
            <a:ext cx="2303868" cy="857484"/>
          </a:xfrm>
          <a:prstGeom prst="rect">
            <a:avLst/>
          </a:prstGeom>
        </p:spPr>
      </p:pic>
    </p:spTree>
    <p:extLst>
      <p:ext uri="{BB962C8B-B14F-4D97-AF65-F5344CB8AC3E}">
        <p14:creationId xmlns:p14="http://schemas.microsoft.com/office/powerpoint/2010/main" val="913221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4674110-CEDD-4296-BC66-87A8082373F1}"/>
              </a:ext>
            </a:extLst>
          </p:cNvPr>
          <p:cNvSpPr txBox="1"/>
          <p:nvPr/>
        </p:nvSpPr>
        <p:spPr>
          <a:xfrm>
            <a:off x="2741504" y="0"/>
            <a:ext cx="1374992" cy="307777"/>
          </a:xfrm>
          <a:prstGeom prst="rect">
            <a:avLst/>
          </a:prstGeom>
          <a:noFill/>
        </p:spPr>
        <p:txBody>
          <a:bodyPr wrap="none" rtlCol="0">
            <a:spAutoFit/>
          </a:bodyPr>
          <a:lstStyle/>
          <a:p>
            <a:r>
              <a:rPr lang="en-GB" sz="1400">
                <a:effectLst>
                  <a:outerShdw blurRad="38100" dist="38100" dir="2700000" algn="tl">
                    <a:srgbClr val="000000">
                      <a:alpha val="43137"/>
                    </a:srgbClr>
                  </a:outerShdw>
                </a:effectLst>
                <a:latin typeface="Tw Cen MT" panose="020B0602020104020603" pitchFamily="34" charset="0"/>
              </a:rPr>
              <a:t>Topics we Cover:</a:t>
            </a:r>
          </a:p>
        </p:txBody>
      </p:sp>
      <p:graphicFrame>
        <p:nvGraphicFramePr>
          <p:cNvPr id="6" name="Table 5">
            <a:extLst>
              <a:ext uri="{FF2B5EF4-FFF2-40B4-BE49-F238E27FC236}">
                <a16:creationId xmlns:a16="http://schemas.microsoft.com/office/drawing/2014/main" id="{F917BAD7-1B5E-4114-961E-5D5628FE56D9}"/>
              </a:ext>
            </a:extLst>
          </p:cNvPr>
          <p:cNvGraphicFramePr>
            <a:graphicFrameLocks noGrp="1"/>
          </p:cNvGraphicFramePr>
          <p:nvPr>
            <p:extLst>
              <p:ext uri="{D42A27DB-BD31-4B8C-83A1-F6EECF244321}">
                <p14:modId xmlns:p14="http://schemas.microsoft.com/office/powerpoint/2010/main" val="2030807467"/>
              </p:ext>
            </p:extLst>
          </p:nvPr>
        </p:nvGraphicFramePr>
        <p:xfrm>
          <a:off x="224645" y="307777"/>
          <a:ext cx="6408682" cy="8641080"/>
        </p:xfrm>
        <a:graphic>
          <a:graphicData uri="http://schemas.openxmlformats.org/drawingml/2006/table">
            <a:tbl>
              <a:tblPr firstRow="1" bandRow="1">
                <a:tableStyleId>{5940675A-B579-460E-94D1-54222C63F5DA}</a:tableStyleId>
              </a:tblPr>
              <a:tblGrid>
                <a:gridCol w="1246034">
                  <a:extLst>
                    <a:ext uri="{9D8B030D-6E8A-4147-A177-3AD203B41FA5}">
                      <a16:colId xmlns:a16="http://schemas.microsoft.com/office/drawing/2014/main" val="3853334639"/>
                    </a:ext>
                  </a:extLst>
                </a:gridCol>
                <a:gridCol w="1344037">
                  <a:extLst>
                    <a:ext uri="{9D8B030D-6E8A-4147-A177-3AD203B41FA5}">
                      <a16:colId xmlns:a16="http://schemas.microsoft.com/office/drawing/2014/main" val="3535602186"/>
                    </a:ext>
                  </a:extLst>
                </a:gridCol>
                <a:gridCol w="1320799">
                  <a:extLst>
                    <a:ext uri="{9D8B030D-6E8A-4147-A177-3AD203B41FA5}">
                      <a16:colId xmlns:a16="http://schemas.microsoft.com/office/drawing/2014/main" val="1429650512"/>
                    </a:ext>
                  </a:extLst>
                </a:gridCol>
                <a:gridCol w="1221116">
                  <a:extLst>
                    <a:ext uri="{9D8B030D-6E8A-4147-A177-3AD203B41FA5}">
                      <a16:colId xmlns:a16="http://schemas.microsoft.com/office/drawing/2014/main" val="1437605213"/>
                    </a:ext>
                  </a:extLst>
                </a:gridCol>
                <a:gridCol w="1276696">
                  <a:extLst>
                    <a:ext uri="{9D8B030D-6E8A-4147-A177-3AD203B41FA5}">
                      <a16:colId xmlns:a16="http://schemas.microsoft.com/office/drawing/2014/main" val="297573144"/>
                    </a:ext>
                  </a:extLst>
                </a:gridCol>
              </a:tblGrid>
              <a:tr h="232152">
                <a:tc>
                  <a:txBody>
                    <a:bodyPr/>
                    <a:lstStyle/>
                    <a:p>
                      <a:pPr algn="ctr"/>
                      <a:r>
                        <a:rPr lang="en-GB" sz="1100">
                          <a:latin typeface="Tw Cen MT" panose="020B0602020104020603" pitchFamily="34" charset="0"/>
                        </a:rPr>
                        <a:t>Family</a:t>
                      </a:r>
                    </a:p>
                  </a:txBody>
                  <a:tcP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latin typeface="Tw Cen MT" panose="020B0602020104020603" pitchFamily="34" charset="0"/>
                        </a:rPr>
                        <a:t>Education</a:t>
                      </a:r>
                    </a:p>
                  </a:txBody>
                  <a:tcP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latin typeface="Tw Cen MT" panose="020B0602020104020603" pitchFamily="34" charset="0"/>
                        </a:rPr>
                        <a:t>Theory &amp; Methods</a:t>
                      </a:r>
                    </a:p>
                  </a:txBody>
                  <a:tcPr>
                    <a:solidFill>
                      <a:schemeClr val="bg1">
                        <a:lumMod val="75000"/>
                      </a:schemeClr>
                    </a:solidFill>
                  </a:tcPr>
                </a:tc>
                <a:tc>
                  <a:txBody>
                    <a:bodyPr/>
                    <a:lstStyle/>
                    <a:p>
                      <a:pPr algn="ctr"/>
                      <a:r>
                        <a:rPr lang="en-GB" sz="1100">
                          <a:latin typeface="Tw Cen MT" panose="020B0602020104020603" pitchFamily="34" charset="0"/>
                        </a:rPr>
                        <a:t>Beliefs</a:t>
                      </a:r>
                    </a:p>
                  </a:txBody>
                  <a:tcP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latin typeface="Tw Cen MT" panose="020B0602020104020603" pitchFamily="34" charset="0"/>
                        </a:rPr>
                        <a:t>Crime</a:t>
                      </a:r>
                    </a:p>
                  </a:txBody>
                  <a:tcPr>
                    <a:solidFill>
                      <a:schemeClr val="bg1">
                        <a:lumMod val="75000"/>
                      </a:schemeClr>
                    </a:solidFill>
                  </a:tcPr>
                </a:tc>
                <a:extLst>
                  <a:ext uri="{0D108BD9-81ED-4DB2-BD59-A6C34878D82A}">
                    <a16:rowId xmlns:a16="http://schemas.microsoft.com/office/drawing/2014/main" val="3152887009"/>
                  </a:ext>
                </a:extLst>
              </a:tr>
              <a:tr h="370840">
                <a:tc>
                  <a:txBody>
                    <a:bodyPr/>
                    <a:lstStyle/>
                    <a:p>
                      <a:r>
                        <a:rPr lang="en-GB" sz="1000" b="1">
                          <a:latin typeface="Tw Cen MT"/>
                        </a:rPr>
                        <a:t>Theories</a:t>
                      </a:r>
                    </a:p>
                    <a:p>
                      <a:pPr marL="228600" indent="-228600">
                        <a:buFont typeface="+mj-lt"/>
                        <a:buAutoNum type="arabicPeriod"/>
                      </a:pPr>
                      <a:r>
                        <a:rPr lang="en-GB" sz="1000">
                          <a:latin typeface="Tw Cen MT"/>
                        </a:rPr>
                        <a:t>Functionalism</a:t>
                      </a:r>
                    </a:p>
                    <a:p>
                      <a:pPr marL="228600" indent="-228600">
                        <a:buFont typeface="+mj-lt"/>
                        <a:buAutoNum type="arabicPeriod"/>
                      </a:pPr>
                      <a:r>
                        <a:rPr lang="en-GB" sz="1000">
                          <a:latin typeface="Tw Cen MT"/>
                        </a:rPr>
                        <a:t>Marxism</a:t>
                      </a:r>
                    </a:p>
                    <a:p>
                      <a:pPr marL="228600" indent="-228600">
                        <a:buFont typeface="+mj-lt"/>
                        <a:buAutoNum type="arabicPeriod"/>
                      </a:pPr>
                      <a:r>
                        <a:rPr lang="en-GB" sz="1000">
                          <a:latin typeface="Tw Cen MT"/>
                        </a:rPr>
                        <a:t>Feminism</a:t>
                      </a:r>
                    </a:p>
                    <a:p>
                      <a:pPr marL="228600" indent="-228600">
                        <a:buFont typeface="+mj-lt"/>
                        <a:buAutoNum type="arabicPeriod"/>
                      </a:pPr>
                      <a:r>
                        <a:rPr lang="en-GB" sz="1000">
                          <a:latin typeface="Tw Cen MT"/>
                        </a:rPr>
                        <a:t>Personal Life</a:t>
                      </a:r>
                    </a:p>
                    <a:p>
                      <a:pPr marL="228600" indent="-228600">
                        <a:buFont typeface="+mj-lt"/>
                        <a:buAutoNum type="arabicPeriod"/>
                      </a:pPr>
                      <a:r>
                        <a:rPr lang="en-GB" sz="1000">
                          <a:latin typeface="Tw Cen MT"/>
                        </a:rPr>
                        <a:t>Postmodernism </a:t>
                      </a:r>
                    </a:p>
                    <a:p>
                      <a:pPr marL="228600" indent="-228600">
                        <a:buFont typeface="+mj-lt"/>
                        <a:buAutoNum type="arabicPeriod"/>
                      </a:pPr>
                      <a:r>
                        <a:rPr lang="en-GB" sz="1000">
                          <a:latin typeface="Tw Cen MT"/>
                        </a:rPr>
                        <a:t>Govt Policies</a:t>
                      </a:r>
                    </a:p>
                    <a:p>
                      <a:endParaRPr lang="en-GB" sz="1000">
                        <a:latin typeface="Tw Cen MT"/>
                      </a:endParaRPr>
                    </a:p>
                  </a:txBody>
                  <a:tcPr/>
                </a:tc>
                <a:tc>
                  <a:txBody>
                    <a:bodyPr/>
                    <a:lstStyle/>
                    <a:p>
                      <a:r>
                        <a:rPr lang="en-GB" sz="1000" b="1">
                          <a:latin typeface="Tw Cen MT"/>
                        </a:rPr>
                        <a:t>Perspectives </a:t>
                      </a:r>
                    </a:p>
                    <a:p>
                      <a:pPr marL="228600" indent="-228600">
                        <a:buFont typeface="+mj-lt"/>
                        <a:buAutoNum type="arabicPeriod"/>
                      </a:pPr>
                      <a:r>
                        <a:rPr lang="en-GB" sz="1000">
                          <a:latin typeface="Tw Cen MT"/>
                        </a:rPr>
                        <a:t>Functionalism</a:t>
                      </a:r>
                    </a:p>
                    <a:p>
                      <a:pPr marL="228600" indent="-228600">
                        <a:buFont typeface="+mj-lt"/>
                        <a:buAutoNum type="arabicPeriod"/>
                      </a:pPr>
                      <a:r>
                        <a:rPr lang="en-GB" sz="1000">
                          <a:latin typeface="Tw Cen MT"/>
                        </a:rPr>
                        <a:t>New Right</a:t>
                      </a:r>
                    </a:p>
                    <a:p>
                      <a:pPr marL="228600" indent="-228600">
                        <a:buFont typeface="+mj-lt"/>
                        <a:buAutoNum type="arabicPeriod"/>
                      </a:pPr>
                      <a:r>
                        <a:rPr lang="en-GB" sz="1000">
                          <a:latin typeface="Tw Cen MT"/>
                        </a:rPr>
                        <a:t>Marxism</a:t>
                      </a:r>
                    </a:p>
                    <a:p>
                      <a:pPr marL="228600" indent="-228600">
                        <a:buFont typeface="+mj-lt"/>
                        <a:buAutoNum type="arabicPeriod"/>
                      </a:pPr>
                      <a:r>
                        <a:rPr lang="en-GB" sz="1000">
                          <a:latin typeface="Tw Cen MT"/>
                        </a:rPr>
                        <a:t>Feminism</a:t>
                      </a:r>
                    </a:p>
                    <a:p>
                      <a:pPr marL="228600" lvl="0" indent="-228600">
                        <a:buAutoNum type="arabicPeriod"/>
                      </a:pPr>
                      <a:r>
                        <a:rPr lang="en-GB" sz="1000">
                          <a:latin typeface="Tw Cen MT"/>
                        </a:rPr>
                        <a:t>Social Democratic</a:t>
                      </a:r>
                    </a:p>
                    <a:p>
                      <a:pPr marL="228600" lvl="0" indent="-228600">
                        <a:buAutoNum type="arabicPeriod"/>
                      </a:pPr>
                      <a:r>
                        <a:rPr lang="en-GB" sz="1000">
                          <a:latin typeface="Tw Cen MT"/>
                        </a:rPr>
                        <a:t>Interactionism </a:t>
                      </a:r>
                    </a:p>
                    <a:p>
                      <a:pPr marL="228600" lvl="0" indent="-228600">
                        <a:buAutoNum type="arabicPeriod"/>
                      </a:pPr>
                      <a:r>
                        <a:rPr lang="en-GB" sz="1000">
                          <a:latin typeface="Tw Cen MT"/>
                        </a:rPr>
                        <a:t>Postmodernism </a:t>
                      </a:r>
                      <a:r>
                        <a:rPr lang="en-GB" sz="1000" err="1">
                          <a:latin typeface="Tw Cen MT"/>
                        </a:rPr>
                        <a:t>incl</a:t>
                      </a:r>
                      <a:r>
                        <a:rPr lang="en-GB" sz="1000">
                          <a:latin typeface="Tw Cen MT"/>
                        </a:rPr>
                        <a:t> types of </a:t>
                      </a:r>
                      <a:r>
                        <a:rPr lang="en-GB" sz="1000" err="1">
                          <a:latin typeface="Tw Cen MT"/>
                        </a:rPr>
                        <a:t>sch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latin typeface="Tw Cen MT"/>
                        </a:rPr>
                        <a:t>Perspectives</a:t>
                      </a:r>
                    </a:p>
                    <a:p>
                      <a:pPr marL="228600" indent="-228600">
                        <a:buFont typeface="+mj-lt"/>
                        <a:buAutoNum type="arabicPeriod"/>
                      </a:pPr>
                      <a:r>
                        <a:rPr lang="en-GB" sz="1000">
                          <a:latin typeface="Tw Cen MT"/>
                        </a:rPr>
                        <a:t>Functionalism</a:t>
                      </a:r>
                    </a:p>
                    <a:p>
                      <a:pPr marL="228600" indent="-228600">
                        <a:buFont typeface="+mj-lt"/>
                        <a:buAutoNum type="arabicPeriod"/>
                      </a:pPr>
                      <a:r>
                        <a:rPr lang="en-GB" sz="1000">
                          <a:latin typeface="Tw Cen MT"/>
                        </a:rPr>
                        <a:t>Marxism</a:t>
                      </a:r>
                    </a:p>
                    <a:p>
                      <a:pPr marL="228600" indent="-228600">
                        <a:buFont typeface="+mj-lt"/>
                        <a:buAutoNum type="arabicPeriod"/>
                      </a:pPr>
                      <a:r>
                        <a:rPr lang="en-GB" sz="1000">
                          <a:latin typeface="Tw Cen MT"/>
                        </a:rPr>
                        <a:t>Feminisms</a:t>
                      </a:r>
                    </a:p>
                    <a:p>
                      <a:pPr marL="228600" indent="-228600">
                        <a:buFont typeface="+mj-lt"/>
                        <a:buAutoNum type="arabicPeriod"/>
                      </a:pPr>
                      <a:r>
                        <a:rPr lang="en-GB" sz="1000">
                          <a:latin typeface="Tw Cen MT"/>
                        </a:rPr>
                        <a:t>Postmodernism</a:t>
                      </a:r>
                    </a:p>
                    <a:p>
                      <a:pPr marL="228600" indent="-228600">
                        <a:buFont typeface="+mj-lt"/>
                        <a:buAutoNum type="arabicPeriod"/>
                      </a:pPr>
                      <a:r>
                        <a:rPr lang="en-GB" sz="1000">
                          <a:latin typeface="Tw Cen MT"/>
                        </a:rPr>
                        <a:t>Social Action</a:t>
                      </a:r>
                    </a:p>
                  </a:txBody>
                  <a:tcPr/>
                </a:tc>
                <a:tc>
                  <a:txBody>
                    <a:bodyPr/>
                    <a:lstStyle/>
                    <a:p>
                      <a:r>
                        <a:rPr lang="en-GB" sz="1000" b="1">
                          <a:latin typeface="Tw Cen MT"/>
                        </a:rPr>
                        <a:t>Theories</a:t>
                      </a:r>
                    </a:p>
                    <a:p>
                      <a:pPr marL="228600" indent="-228600">
                        <a:buFont typeface="+mj-lt"/>
                        <a:buAutoNum type="arabicPeriod"/>
                      </a:pPr>
                      <a:r>
                        <a:rPr lang="en-GB" sz="1000">
                          <a:latin typeface="Tw Cen MT"/>
                        </a:rPr>
                        <a:t>Ideology &amp; Science</a:t>
                      </a:r>
                    </a:p>
                    <a:p>
                      <a:pPr marL="228600" indent="-228600">
                        <a:buFont typeface="+mj-lt"/>
                        <a:buAutoNum type="arabicPeriod"/>
                      </a:pPr>
                      <a:r>
                        <a:rPr lang="en-GB" sz="1000">
                          <a:latin typeface="Tw Cen MT"/>
                        </a:rPr>
                        <a:t>Beliefs Systems</a:t>
                      </a:r>
                    </a:p>
                    <a:p>
                      <a:pPr marL="228600" indent="-228600">
                        <a:buFont typeface="+mj-lt"/>
                        <a:buAutoNum type="arabicPeriod"/>
                      </a:pPr>
                      <a:r>
                        <a:rPr lang="en-GB" sz="1000">
                          <a:latin typeface="Tw Cen MT"/>
                        </a:rPr>
                        <a:t>Functionalism</a:t>
                      </a:r>
                    </a:p>
                    <a:p>
                      <a:pPr marL="228600" indent="-228600">
                        <a:buFont typeface="+mj-lt"/>
                        <a:buAutoNum type="arabicPeriod"/>
                      </a:pPr>
                      <a:r>
                        <a:rPr lang="en-GB" sz="1000">
                          <a:latin typeface="Tw Cen MT"/>
                        </a:rPr>
                        <a:t>Marxism</a:t>
                      </a:r>
                    </a:p>
                    <a:p>
                      <a:pPr marL="228600" indent="-228600">
                        <a:buFont typeface="+mj-lt"/>
                        <a:buAutoNum type="arabicPeriod"/>
                      </a:pPr>
                      <a:r>
                        <a:rPr lang="en-GB" sz="1000">
                          <a:latin typeface="Tw Cen MT"/>
                        </a:rPr>
                        <a:t>Feminism</a:t>
                      </a:r>
                    </a:p>
                    <a:p>
                      <a:pPr marL="228600" indent="-228600">
                        <a:buFont typeface="+mj-lt"/>
                        <a:buAutoNum type="arabicPeriod"/>
                      </a:pPr>
                      <a:r>
                        <a:rPr lang="en-GB" sz="1000">
                          <a:latin typeface="Tw Cen MT"/>
                        </a:rPr>
                        <a:t>Postmodernism</a:t>
                      </a:r>
                    </a:p>
                  </a:txBody>
                  <a:tcPr/>
                </a:tc>
                <a:tc>
                  <a:txBody>
                    <a:bodyPr/>
                    <a:lstStyle/>
                    <a:p>
                      <a:pPr marL="0" marR="0" lvl="0" indent="0" algn="l" rtl="0" eaLnBrk="1" fontAlgn="auto" latinLnBrk="0" hangingPunct="1">
                        <a:lnSpc>
                          <a:spcPct val="100000"/>
                        </a:lnSpc>
                        <a:spcBef>
                          <a:spcPts val="0"/>
                        </a:spcBef>
                        <a:spcAft>
                          <a:spcPts val="0"/>
                        </a:spcAft>
                        <a:buFontTx/>
                        <a:buNone/>
                      </a:pPr>
                      <a:r>
                        <a:rPr lang="en-GB" sz="1000" b="1">
                          <a:latin typeface="Tw Cen MT"/>
                        </a:rPr>
                        <a:t>Theories </a:t>
                      </a:r>
                    </a:p>
                    <a:p>
                      <a:pPr marL="228600" indent="-228600">
                        <a:buFont typeface="+mj-lt"/>
                        <a:buAutoNum type="arabicPeriod"/>
                      </a:pPr>
                      <a:r>
                        <a:rPr lang="en-GB" sz="1000">
                          <a:latin typeface="Tw Cen MT"/>
                        </a:rPr>
                        <a:t>Functionalism</a:t>
                      </a:r>
                    </a:p>
                    <a:p>
                      <a:pPr marL="228600" indent="-228600">
                        <a:buFont typeface="+mj-lt"/>
                        <a:buAutoNum type="arabicPeriod"/>
                      </a:pPr>
                      <a:r>
                        <a:rPr lang="en-GB" sz="1000">
                          <a:latin typeface="Tw Cen MT"/>
                        </a:rPr>
                        <a:t>Marxism &amp; Neo-Marxism </a:t>
                      </a:r>
                    </a:p>
                    <a:p>
                      <a:pPr marL="228600" indent="-228600">
                        <a:buFont typeface="+mj-lt"/>
                        <a:buAutoNum type="arabicPeriod"/>
                      </a:pPr>
                      <a:r>
                        <a:rPr lang="en-GB" sz="1000">
                          <a:latin typeface="Tw Cen MT"/>
                        </a:rPr>
                        <a:t>Interactionism</a:t>
                      </a:r>
                    </a:p>
                    <a:p>
                      <a:pPr marL="228600" indent="-228600">
                        <a:buFont typeface="+mj-lt"/>
                        <a:buAutoNum type="arabicPeriod"/>
                      </a:pPr>
                      <a:r>
                        <a:rPr lang="en-GB" sz="1000">
                          <a:latin typeface="Tw Cen MT"/>
                        </a:rPr>
                        <a:t>Control Theory </a:t>
                      </a:r>
                    </a:p>
                    <a:p>
                      <a:pPr marL="228600" indent="-228600">
                        <a:buFont typeface="+mj-lt"/>
                        <a:buAutoNum type="arabicPeriod"/>
                      </a:pPr>
                      <a:r>
                        <a:rPr lang="en-GB" sz="1000">
                          <a:latin typeface="Tw Cen MT"/>
                        </a:rPr>
                        <a:t>Realist Theory </a:t>
                      </a:r>
                    </a:p>
                    <a:p>
                      <a:pPr marL="228600" lvl="0" indent="-228600">
                        <a:buAutoNum type="arabicPeriod"/>
                      </a:pPr>
                      <a:r>
                        <a:rPr lang="en-GB" sz="1000">
                          <a:latin typeface="Tw Cen MT"/>
                        </a:rPr>
                        <a:t>Postmodernism </a:t>
                      </a:r>
                    </a:p>
                    <a:p>
                      <a:endParaRPr lang="en-GB" sz="1000">
                        <a:latin typeface="Tw Cen MT"/>
                      </a:endParaRPr>
                    </a:p>
                  </a:txBody>
                  <a:tcPr/>
                </a:tc>
                <a:extLst>
                  <a:ext uri="{0D108BD9-81ED-4DB2-BD59-A6C34878D82A}">
                    <a16:rowId xmlns:a16="http://schemas.microsoft.com/office/drawing/2014/main" val="210971015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latin typeface="Tw Cen MT"/>
                        </a:rPr>
                        <a:t>Diversity</a:t>
                      </a:r>
                      <a:r>
                        <a:rPr lang="en-GB" sz="1000">
                          <a:latin typeface="Tw Cen MT"/>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000">
                          <a:latin typeface="Tw Cen MT"/>
                        </a:rPr>
                        <a:t>Marriage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000">
                          <a:latin typeface="Tw Cen MT"/>
                        </a:rPr>
                        <a:t>Divorce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000">
                          <a:latin typeface="Tw Cen MT"/>
                        </a:rPr>
                        <a:t>Cohabitation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000">
                          <a:latin typeface="Tw Cen MT"/>
                        </a:rPr>
                        <a:t>Child Bearing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000">
                          <a:latin typeface="Tw Cen MT"/>
                        </a:rPr>
                        <a:t>Types of Diversity</a:t>
                      </a:r>
                    </a:p>
                    <a:p>
                      <a:pPr marL="228600" marR="0" lvl="0" indent="-228600" algn="l" rtl="0" eaLnBrk="1" fontAlgn="auto" latinLnBrk="0" hangingPunct="1">
                        <a:lnSpc>
                          <a:spcPct val="100000"/>
                        </a:lnSpc>
                        <a:spcBef>
                          <a:spcPts val="0"/>
                        </a:spcBef>
                        <a:spcAft>
                          <a:spcPts val="0"/>
                        </a:spcAft>
                        <a:buFont typeface="+mj-lt"/>
                        <a:buAutoNum type="arabicPeriod"/>
                      </a:pPr>
                      <a:r>
                        <a:rPr lang="en-GB" sz="1000">
                          <a:latin typeface="Tw Cen MT"/>
                        </a:rPr>
                        <a:t>Life Course </a:t>
                      </a:r>
                    </a:p>
                  </a:txBody>
                  <a:tcPr/>
                </a:tc>
                <a:tc>
                  <a:txBody>
                    <a:bodyPr/>
                    <a:lstStyle/>
                    <a:p>
                      <a:pPr lvl="0">
                        <a:buNone/>
                      </a:pPr>
                      <a:r>
                        <a:rPr lang="en-GB" sz="1000" b="1" i="0" u="none" strike="noStrike" noProof="0">
                          <a:latin typeface="TW Cen MT"/>
                        </a:rPr>
                        <a:t>Relationships &amp; Processes</a:t>
                      </a:r>
                      <a:endParaRPr lang="en-US" sz="1000" b="0" i="0" u="none" strike="noStrike" noProof="0"/>
                    </a:p>
                    <a:p>
                      <a:pPr marL="228600" lvl="0" indent="-228600">
                        <a:buAutoNum type="arabicPeriod"/>
                      </a:pPr>
                      <a:r>
                        <a:rPr lang="en-GB" sz="1000" b="0" i="0" u="none" strike="noStrike" noProof="0">
                          <a:latin typeface="TW Cen MT"/>
                        </a:rPr>
                        <a:t>Organisation of teaching and learning</a:t>
                      </a:r>
                      <a:endParaRPr lang="en-US" sz="1000" b="0" i="0" u="none" strike="noStrike" noProof="0"/>
                    </a:p>
                    <a:p>
                      <a:pPr marL="228600" lvl="0" indent="-228600">
                        <a:buAutoNum type="arabicPeriod"/>
                      </a:pPr>
                      <a:r>
                        <a:rPr lang="en-GB" sz="1000" b="0" i="0" u="none" strike="noStrike" noProof="0">
                          <a:latin typeface="TW Cen MT"/>
                        </a:rPr>
                        <a:t>Labelling</a:t>
                      </a:r>
                      <a:endParaRPr lang="en-US" sz="1000" b="0" i="0" u="none" strike="noStrike" noProof="0"/>
                    </a:p>
                    <a:p>
                      <a:pPr marL="228600" lvl="0" indent="-228600">
                        <a:buAutoNum type="arabicPeriod"/>
                      </a:pPr>
                      <a:r>
                        <a:rPr lang="en-GB" sz="1000" b="0" i="0" u="none" strike="noStrike" noProof="0">
                          <a:latin typeface="TW Cen MT"/>
                        </a:rPr>
                        <a:t>Subcultures </a:t>
                      </a:r>
                      <a:endParaRPr lang="en-US" sz="1000" b="0" i="0" u="none" strike="noStrike" noProof="0"/>
                    </a:p>
                    <a:p>
                      <a:pPr marL="228600" lvl="0" indent="-228600">
                        <a:buAutoNum type="arabicPeriod"/>
                      </a:pPr>
                      <a:r>
                        <a:rPr lang="en-GB" sz="1000" b="0" i="0" u="none" strike="noStrike" noProof="0">
                          <a:latin typeface="TW Cen MT"/>
                        </a:rPr>
                        <a:t>Teachers and curriculum </a:t>
                      </a:r>
                    </a:p>
                  </a:txBody>
                  <a:tcPr/>
                </a:tc>
                <a:tc>
                  <a:txBody>
                    <a:bodyPr/>
                    <a:lstStyle/>
                    <a:p>
                      <a:pPr lvl="0">
                        <a:buNone/>
                      </a:pPr>
                      <a:r>
                        <a:rPr lang="en-GB" sz="1000" b="1" i="0" u="none" strike="noStrike" noProof="0">
                          <a:latin typeface="TW Cen MT"/>
                        </a:rPr>
                        <a:t>Sources and Types of Data</a:t>
                      </a:r>
                      <a:endParaRPr lang="en-US" sz="1000" b="0" i="0" u="none" strike="noStrike" noProof="0"/>
                    </a:p>
                    <a:p>
                      <a:pPr marL="228600" lvl="0" indent="-228600">
                        <a:buAutoNum type="arabicPeriod"/>
                      </a:pPr>
                      <a:r>
                        <a:rPr lang="en-GB" sz="1000" b="0" i="0" u="none" strike="noStrike" noProof="0">
                          <a:latin typeface="TW Cen MT"/>
                        </a:rPr>
                        <a:t>Quantitative / Qualitative</a:t>
                      </a:r>
                      <a:endParaRPr lang="en-US" sz="1000" b="0" i="0" u="none" strike="noStrike" noProof="0"/>
                    </a:p>
                    <a:p>
                      <a:pPr marL="228600" lvl="0" indent="-228600">
                        <a:buAutoNum type="arabicPeriod"/>
                      </a:pPr>
                      <a:r>
                        <a:rPr lang="en-GB" sz="1000" b="0" i="0" u="none" strike="noStrike" noProof="0">
                          <a:latin typeface="TW Cen MT"/>
                        </a:rPr>
                        <a:t>Primary / Secondary </a:t>
                      </a:r>
                      <a:endParaRPr lang="en-GB" sz="1000" b="0" i="0" u="none" strike="noStrike" noProof="0"/>
                    </a:p>
                    <a:p>
                      <a:pPr marL="228600" lvl="0" indent="-228600">
                        <a:buAutoNum type="arabicPeriod"/>
                      </a:pPr>
                      <a:r>
                        <a:rPr lang="en-GB" sz="1000" b="0" i="0" u="none" strike="noStrike" noProof="0">
                          <a:latin typeface="TW Cen MT"/>
                        </a:rPr>
                        <a:t>Social Surveys</a:t>
                      </a:r>
                      <a:endParaRPr lang="en-US" sz="1000" b="0" i="0" u="none" strike="noStrike" noProof="0"/>
                    </a:p>
                    <a:p>
                      <a:pPr marL="228600" lvl="0" indent="-228600">
                        <a:buAutoNum type="arabicPeriod"/>
                      </a:pPr>
                      <a:r>
                        <a:rPr lang="en-GB" sz="1000" b="0" i="0" u="none" strike="noStrike" noProof="0">
                          <a:latin typeface="TW Cen MT"/>
                        </a:rPr>
                        <a:t>Interviews </a:t>
                      </a:r>
                      <a:endParaRPr lang="en-US" sz="1000" b="0" i="0" u="none" strike="noStrike" noProof="0"/>
                    </a:p>
                    <a:p>
                      <a:pPr marL="228600" lvl="0" indent="-228600">
                        <a:buAutoNum type="arabicPeriod"/>
                      </a:pPr>
                      <a:r>
                        <a:rPr lang="en-GB" sz="1000" b="0" i="0" u="none" strike="noStrike" noProof="0">
                          <a:latin typeface="TW Cen MT"/>
                        </a:rPr>
                        <a:t>Observations</a:t>
                      </a:r>
                      <a:endParaRPr lang="en-US" sz="1000" b="0" i="0" u="none" strike="noStrike" noProof="0"/>
                    </a:p>
                    <a:p>
                      <a:pPr marL="228600" lvl="0" indent="-228600">
                        <a:buAutoNum type="arabicPeriod"/>
                      </a:pPr>
                      <a:r>
                        <a:rPr lang="en-GB" sz="1000" b="0" i="0" u="none" strike="noStrike" noProof="0">
                          <a:latin typeface="TW Cen MT"/>
                        </a:rPr>
                        <a:t>Experiments</a:t>
                      </a:r>
                      <a:endParaRPr lang="en-US" sz="1000" b="0" i="0" u="none" strike="noStrike" noProof="0"/>
                    </a:p>
                    <a:p>
                      <a:pPr marL="228600" lvl="0" indent="-228600">
                        <a:buAutoNum type="arabicPeriod"/>
                      </a:pPr>
                      <a:r>
                        <a:rPr lang="en-GB" sz="1000" b="0" i="0" u="none" strike="noStrike" noProof="0">
                          <a:latin typeface="TW Cen MT"/>
                        </a:rPr>
                        <a:t>Official Statistics </a:t>
                      </a:r>
                      <a:endParaRPr lang="en-US" sz="1000" b="0" i="0" u="none" strike="noStrike" noProof="0"/>
                    </a:p>
                    <a:p>
                      <a:pPr marL="228600" lvl="0" indent="-228600">
                        <a:buAutoNum type="arabicPeriod"/>
                      </a:pPr>
                      <a:r>
                        <a:rPr lang="en-GB" sz="1000" b="0" i="0" u="none" strike="noStrike" noProof="0">
                          <a:latin typeface="TW Cen MT"/>
                        </a:rPr>
                        <a:t>Qualitative secondary sources</a:t>
                      </a:r>
                      <a:endParaRPr lang="en-GB" sz="1000"/>
                    </a:p>
                  </a:txBody>
                  <a:tcPr/>
                </a:tc>
                <a:tc>
                  <a:txBody>
                    <a:bodyPr/>
                    <a:lstStyle/>
                    <a:p>
                      <a:r>
                        <a:rPr lang="en-GB" sz="1000" b="1">
                          <a:latin typeface="Tw Cen MT"/>
                        </a:rPr>
                        <a:t>Social Change and Stability</a:t>
                      </a:r>
                    </a:p>
                    <a:p>
                      <a:pPr marL="228600" indent="-228600">
                        <a:buFont typeface="+mj-lt"/>
                        <a:buAutoNum type="arabicPeriod"/>
                      </a:pPr>
                      <a:r>
                        <a:rPr lang="en-GB" sz="1000">
                          <a:latin typeface="Tw Cen MT"/>
                        </a:rPr>
                        <a:t>Functionalism </a:t>
                      </a:r>
                    </a:p>
                    <a:p>
                      <a:pPr marL="228600" indent="-228600">
                        <a:buFont typeface="+mj-lt"/>
                        <a:buAutoNum type="arabicPeriod"/>
                      </a:pPr>
                      <a:r>
                        <a:rPr lang="en-GB" sz="1000">
                          <a:latin typeface="Tw Cen MT"/>
                        </a:rPr>
                        <a:t>Marxism </a:t>
                      </a:r>
                    </a:p>
                    <a:p>
                      <a:pPr marL="228600" indent="-228600">
                        <a:buFont typeface="+mj-lt"/>
                        <a:buAutoNum type="arabicPeriod"/>
                      </a:pPr>
                      <a:r>
                        <a:rPr lang="en-GB" sz="1000">
                          <a:latin typeface="Tw Cen MT"/>
                        </a:rPr>
                        <a:t>Weber</a:t>
                      </a:r>
                    </a:p>
                    <a:p>
                      <a:pPr marL="228600" indent="-228600">
                        <a:buFont typeface="+mj-lt"/>
                        <a:buAutoNum type="arabicPeriod"/>
                      </a:pPr>
                      <a:r>
                        <a:rPr lang="en-GB" sz="1000">
                          <a:latin typeface="Tw Cen MT"/>
                        </a:rPr>
                        <a:t>Feminism</a:t>
                      </a:r>
                    </a:p>
                    <a:p>
                      <a:pPr marL="228600" indent="-228600">
                        <a:buFont typeface="+mj-lt"/>
                        <a:buAutoNum type="arabicPeriod"/>
                      </a:pPr>
                      <a:r>
                        <a:rPr lang="en-GB" sz="1000">
                          <a:latin typeface="Tw Cen MT"/>
                        </a:rPr>
                        <a:t>Fundamentalism</a:t>
                      </a:r>
                    </a:p>
                  </a:txBody>
                  <a:tcPr/>
                </a:tc>
                <a:tc>
                  <a:txBody>
                    <a:bodyPr/>
                    <a:lstStyle/>
                    <a:p>
                      <a:r>
                        <a:rPr lang="en-GB" sz="1000" b="1">
                          <a:latin typeface="Tw Cen MT"/>
                        </a:rPr>
                        <a:t>Social Distribution</a:t>
                      </a:r>
                    </a:p>
                    <a:p>
                      <a:pPr marL="228600" indent="-228600">
                        <a:buFont typeface="+mj-lt"/>
                        <a:buAutoNum type="arabicPeriod"/>
                      </a:pPr>
                      <a:r>
                        <a:rPr lang="en-GB" sz="1000">
                          <a:latin typeface="Tw Cen MT"/>
                        </a:rPr>
                        <a:t>Statistics</a:t>
                      </a:r>
                    </a:p>
                    <a:p>
                      <a:pPr marL="228600" indent="-228600">
                        <a:buFont typeface="+mj-lt"/>
                        <a:buAutoNum type="arabicPeriod"/>
                      </a:pPr>
                      <a:r>
                        <a:rPr lang="en-GB" sz="1000">
                          <a:latin typeface="Tw Cen MT"/>
                        </a:rPr>
                        <a:t>Gender</a:t>
                      </a:r>
                    </a:p>
                    <a:p>
                      <a:pPr marL="228600" indent="-228600">
                        <a:buFont typeface="+mj-lt"/>
                        <a:buAutoNum type="arabicPeriod"/>
                      </a:pPr>
                      <a:r>
                        <a:rPr lang="en-GB" sz="1000">
                          <a:latin typeface="Tw Cen MT"/>
                        </a:rPr>
                        <a:t>Ethnicity</a:t>
                      </a:r>
                    </a:p>
                    <a:p>
                      <a:pPr marL="228600" indent="-228600">
                        <a:buFont typeface="+mj-lt"/>
                        <a:buAutoNum type="arabicPeriod"/>
                      </a:pPr>
                      <a:r>
                        <a:rPr lang="en-GB" sz="1000">
                          <a:latin typeface="Tw Cen MT"/>
                        </a:rPr>
                        <a:t>Locality</a:t>
                      </a:r>
                    </a:p>
                    <a:p>
                      <a:pPr marL="228600" indent="-228600">
                        <a:buFont typeface="+mj-lt"/>
                        <a:buAutoNum type="arabicPeriod"/>
                      </a:pPr>
                      <a:r>
                        <a:rPr lang="en-GB" sz="1000">
                          <a:latin typeface="Tw Cen MT"/>
                        </a:rPr>
                        <a:t>Social Class</a:t>
                      </a:r>
                    </a:p>
                    <a:p>
                      <a:endParaRPr lang="en-GB" sz="1000">
                        <a:latin typeface="Tw Cen MT"/>
                      </a:endParaRPr>
                    </a:p>
                  </a:txBody>
                  <a:tcPr/>
                </a:tc>
                <a:extLst>
                  <a:ext uri="{0D108BD9-81ED-4DB2-BD59-A6C34878D82A}">
                    <a16:rowId xmlns:a16="http://schemas.microsoft.com/office/drawing/2014/main" val="2774160843"/>
                  </a:ext>
                </a:extLst>
              </a:tr>
              <a:tr h="370840">
                <a:tc>
                  <a:txBody>
                    <a:bodyPr/>
                    <a:lstStyle/>
                    <a:p>
                      <a:r>
                        <a:rPr lang="en-GB" sz="1000" b="1">
                          <a:latin typeface="Tw Cen MT"/>
                        </a:rPr>
                        <a:t>Changing Roles</a:t>
                      </a:r>
                    </a:p>
                    <a:p>
                      <a:pPr marL="228600" indent="-228600">
                        <a:buFont typeface="+mj-lt"/>
                        <a:buAutoNum type="arabicPeriod"/>
                      </a:pPr>
                      <a:r>
                        <a:rPr lang="en-GB" sz="1000">
                          <a:latin typeface="Tw Cen MT"/>
                        </a:rPr>
                        <a:t>Gender Roles </a:t>
                      </a:r>
                    </a:p>
                    <a:p>
                      <a:pPr marL="228600" indent="-228600">
                        <a:buFont typeface="+mj-lt"/>
                        <a:buAutoNum type="arabicPeriod"/>
                      </a:pPr>
                      <a:r>
                        <a:rPr lang="en-GB" sz="1000">
                          <a:latin typeface="Tw Cen MT"/>
                        </a:rPr>
                        <a:t>Domestic Division of Labour</a:t>
                      </a:r>
                    </a:p>
                    <a:p>
                      <a:pPr marL="228600" indent="-228600">
                        <a:buFont typeface="+mj-lt"/>
                        <a:buAutoNum type="arabicPeriod"/>
                      </a:pPr>
                      <a:r>
                        <a:rPr lang="en-GB" sz="1000">
                          <a:latin typeface="Tw Cen MT"/>
                        </a:rPr>
                        <a:t>Decision making </a:t>
                      </a:r>
                    </a:p>
                    <a:p>
                      <a:pPr marL="228600" indent="-228600">
                        <a:buFont typeface="+mj-lt"/>
                        <a:buAutoNum type="arabicPeriod"/>
                      </a:pPr>
                      <a:r>
                        <a:rPr lang="en-GB" sz="1000">
                          <a:latin typeface="Tw Cen MT"/>
                        </a:rPr>
                        <a:t>Power Relations </a:t>
                      </a:r>
                    </a:p>
                    <a:p>
                      <a:pPr marL="228600" indent="-228600">
                        <a:buFont typeface="+mj-lt"/>
                        <a:buAutoNum type="arabicPeriod"/>
                      </a:pPr>
                      <a:r>
                        <a:rPr lang="en-GB" sz="1000">
                          <a:latin typeface="Tw Cen MT"/>
                        </a:rPr>
                        <a:t>Domestic Violence</a:t>
                      </a:r>
                    </a:p>
                  </a:txBody>
                  <a:tcPr/>
                </a:tc>
                <a:tc>
                  <a:txBody>
                    <a:bodyPr/>
                    <a:lstStyle/>
                    <a:p>
                      <a:r>
                        <a:rPr lang="en-GB" sz="1000" b="1" i="0" u="none" strike="noStrike" noProof="0">
                          <a:latin typeface="TW Cen MT"/>
                        </a:rPr>
                        <a:t>Differential Achievement</a:t>
                      </a:r>
                    </a:p>
                    <a:p>
                      <a:pPr lvl="0">
                        <a:buNone/>
                      </a:pPr>
                      <a:endParaRPr lang="en-GB" sz="1000" b="1" i="0" u="none" strike="noStrike" noProof="0">
                        <a:latin typeface="TW Cen MT"/>
                      </a:endParaRPr>
                    </a:p>
                    <a:p>
                      <a:pPr marL="228600" lvl="0" indent="-228600">
                        <a:buAutoNum type="arabicPeriod"/>
                      </a:pPr>
                      <a:r>
                        <a:rPr lang="en-GB" sz="1000" b="0" i="0" u="none" strike="noStrike" noProof="0">
                          <a:latin typeface="TW Cen MT"/>
                        </a:rPr>
                        <a:t>Social Class</a:t>
                      </a:r>
                      <a:endParaRPr lang="en-US" sz="1000" b="0" i="0" u="none" strike="noStrike" noProof="0"/>
                    </a:p>
                    <a:p>
                      <a:pPr marL="228600" lvl="0" indent="-228600">
                        <a:buAutoNum type="arabicPeriod"/>
                      </a:pPr>
                      <a:r>
                        <a:rPr lang="en-GB" sz="1000" b="0" i="0" u="none" strike="noStrike" noProof="0">
                          <a:latin typeface="TW Cen MT"/>
                        </a:rPr>
                        <a:t>Gender</a:t>
                      </a:r>
                      <a:endParaRPr lang="en-US" sz="1000" b="0" i="0" u="none" strike="noStrike" noProof="0"/>
                    </a:p>
                    <a:p>
                      <a:pPr marL="228600" lvl="0" indent="-228600">
                        <a:buAutoNum type="arabicPeriod"/>
                      </a:pPr>
                      <a:r>
                        <a:rPr lang="en-GB" sz="1000" b="0" i="0" u="none" strike="noStrike" noProof="0">
                          <a:latin typeface="TW Cen MT"/>
                        </a:rPr>
                        <a:t>Ethnicity</a:t>
                      </a:r>
                      <a:endParaRPr lang="en-US" sz="1000" b="0" i="0" u="none" strike="noStrike" noProof="0"/>
                    </a:p>
                    <a:p>
                      <a:pPr marL="228600" lvl="0" indent="-228600">
                        <a:buAutoNum type="arabicPeriod"/>
                      </a:pPr>
                      <a:endParaRPr lang="en-GB" sz="1000"/>
                    </a:p>
                    <a:p>
                      <a:endParaRPr lang="en-GB" sz="1000">
                        <a:latin typeface="Tw Cen MT"/>
                      </a:endParaRPr>
                    </a:p>
                  </a:txBody>
                  <a:tcPr/>
                </a:tc>
                <a:tc>
                  <a:txBody>
                    <a:bodyPr/>
                    <a:lstStyle/>
                    <a:p>
                      <a:r>
                        <a:rPr lang="en-GB" sz="1000" b="1" i="0" u="none" strike="noStrike" noProof="0">
                          <a:latin typeface="TW Cen MT"/>
                        </a:rPr>
                        <a:t>Research Design</a:t>
                      </a:r>
                    </a:p>
                    <a:p>
                      <a:pPr lvl="0">
                        <a:buNone/>
                      </a:pPr>
                      <a:endParaRPr lang="en-GB" sz="1000" b="1" i="0" u="none" strike="noStrike" noProof="0">
                        <a:latin typeface="TW Cen MT"/>
                      </a:endParaRPr>
                    </a:p>
                    <a:p>
                      <a:pPr marL="228600" lvl="0" indent="-228600">
                        <a:buAutoNum type="arabicPeriod"/>
                      </a:pPr>
                      <a:r>
                        <a:rPr lang="en-GB" sz="1000" b="0" i="0" u="none" strike="noStrike" noProof="0">
                          <a:latin typeface="TW Cen MT"/>
                        </a:rPr>
                        <a:t>Practical Considerations</a:t>
                      </a:r>
                      <a:endParaRPr lang="en-US" sz="1000" b="0" i="0" u="none" strike="noStrike" noProof="0"/>
                    </a:p>
                    <a:p>
                      <a:pPr marL="228600" lvl="0" indent="-228600">
                        <a:buAutoNum type="arabicPeriod"/>
                      </a:pPr>
                      <a:r>
                        <a:rPr lang="en-GB" sz="1000" b="0" i="0" u="none" strike="noStrike" noProof="0">
                          <a:latin typeface="TW Cen MT"/>
                        </a:rPr>
                        <a:t>Ethics</a:t>
                      </a:r>
                      <a:endParaRPr lang="en-US" sz="1000" b="0" i="0" u="none" strike="noStrike" noProof="0"/>
                    </a:p>
                    <a:p>
                      <a:pPr marL="228600" lvl="0" indent="-228600">
                        <a:buAutoNum type="arabicPeriod"/>
                      </a:pPr>
                      <a:r>
                        <a:rPr lang="en-GB" sz="1000" b="0" i="0" u="none" strike="noStrike" noProof="0">
                          <a:latin typeface="TW Cen MT"/>
                        </a:rPr>
                        <a:t>Theoretical Considerations</a:t>
                      </a:r>
                      <a:endParaRPr lang="en-GB" sz="1000"/>
                    </a:p>
                  </a:txBody>
                  <a:tcPr/>
                </a:tc>
                <a:tc>
                  <a:txBody>
                    <a:bodyPr/>
                    <a:lstStyle/>
                    <a:p>
                      <a:r>
                        <a:rPr lang="en-GB" sz="1000" b="1">
                          <a:latin typeface="Tw Cen MT"/>
                        </a:rPr>
                        <a:t>Religious Organisations</a:t>
                      </a:r>
                    </a:p>
                    <a:p>
                      <a:pPr marL="228600" indent="-228600">
                        <a:buFont typeface="+mj-lt"/>
                        <a:buAutoNum type="arabicPeriod"/>
                      </a:pPr>
                      <a:r>
                        <a:rPr lang="en-GB" sz="1000">
                          <a:latin typeface="Tw Cen MT"/>
                        </a:rPr>
                        <a:t>Typologies </a:t>
                      </a:r>
                    </a:p>
                    <a:p>
                      <a:pPr marL="228600" indent="-228600">
                        <a:buFont typeface="+mj-lt"/>
                        <a:buAutoNum type="arabicPeriod"/>
                      </a:pPr>
                      <a:r>
                        <a:rPr lang="en-GB" sz="1000">
                          <a:latin typeface="Tw Cen MT"/>
                        </a:rPr>
                        <a:t>New Religious Movements</a:t>
                      </a:r>
                    </a:p>
                    <a:p>
                      <a:pPr marL="228600" indent="-228600">
                        <a:buFont typeface="+mj-lt"/>
                        <a:buAutoNum type="arabicPeriod"/>
                      </a:pPr>
                      <a:r>
                        <a:rPr lang="en-GB" sz="1000">
                          <a:latin typeface="Tw Cen MT"/>
                        </a:rPr>
                        <a:t>New Age Movements</a:t>
                      </a:r>
                    </a:p>
                    <a:p>
                      <a:pPr marL="228600" lvl="0" indent="-228600">
                        <a:buAutoNum type="arabicPeriod"/>
                      </a:pPr>
                      <a:r>
                        <a:rPr lang="en-GB" sz="1000" b="0" i="0" u="none" strike="noStrike" noProof="0">
                          <a:latin typeface="TW Cen MT"/>
                        </a:rPr>
                        <a:t>Reasons for joining NRM &amp; NAM </a:t>
                      </a:r>
                      <a:endParaRPr lang="en-GB" sz="1000">
                        <a:latin typeface="Tw Cen MT"/>
                      </a:endParaRPr>
                    </a:p>
                    <a:p>
                      <a:endParaRPr lang="en-GB" sz="1000">
                        <a:latin typeface="Tw Cen MT"/>
                      </a:endParaRPr>
                    </a:p>
                  </a:txBody>
                  <a:tcPr/>
                </a:tc>
                <a:tc>
                  <a:txBody>
                    <a:bodyPr/>
                    <a:lstStyle/>
                    <a:p>
                      <a:r>
                        <a:rPr lang="en-GB" sz="1000" b="1">
                          <a:latin typeface="Tw Cen MT"/>
                        </a:rPr>
                        <a:t>Globalisation</a:t>
                      </a:r>
                      <a:r>
                        <a:rPr lang="en-GB" sz="1000">
                          <a:latin typeface="Tw Cen MT"/>
                        </a:rPr>
                        <a:t> </a:t>
                      </a:r>
                    </a:p>
                    <a:p>
                      <a:pPr marL="228600" indent="-228600">
                        <a:buFont typeface="+mj-lt"/>
                        <a:buAutoNum type="arabicPeriod"/>
                      </a:pPr>
                      <a:r>
                        <a:rPr lang="en-GB" sz="1000">
                          <a:latin typeface="Tw Cen MT"/>
                        </a:rPr>
                        <a:t>Globalisation</a:t>
                      </a:r>
                    </a:p>
                    <a:p>
                      <a:pPr marL="228600" indent="-228600">
                        <a:buFont typeface="+mj-lt"/>
                        <a:buAutoNum type="arabicPeriod"/>
                      </a:pPr>
                      <a:r>
                        <a:rPr lang="en-GB" sz="1000">
                          <a:latin typeface="Tw Cen MT"/>
                        </a:rPr>
                        <a:t>Mass Media</a:t>
                      </a:r>
                    </a:p>
                    <a:p>
                      <a:pPr marL="228600" indent="-228600">
                        <a:buFont typeface="+mj-lt"/>
                        <a:buAutoNum type="arabicPeriod"/>
                      </a:pPr>
                      <a:r>
                        <a:rPr lang="en-GB" sz="1000">
                          <a:latin typeface="Tw Cen MT"/>
                        </a:rPr>
                        <a:t>Green Crime</a:t>
                      </a:r>
                    </a:p>
                    <a:p>
                      <a:pPr marL="228600" indent="-228600">
                        <a:buFont typeface="+mj-lt"/>
                        <a:buAutoNum type="arabicPeriod"/>
                      </a:pPr>
                      <a:r>
                        <a:rPr lang="en-GB" sz="1000">
                          <a:latin typeface="Tw Cen MT"/>
                        </a:rPr>
                        <a:t>State Crime </a:t>
                      </a:r>
                    </a:p>
                    <a:p>
                      <a:endParaRPr lang="en-GB" sz="1000">
                        <a:latin typeface="Tw Cen MT"/>
                      </a:endParaRPr>
                    </a:p>
                  </a:txBody>
                  <a:tcPr/>
                </a:tc>
                <a:extLst>
                  <a:ext uri="{0D108BD9-81ED-4DB2-BD59-A6C34878D82A}">
                    <a16:rowId xmlns:a16="http://schemas.microsoft.com/office/drawing/2014/main" val="2038548382"/>
                  </a:ext>
                </a:extLst>
              </a:tr>
              <a:tr h="370840">
                <a:tc>
                  <a:txBody>
                    <a:bodyPr/>
                    <a:lstStyle/>
                    <a:p>
                      <a:r>
                        <a:rPr lang="en-GB" sz="1000" b="1">
                          <a:latin typeface="Tw Cen MT"/>
                        </a:rPr>
                        <a:t>Childhood</a:t>
                      </a:r>
                    </a:p>
                    <a:p>
                      <a:pPr marL="228600" indent="-228600">
                        <a:buFont typeface="+mj-lt"/>
                        <a:buAutoNum type="arabicPeriod"/>
                      </a:pPr>
                      <a:r>
                        <a:rPr lang="en-GB" sz="1000">
                          <a:latin typeface="Tw Cen MT"/>
                        </a:rPr>
                        <a:t>Social Construction </a:t>
                      </a:r>
                    </a:p>
                    <a:p>
                      <a:pPr marL="228600" indent="-228600">
                        <a:buFont typeface="+mj-lt"/>
                        <a:buAutoNum type="arabicPeriod"/>
                      </a:pPr>
                      <a:r>
                        <a:rPr lang="en-GB" sz="1000">
                          <a:latin typeface="Tw Cen MT"/>
                        </a:rPr>
                        <a:t>State of Childhood</a:t>
                      </a:r>
                    </a:p>
                    <a:p>
                      <a:pPr marL="228600" indent="-228600">
                        <a:buFont typeface="+mj-lt"/>
                        <a:buAutoNum type="arabicPeriod"/>
                      </a:pPr>
                      <a:r>
                        <a:rPr lang="en-GB" sz="1000">
                          <a:latin typeface="Tw Cen MT"/>
                        </a:rPr>
                        <a:t>Future of Childhood</a:t>
                      </a:r>
                    </a:p>
                    <a:p>
                      <a:endParaRPr lang="en-GB" sz="1000">
                        <a:latin typeface="Tw Cen MT"/>
                      </a:endParaRPr>
                    </a:p>
                  </a:txBody>
                  <a:tcPr/>
                </a:tc>
                <a:tc>
                  <a:txBody>
                    <a:bodyPr/>
                    <a:lstStyle/>
                    <a:p>
                      <a:r>
                        <a:rPr lang="en-GB" sz="1000" b="1">
                          <a:latin typeface="Tw Cen MT"/>
                        </a:rPr>
                        <a:t>Educational Policies </a:t>
                      </a:r>
                    </a:p>
                    <a:p>
                      <a:pPr marL="228600" indent="-228600">
                        <a:buFont typeface="+mj-lt"/>
                        <a:buAutoNum type="arabicPeriod"/>
                      </a:pPr>
                      <a:r>
                        <a:rPr lang="en-GB" sz="1000">
                          <a:latin typeface="Tw Cen MT"/>
                        </a:rPr>
                        <a:t>Early Policy</a:t>
                      </a:r>
                    </a:p>
                    <a:p>
                      <a:pPr marL="228600" indent="-228600">
                        <a:buFont typeface="+mj-lt"/>
                        <a:buAutoNum type="arabicPeriod"/>
                      </a:pPr>
                      <a:r>
                        <a:rPr lang="en-GB" sz="1000">
                          <a:latin typeface="Tw Cen MT"/>
                        </a:rPr>
                        <a:t>Tripartite system</a:t>
                      </a:r>
                    </a:p>
                    <a:p>
                      <a:pPr marL="228600" indent="-228600">
                        <a:buFont typeface="+mj-lt"/>
                        <a:buAutoNum type="arabicPeriod"/>
                      </a:pPr>
                      <a:r>
                        <a:rPr lang="en-GB" sz="1000" err="1">
                          <a:latin typeface="Tw Cen MT"/>
                        </a:rPr>
                        <a:t>Comprehensivisation</a:t>
                      </a:r>
                      <a:endParaRPr lang="en-GB" sz="1000">
                        <a:latin typeface="Tw Cen MT"/>
                      </a:endParaRPr>
                    </a:p>
                    <a:p>
                      <a:pPr marL="228600" indent="-228600">
                        <a:buFont typeface="+mj-lt"/>
                        <a:buAutoNum type="arabicPeriod"/>
                      </a:pPr>
                      <a:r>
                        <a:rPr lang="en-GB" sz="1000">
                          <a:latin typeface="Tw Cen MT"/>
                        </a:rPr>
                        <a:t>Marketisation</a:t>
                      </a:r>
                    </a:p>
                    <a:p>
                      <a:pPr marL="228600" indent="-228600">
                        <a:buFont typeface="+mj-lt"/>
                        <a:buAutoNum type="arabicPeriod"/>
                      </a:pPr>
                      <a:r>
                        <a:rPr lang="en-GB" sz="1000">
                          <a:latin typeface="Tw Cen MT"/>
                        </a:rPr>
                        <a:t>Recent Policies </a:t>
                      </a:r>
                    </a:p>
                  </a:txBody>
                  <a:tcPr/>
                </a:tc>
                <a:tc>
                  <a:txBody>
                    <a:bodyPr/>
                    <a:lstStyle/>
                    <a:p>
                      <a:r>
                        <a:rPr lang="en-GB" sz="1000" b="1">
                          <a:latin typeface="Tw Cen MT"/>
                        </a:rPr>
                        <a:t>Sampling</a:t>
                      </a:r>
                      <a:r>
                        <a:rPr lang="en-GB" sz="1000">
                          <a:latin typeface="Tw Cen MT"/>
                        </a:rPr>
                        <a:t> </a:t>
                      </a:r>
                    </a:p>
                    <a:p>
                      <a:pPr marL="342900" indent="-342900">
                        <a:buAutoNum type="arabicPeriod"/>
                      </a:pPr>
                      <a:r>
                        <a:rPr lang="en-GB" sz="1000">
                          <a:latin typeface="Tw Cen MT"/>
                        </a:rPr>
                        <a:t>Random </a:t>
                      </a:r>
                    </a:p>
                    <a:p>
                      <a:pPr marL="342900" indent="-342900">
                        <a:buAutoNum type="arabicPeriod"/>
                      </a:pPr>
                      <a:r>
                        <a:rPr lang="en-GB" sz="1000">
                          <a:latin typeface="Tw Cen MT"/>
                        </a:rPr>
                        <a:t>Systematic </a:t>
                      </a:r>
                    </a:p>
                    <a:p>
                      <a:pPr marL="342900" indent="-342900">
                        <a:buAutoNum type="arabicPeriod"/>
                      </a:pPr>
                      <a:r>
                        <a:rPr lang="en-GB" sz="1000">
                          <a:latin typeface="Tw Cen MT"/>
                        </a:rPr>
                        <a:t>Stratified </a:t>
                      </a:r>
                    </a:p>
                    <a:p>
                      <a:pPr marL="342900" indent="-342900">
                        <a:buAutoNum type="arabicPeriod"/>
                      </a:pPr>
                      <a:r>
                        <a:rPr lang="en-GB" sz="1000">
                          <a:latin typeface="Tw Cen MT"/>
                        </a:rPr>
                        <a:t>Quota</a:t>
                      </a:r>
                    </a:p>
                    <a:p>
                      <a:pPr marL="342900" indent="-342900">
                        <a:buAutoNum type="arabicPeriod"/>
                      </a:pPr>
                      <a:r>
                        <a:rPr lang="en-GB" sz="1000">
                          <a:latin typeface="Tw Cen MT"/>
                        </a:rPr>
                        <a:t>Snowball </a:t>
                      </a:r>
                    </a:p>
                    <a:p>
                      <a:pPr marL="228600" indent="-228600">
                        <a:buFont typeface="+mj-lt"/>
                        <a:buAutoNum type="arabicPeriod"/>
                      </a:pPr>
                      <a:endParaRPr lang="en-GB" sz="1000">
                        <a:latin typeface="Tw Cen MT"/>
                      </a:endParaRPr>
                    </a:p>
                  </a:txBody>
                  <a:tcPr/>
                </a:tc>
                <a:tc>
                  <a:txBody>
                    <a:bodyPr/>
                    <a:lstStyle/>
                    <a:p>
                      <a:r>
                        <a:rPr lang="en-GB" sz="1000" b="1">
                          <a:latin typeface="Tw Cen MT"/>
                        </a:rPr>
                        <a:t>Social Groups and Religion</a:t>
                      </a:r>
                    </a:p>
                    <a:p>
                      <a:pPr marL="228600" indent="-228600">
                        <a:buFont typeface="+mj-lt"/>
                        <a:buAutoNum type="arabicPeriod"/>
                      </a:pPr>
                      <a:endParaRPr lang="en-GB" sz="1000">
                        <a:latin typeface="Tw Cen MT"/>
                      </a:endParaRPr>
                    </a:p>
                    <a:p>
                      <a:pPr marL="228600" indent="-228600">
                        <a:buFont typeface="+mj-lt"/>
                        <a:buAutoNum type="arabicPeriod"/>
                      </a:pPr>
                      <a:r>
                        <a:rPr lang="en-GB" sz="1000">
                          <a:latin typeface="Tw Cen MT"/>
                        </a:rPr>
                        <a:t>Gender</a:t>
                      </a:r>
                    </a:p>
                    <a:p>
                      <a:pPr marL="228600" indent="-228600">
                        <a:buFont typeface="+mj-lt"/>
                        <a:buAutoNum type="arabicPeriod"/>
                      </a:pPr>
                      <a:r>
                        <a:rPr lang="en-GB" sz="1000">
                          <a:latin typeface="Tw Cen MT"/>
                        </a:rPr>
                        <a:t>Ethnicity</a:t>
                      </a:r>
                    </a:p>
                    <a:p>
                      <a:pPr marL="228600" indent="-228600">
                        <a:buFont typeface="+mj-lt"/>
                        <a:buAutoNum type="arabicPeriod"/>
                      </a:pPr>
                      <a:r>
                        <a:rPr lang="en-GB" sz="1000">
                          <a:latin typeface="Tw Cen MT"/>
                        </a:rPr>
                        <a:t>Age </a:t>
                      </a:r>
                    </a:p>
                    <a:p>
                      <a:pPr marL="228600" indent="-228600">
                        <a:buFont typeface="+mj-lt"/>
                        <a:buAutoNum type="arabicPeriod"/>
                      </a:pPr>
                      <a:r>
                        <a:rPr lang="en-GB" sz="1000">
                          <a:latin typeface="Tw Cen MT"/>
                        </a:rPr>
                        <a:t>Social Class</a:t>
                      </a:r>
                    </a:p>
                    <a:p>
                      <a:endParaRPr lang="en-GB" sz="1000">
                        <a:latin typeface="Tw Cen MT"/>
                      </a:endParaRPr>
                    </a:p>
                  </a:txBody>
                  <a:tcPr/>
                </a:tc>
                <a:tc>
                  <a:txBody>
                    <a:bodyPr/>
                    <a:lstStyle/>
                    <a:p>
                      <a:r>
                        <a:rPr lang="en-GB" sz="1000" b="1">
                          <a:latin typeface="Tw Cen MT"/>
                        </a:rPr>
                        <a:t>Control and Prevention</a:t>
                      </a:r>
                    </a:p>
                    <a:p>
                      <a:pPr marL="228600" indent="-228600">
                        <a:buFont typeface="+mj-lt"/>
                        <a:buAutoNum type="arabicPeriod"/>
                      </a:pPr>
                      <a:r>
                        <a:rPr lang="en-GB" sz="1000">
                          <a:latin typeface="Tw Cen MT"/>
                        </a:rPr>
                        <a:t>Right Realism </a:t>
                      </a:r>
                    </a:p>
                    <a:p>
                      <a:pPr marL="228600" indent="-228600">
                        <a:buFont typeface="+mj-lt"/>
                        <a:buAutoNum type="arabicPeriod"/>
                      </a:pPr>
                      <a:r>
                        <a:rPr lang="en-GB" sz="1000">
                          <a:latin typeface="Tw Cen MT"/>
                        </a:rPr>
                        <a:t>Left Realism </a:t>
                      </a:r>
                    </a:p>
                    <a:p>
                      <a:pPr marL="228600" indent="-228600">
                        <a:buFont typeface="+mj-lt"/>
                        <a:buAutoNum type="arabicPeriod"/>
                      </a:pPr>
                      <a:r>
                        <a:rPr lang="en-GB" sz="1000">
                          <a:latin typeface="Tw Cen MT"/>
                        </a:rPr>
                        <a:t>Punishment </a:t>
                      </a:r>
                    </a:p>
                    <a:p>
                      <a:pPr marL="228600" indent="-228600">
                        <a:buFont typeface="+mj-lt"/>
                        <a:buAutoNum type="arabicPeriod"/>
                      </a:pPr>
                      <a:r>
                        <a:rPr lang="en-GB" sz="1000">
                          <a:latin typeface="Tw Cen MT"/>
                        </a:rPr>
                        <a:t>CJS</a:t>
                      </a:r>
                    </a:p>
                    <a:p>
                      <a:pPr marL="228600" indent="-228600">
                        <a:buFont typeface="+mj-lt"/>
                        <a:buAutoNum type="arabicPeriod"/>
                      </a:pPr>
                      <a:r>
                        <a:rPr lang="en-GB" sz="1000">
                          <a:latin typeface="Tw Cen MT"/>
                        </a:rPr>
                        <a:t>Prisons </a:t>
                      </a:r>
                    </a:p>
                    <a:p>
                      <a:pPr marL="228600" indent="-228600">
                        <a:buFont typeface="+mj-lt"/>
                        <a:buAutoNum type="arabicPeriod"/>
                      </a:pPr>
                      <a:r>
                        <a:rPr lang="en-GB" sz="1000">
                          <a:latin typeface="Tw Cen MT"/>
                        </a:rPr>
                        <a:t>Victimology </a:t>
                      </a:r>
                    </a:p>
                  </a:txBody>
                  <a:tcPr/>
                </a:tc>
                <a:extLst>
                  <a:ext uri="{0D108BD9-81ED-4DB2-BD59-A6C34878D82A}">
                    <a16:rowId xmlns:a16="http://schemas.microsoft.com/office/drawing/2014/main" val="3939026386"/>
                  </a:ext>
                </a:extLst>
              </a:tr>
              <a:tr h="370840">
                <a:tc>
                  <a:txBody>
                    <a:bodyPr/>
                    <a:lstStyle/>
                    <a:p>
                      <a:r>
                        <a:rPr lang="en-GB" sz="1000" b="1">
                          <a:latin typeface="Tw Cen MT"/>
                        </a:rPr>
                        <a:t>Demographics</a:t>
                      </a:r>
                    </a:p>
                    <a:p>
                      <a:pPr marL="228600" indent="-228600">
                        <a:buFont typeface="+mj-lt"/>
                        <a:buAutoNum type="arabicPeriod"/>
                      </a:pPr>
                      <a:r>
                        <a:rPr lang="en-GB" sz="1000">
                          <a:latin typeface="Tw Cen MT"/>
                        </a:rPr>
                        <a:t>Birth Rates </a:t>
                      </a:r>
                    </a:p>
                    <a:p>
                      <a:pPr marL="228600" indent="-228600">
                        <a:buFont typeface="+mj-lt"/>
                        <a:buAutoNum type="arabicPeriod"/>
                      </a:pPr>
                      <a:r>
                        <a:rPr lang="en-GB" sz="1000">
                          <a:latin typeface="Tw Cen MT"/>
                        </a:rPr>
                        <a:t>Infant Mortality </a:t>
                      </a:r>
                    </a:p>
                    <a:p>
                      <a:pPr marL="228600" indent="-228600">
                        <a:buFont typeface="+mj-lt"/>
                        <a:buAutoNum type="arabicPeriod"/>
                      </a:pPr>
                      <a:r>
                        <a:rPr lang="en-GB" sz="1000">
                          <a:latin typeface="Tw Cen MT"/>
                        </a:rPr>
                        <a:t>Death Rate </a:t>
                      </a:r>
                    </a:p>
                    <a:p>
                      <a:pPr marL="228600" indent="-228600">
                        <a:buFont typeface="+mj-lt"/>
                        <a:buAutoNum type="arabicPeriod"/>
                      </a:pPr>
                      <a:r>
                        <a:rPr lang="en-GB" sz="1000">
                          <a:latin typeface="Tw Cen MT"/>
                        </a:rPr>
                        <a:t>Life Expectancy </a:t>
                      </a:r>
                    </a:p>
                    <a:p>
                      <a:pPr marL="228600" indent="-228600">
                        <a:buFont typeface="+mj-lt"/>
                        <a:buAutoNum type="arabicPeriod"/>
                      </a:pPr>
                      <a:r>
                        <a:rPr lang="en-GB" sz="1000">
                          <a:latin typeface="Tw Cen MT"/>
                        </a:rPr>
                        <a:t>Aging Population </a:t>
                      </a:r>
                    </a:p>
                    <a:p>
                      <a:pPr marL="228600" indent="-228600">
                        <a:buFont typeface="+mj-lt"/>
                        <a:buAutoNum type="arabicPeriod"/>
                      </a:pPr>
                      <a:r>
                        <a:rPr lang="en-GB" sz="1000">
                          <a:latin typeface="Tw Cen MT"/>
                        </a:rPr>
                        <a:t>Family Size </a:t>
                      </a:r>
                    </a:p>
                    <a:p>
                      <a:pPr marL="228600" indent="-228600">
                        <a:buFont typeface="+mj-lt"/>
                        <a:buAutoNum type="arabicPeriod"/>
                      </a:pPr>
                      <a:r>
                        <a:rPr lang="en-GB" sz="1000">
                          <a:latin typeface="Tw Cen MT"/>
                        </a:rPr>
                        <a:t>Migration </a:t>
                      </a:r>
                    </a:p>
                  </a:txBody>
                  <a:tcPr/>
                </a:tc>
                <a:tc>
                  <a:txBody>
                    <a:bodyPr/>
                    <a:lstStyle/>
                    <a:p>
                      <a:endParaRPr lang="en-GB" sz="1000">
                        <a:latin typeface="Tw Cen MT"/>
                      </a:endParaRPr>
                    </a:p>
                  </a:txBody>
                  <a:tcPr/>
                </a:tc>
                <a:tc>
                  <a:txBody>
                    <a:bodyPr/>
                    <a:lstStyle/>
                    <a:p>
                      <a:r>
                        <a:rPr lang="en-GB" sz="1000" b="1">
                          <a:latin typeface="Tw Cen MT"/>
                        </a:rPr>
                        <a:t>Debates</a:t>
                      </a:r>
                      <a:r>
                        <a:rPr lang="en-GB" sz="1000">
                          <a:latin typeface="Tw Cen MT"/>
                        </a:rPr>
                        <a:t> </a:t>
                      </a:r>
                    </a:p>
                    <a:p>
                      <a:pPr marL="228600" indent="-228600">
                        <a:buFont typeface="+mj-lt"/>
                        <a:buAutoNum type="arabicPeriod"/>
                      </a:pPr>
                      <a:r>
                        <a:rPr lang="en-GB" sz="1000">
                          <a:latin typeface="Tw Cen MT"/>
                        </a:rPr>
                        <a:t>Factors affecting research </a:t>
                      </a:r>
                    </a:p>
                    <a:p>
                      <a:pPr marL="228600" indent="-228600">
                        <a:buFont typeface="+mj-lt"/>
                        <a:buAutoNum type="arabicPeriod"/>
                      </a:pPr>
                      <a:r>
                        <a:rPr lang="en-GB" sz="1000">
                          <a:latin typeface="Tw Cen MT"/>
                        </a:rPr>
                        <a:t>Interpretivism V Positivism </a:t>
                      </a:r>
                    </a:p>
                    <a:p>
                      <a:pPr marL="228600" indent="-228600">
                        <a:buFont typeface="+mj-lt"/>
                        <a:buAutoNum type="arabicPeriod"/>
                      </a:pPr>
                      <a:r>
                        <a:rPr lang="en-GB" sz="1000">
                          <a:latin typeface="Tw Cen MT"/>
                        </a:rPr>
                        <a:t>Value Freedom </a:t>
                      </a:r>
                    </a:p>
                    <a:p>
                      <a:pPr marL="228600" indent="-228600">
                        <a:buFont typeface="+mj-lt"/>
                        <a:buAutoNum type="arabicPeriod"/>
                      </a:pPr>
                      <a:r>
                        <a:rPr lang="en-GB" sz="1000">
                          <a:latin typeface="Tw Cen MT"/>
                        </a:rPr>
                        <a:t>Sociology as a Science </a:t>
                      </a:r>
                    </a:p>
                    <a:p>
                      <a:pPr marL="228600" indent="-228600">
                        <a:buFont typeface="+mj-lt"/>
                        <a:buAutoNum type="arabicPeriod"/>
                      </a:pPr>
                      <a:r>
                        <a:rPr lang="en-GB" sz="1000">
                          <a:latin typeface="Tw Cen MT"/>
                        </a:rPr>
                        <a:t>Sociology and Social policy. </a:t>
                      </a:r>
                    </a:p>
                  </a:txBody>
                  <a:tcPr/>
                </a:tc>
                <a:tc>
                  <a:txBody>
                    <a:bodyPr/>
                    <a:lstStyle/>
                    <a:p>
                      <a:r>
                        <a:rPr lang="en-GB" sz="1000" b="1">
                          <a:latin typeface="Tw Cen MT"/>
                        </a:rPr>
                        <a:t>Significance of Religion </a:t>
                      </a:r>
                    </a:p>
                    <a:p>
                      <a:pPr marL="228600" indent="-228600">
                        <a:buFont typeface="+mj-lt"/>
                        <a:buAutoNum type="arabicPeriod"/>
                      </a:pPr>
                      <a:r>
                        <a:rPr lang="en-GB" sz="1000">
                          <a:latin typeface="Tw Cen MT"/>
                        </a:rPr>
                        <a:t>Globalisation</a:t>
                      </a:r>
                    </a:p>
                    <a:p>
                      <a:pPr marL="228600" indent="-228600">
                        <a:buFont typeface="+mj-lt"/>
                        <a:buAutoNum type="arabicPeriod"/>
                      </a:pPr>
                      <a:r>
                        <a:rPr lang="en-GB" sz="1000">
                          <a:latin typeface="Tw Cen MT"/>
                        </a:rPr>
                        <a:t>Spiritual Shopping </a:t>
                      </a:r>
                    </a:p>
                    <a:p>
                      <a:pPr marL="228600" indent="-228600">
                        <a:buFont typeface="+mj-lt"/>
                        <a:buAutoNum type="arabicPeriod"/>
                      </a:pPr>
                      <a:r>
                        <a:rPr lang="en-GB" sz="1000">
                          <a:latin typeface="Tw Cen MT"/>
                        </a:rPr>
                        <a:t>Secularisation </a:t>
                      </a:r>
                    </a:p>
                    <a:p>
                      <a:pPr marL="228600" indent="-228600">
                        <a:buFont typeface="+mj-lt"/>
                        <a:buAutoNum type="arabicPeriod"/>
                      </a:pPr>
                      <a:r>
                        <a:rPr lang="en-GB" sz="1000">
                          <a:latin typeface="Tw Cen MT"/>
                        </a:rPr>
                        <a:t>Religious Significance</a:t>
                      </a:r>
                    </a:p>
                    <a:p>
                      <a:endParaRPr lang="en-GB" sz="1000">
                        <a:latin typeface="Tw Cen MT"/>
                      </a:endParaRPr>
                    </a:p>
                  </a:txBody>
                  <a:tcPr/>
                </a:tc>
                <a:tc>
                  <a:txBody>
                    <a:bodyPr/>
                    <a:lstStyle/>
                    <a:p>
                      <a:endParaRPr lang="en-GB" sz="1000">
                        <a:latin typeface="Tw Cen MT"/>
                      </a:endParaRPr>
                    </a:p>
                  </a:txBody>
                  <a:tcPr/>
                </a:tc>
                <a:extLst>
                  <a:ext uri="{0D108BD9-81ED-4DB2-BD59-A6C34878D82A}">
                    <a16:rowId xmlns:a16="http://schemas.microsoft.com/office/drawing/2014/main" val="697832243"/>
                  </a:ext>
                </a:extLst>
              </a:tr>
            </a:tbl>
          </a:graphicData>
        </a:graphic>
      </p:graphicFrame>
      <p:sp>
        <p:nvSpPr>
          <p:cNvPr id="7" name="Rectangle 6">
            <a:extLst>
              <a:ext uri="{FF2B5EF4-FFF2-40B4-BE49-F238E27FC236}">
                <a16:creationId xmlns:a16="http://schemas.microsoft.com/office/drawing/2014/main" id="{2C784939-FCF8-4D78-8977-9A6E97BB869A}"/>
              </a:ext>
            </a:extLst>
          </p:cNvPr>
          <p:cNvSpPr/>
          <p:nvPr/>
        </p:nvSpPr>
        <p:spPr>
          <a:xfrm>
            <a:off x="-3699792" y="2072680"/>
            <a:ext cx="3429000" cy="530915"/>
          </a:xfrm>
          <a:prstGeom prst="rect">
            <a:avLst/>
          </a:prstGeom>
        </p:spPr>
        <p:txBody>
          <a:bodyPr>
            <a:spAutoFit/>
          </a:bodyPr>
          <a:lstStyle/>
          <a:p>
            <a:pPr marL="228600" indent="-228600">
              <a:buFont typeface="+mj-lt"/>
              <a:buAutoNum type="arabicPeriod"/>
            </a:pPr>
            <a:endParaRPr lang="en-GB" sz="1050">
              <a:latin typeface="Tw Cen MT" panose="020B0602020104020603" pitchFamily="34" charset="0"/>
            </a:endParaRPr>
          </a:p>
          <a:p>
            <a:endParaRPr lang="en-GB"/>
          </a:p>
        </p:txBody>
      </p:sp>
    </p:spTree>
    <p:extLst>
      <p:ext uri="{BB962C8B-B14F-4D97-AF65-F5344CB8AC3E}">
        <p14:creationId xmlns:p14="http://schemas.microsoft.com/office/powerpoint/2010/main" val="360555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17556" y="7875886"/>
            <a:ext cx="3714750" cy="1224951"/>
          </a:xfrm>
          <a:prstGeom prst="rect">
            <a:avLst/>
          </a:prstGeom>
        </p:spPr>
        <p:txBody>
          <a:bodyPr anchor="t">
            <a:spAutoFit/>
          </a:bodyPr>
          <a:lstStyle/>
          <a:p>
            <a:pPr marL="222885" indent="-222885">
              <a:spcBef>
                <a:spcPct val="20000"/>
              </a:spcBef>
              <a:buClr>
                <a:srgbClr val="B32C16"/>
              </a:buClr>
              <a:buSzPct val="95000"/>
              <a:buFont typeface="Wingdings 2"/>
              <a:buChar char=""/>
              <a:defRPr/>
            </a:pPr>
            <a:r>
              <a:rPr lang="en-GB" sz="1600">
                <a:latin typeface="Tw Cen MT"/>
              </a:rPr>
              <a:t>An easy subject</a:t>
            </a:r>
          </a:p>
          <a:p>
            <a:pPr marL="222885" indent="-222885">
              <a:spcBef>
                <a:spcPct val="20000"/>
              </a:spcBef>
              <a:buClr>
                <a:srgbClr val="B32C16"/>
              </a:buClr>
              <a:buSzPct val="95000"/>
              <a:buFont typeface="Wingdings 2"/>
              <a:buChar char=""/>
              <a:defRPr/>
            </a:pPr>
            <a:r>
              <a:rPr lang="en-GB" sz="1600">
                <a:latin typeface="Tw Cen MT"/>
              </a:rPr>
              <a:t>Just common sense</a:t>
            </a:r>
          </a:p>
          <a:p>
            <a:pPr marL="222885" indent="-222885">
              <a:spcBef>
                <a:spcPct val="20000"/>
              </a:spcBef>
              <a:buClr>
                <a:srgbClr val="B32C16"/>
              </a:buClr>
              <a:buSzPct val="95000"/>
              <a:buFont typeface="Wingdings 2"/>
              <a:buChar char=""/>
              <a:defRPr/>
            </a:pPr>
            <a:r>
              <a:rPr lang="en-GB" sz="1600">
                <a:latin typeface="Tw Cen MT"/>
              </a:rPr>
              <a:t>Wishy-washy and unscientific</a:t>
            </a:r>
          </a:p>
          <a:p>
            <a:pPr marL="222885" indent="-222885">
              <a:spcBef>
                <a:spcPct val="20000"/>
              </a:spcBef>
              <a:buClr>
                <a:srgbClr val="B32C16"/>
              </a:buClr>
              <a:buSzPct val="95000"/>
              <a:buFont typeface="Wingdings 2"/>
              <a:buChar char=""/>
              <a:defRPr/>
            </a:pPr>
            <a:r>
              <a:rPr lang="en-GB" sz="1600">
                <a:latin typeface="Tw Cen MT"/>
              </a:rPr>
              <a:t>Psychology </a:t>
            </a:r>
            <a:endParaRPr lang="en-GB" sz="1600">
              <a:latin typeface="Tw Cen MT" panose="020B0602020104020603" pitchFamily="34" charset="0"/>
            </a:endParaRPr>
          </a:p>
        </p:txBody>
      </p:sp>
      <p:sp>
        <p:nvSpPr>
          <p:cNvPr id="11" name="TextBox 10"/>
          <p:cNvSpPr txBox="1"/>
          <p:nvPr/>
        </p:nvSpPr>
        <p:spPr>
          <a:xfrm>
            <a:off x="215744" y="7481675"/>
            <a:ext cx="4797694" cy="369332"/>
          </a:xfrm>
          <a:prstGeom prst="rect">
            <a:avLst/>
          </a:prstGeom>
          <a:noFill/>
        </p:spPr>
        <p:txBody>
          <a:bodyPr wrap="square" rtlCol="0" anchor="t">
            <a:spAutoFit/>
          </a:bodyPr>
          <a:lstStyle/>
          <a:p>
            <a:r>
              <a:rPr lang="en-GB" u="sng">
                <a:effectLst>
                  <a:outerShdw blurRad="38100" dist="38100" dir="2700000" algn="tl">
                    <a:srgbClr val="000000">
                      <a:alpha val="43137"/>
                    </a:srgbClr>
                  </a:outerShdw>
                </a:effectLst>
                <a:latin typeface="Tw Cen MT"/>
              </a:rPr>
              <a:t>Sociology is </a:t>
            </a:r>
            <a:r>
              <a:rPr lang="en-GB" b="1" u="sng">
                <a:effectLst>
                  <a:outerShdw blurRad="38100" dist="38100" dir="2700000" algn="tl">
                    <a:srgbClr val="000000">
                      <a:alpha val="43137"/>
                    </a:srgbClr>
                  </a:outerShdw>
                </a:effectLst>
                <a:latin typeface="Tw Cen MT"/>
              </a:rPr>
              <a:t>NOT</a:t>
            </a:r>
            <a:r>
              <a:rPr lang="en-GB" b="1">
                <a:effectLst>
                  <a:outerShdw blurRad="38100" dist="38100" dir="2700000" algn="tl">
                    <a:srgbClr val="000000">
                      <a:alpha val="43137"/>
                    </a:srgbClr>
                  </a:outerShdw>
                </a:effectLst>
                <a:latin typeface="Tw Cen MT"/>
              </a:rPr>
              <a:t>...</a:t>
            </a:r>
            <a:endParaRPr lang="en-GB">
              <a:effectLst>
                <a:outerShdw blurRad="38100" dist="38100" dir="2700000" algn="tl">
                  <a:srgbClr val="000000">
                    <a:alpha val="43137"/>
                  </a:srgbClr>
                </a:outerShdw>
              </a:effectLst>
              <a:latin typeface="Tw Cen MT"/>
            </a:endParaRPr>
          </a:p>
        </p:txBody>
      </p:sp>
      <p:sp>
        <p:nvSpPr>
          <p:cNvPr id="12" name="Title 1"/>
          <p:cNvSpPr txBox="1">
            <a:spLocks/>
          </p:cNvSpPr>
          <p:nvPr/>
        </p:nvSpPr>
        <p:spPr>
          <a:xfrm>
            <a:off x="415249" y="233218"/>
            <a:ext cx="5966079" cy="606492"/>
          </a:xfrm>
          <a:prstGeom prst="rect">
            <a:avLst/>
          </a:prstGeom>
          <a:noFill/>
        </p:spPr>
        <p:txBody>
          <a:bodyPr vert="horz" lIns="74295" tIns="37148" rIns="74295" bIns="37148"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GB" sz="4000" b="1" u="sng">
                <a:effectLst>
                  <a:outerShdw blurRad="38100" dist="38100" dir="2700000" algn="tl">
                    <a:srgbClr val="000000">
                      <a:alpha val="43137"/>
                    </a:srgbClr>
                  </a:outerShdw>
                </a:effectLst>
                <a:latin typeface="Tw Cen MT"/>
              </a:rPr>
              <a:t>Sociology is…</a:t>
            </a:r>
          </a:p>
        </p:txBody>
      </p:sp>
      <p:sp>
        <p:nvSpPr>
          <p:cNvPr id="13" name="Content Placeholder 2"/>
          <p:cNvSpPr txBox="1">
            <a:spLocks/>
          </p:cNvSpPr>
          <p:nvPr/>
        </p:nvSpPr>
        <p:spPr>
          <a:xfrm>
            <a:off x="270293" y="994802"/>
            <a:ext cx="6325411" cy="1230978"/>
          </a:xfrm>
          <a:prstGeom prst="rect">
            <a:avLst/>
          </a:prstGeom>
        </p:spPr>
        <p:txBody>
          <a:bodyPr vert="horz" lIns="74295" tIns="37148" rIns="74295" bIns="37148" rtlCol="0" anchor="t">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342900" indent="-342900" algn="l">
              <a:buAutoNum type="arabicParenR"/>
            </a:pPr>
            <a:r>
              <a:rPr lang="en-GB" sz="1600">
                <a:latin typeface="Tw Cen MT"/>
              </a:rPr>
              <a:t>The study of society, large groups of people and individuals</a:t>
            </a:r>
            <a:endParaRPr lang="en-US" sz="1600">
              <a:latin typeface="Tw Cen MT"/>
            </a:endParaRPr>
          </a:p>
          <a:p>
            <a:pPr marL="342900" indent="-342900" algn="l">
              <a:buAutoNum type="arabicParenR"/>
            </a:pPr>
            <a:r>
              <a:rPr lang="en-GB" sz="1600">
                <a:latin typeface="Tw Cen MT"/>
              </a:rPr>
              <a:t>A study of  how and why people behave the way they do in society </a:t>
            </a:r>
            <a:endParaRPr lang="en-GB" sz="1600">
              <a:latin typeface="Tw Cen MT" panose="020B0602020104020603" pitchFamily="34" charset="0"/>
            </a:endParaRPr>
          </a:p>
          <a:p>
            <a:pPr marL="342900" indent="-342900" algn="l">
              <a:buAutoNum type="arabicParenR"/>
            </a:pPr>
            <a:r>
              <a:rPr lang="en-GB" sz="1600">
                <a:latin typeface="Tw Cen MT"/>
              </a:rPr>
              <a:t>Looking at how structures such as family and government influence human behaviour</a:t>
            </a:r>
            <a:endParaRPr lang="en-GB" sz="1600">
              <a:latin typeface="Tw Cen MT" panose="020B0602020104020603" pitchFamily="34" charset="0"/>
            </a:endParaRPr>
          </a:p>
          <a:p>
            <a:pPr marL="342900" indent="-342900" algn="l">
              <a:buAutoNum type="arabicParenR"/>
            </a:pPr>
            <a:r>
              <a:rPr lang="en-GB" sz="1600">
                <a:latin typeface="Tw Cen MT"/>
              </a:rPr>
              <a:t>A social science which uses research to investigate and predict human behaviour to help governments improve the lives of its citizens </a:t>
            </a:r>
            <a:endParaRPr lang="en-GB" sz="1600">
              <a:latin typeface="Tw Cen MT" panose="020B0602020104020603" pitchFamily="34" charset="0"/>
            </a:endParaRPr>
          </a:p>
          <a:p>
            <a:pPr marL="342900" indent="-342900" algn="l">
              <a:buAutoNum type="arabicParenR"/>
            </a:pPr>
            <a:r>
              <a:rPr lang="en-GB" sz="1600">
                <a:latin typeface="Tw Cen MT"/>
              </a:rPr>
              <a:t>A critical and radical subject, it is about questioning why society is as it is.  It is about digging under the surface, looking at what is really going on.</a:t>
            </a:r>
          </a:p>
          <a:p>
            <a:pPr algn="l"/>
            <a:endParaRPr lang="en-GB">
              <a:latin typeface="Tw Cen MT" panose="020B0602020104020603" pitchFamily="34" charset="0"/>
            </a:endParaRPr>
          </a:p>
        </p:txBody>
      </p:sp>
      <p:sp>
        <p:nvSpPr>
          <p:cNvPr id="16" name="Rounded Rectangular Callout 15"/>
          <p:cNvSpPr/>
          <p:nvPr/>
        </p:nvSpPr>
        <p:spPr>
          <a:xfrm>
            <a:off x="412763" y="4717696"/>
            <a:ext cx="1365289" cy="813241"/>
          </a:xfrm>
          <a:prstGeom prst="wedgeRoundRectCallout">
            <a:avLst>
              <a:gd name="adj1" fmla="val 59809"/>
              <a:gd name="adj2" fmla="val 29552"/>
              <a:gd name="adj3" fmla="val 16667"/>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a:solidFill>
                  <a:srgbClr val="000000"/>
                </a:solidFill>
                <a:latin typeface="Tw Cen MT" panose="020B0602020104020603" pitchFamily="34" charset="0"/>
              </a:rPr>
              <a:t>Why are some people rich and some people poor?</a:t>
            </a:r>
          </a:p>
        </p:txBody>
      </p:sp>
      <p:sp>
        <p:nvSpPr>
          <p:cNvPr id="17" name="Rounded Rectangular Callout 16"/>
          <p:cNvSpPr/>
          <p:nvPr/>
        </p:nvSpPr>
        <p:spPr>
          <a:xfrm>
            <a:off x="463321" y="5825202"/>
            <a:ext cx="1850902" cy="853740"/>
          </a:xfrm>
          <a:prstGeom prst="wedgeRoundRectCallout">
            <a:avLst>
              <a:gd name="adj1" fmla="val 62552"/>
              <a:gd name="adj2" fmla="val -22526"/>
              <a:gd name="adj3" fmla="val 16667"/>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a:solidFill>
                  <a:srgbClr val="000000"/>
                </a:solidFill>
                <a:latin typeface="Tw Cen MT" panose="020B0602020104020603" pitchFamily="34" charset="0"/>
              </a:rPr>
              <a:t>Why are some of the hardest jobs poorly paid?</a:t>
            </a:r>
          </a:p>
        </p:txBody>
      </p:sp>
      <p:sp>
        <p:nvSpPr>
          <p:cNvPr id="18" name="Rounded Rectangular Callout 17"/>
          <p:cNvSpPr/>
          <p:nvPr/>
        </p:nvSpPr>
        <p:spPr>
          <a:xfrm>
            <a:off x="2324005" y="6782505"/>
            <a:ext cx="1846760" cy="670672"/>
          </a:xfrm>
          <a:prstGeom prst="wedgeRoundRectCallout">
            <a:avLst>
              <a:gd name="adj1" fmla="val -3827"/>
              <a:gd name="adj2" fmla="val -74605"/>
              <a:gd name="adj3" fmla="val 16667"/>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a:solidFill>
                  <a:srgbClr val="000000"/>
                </a:solidFill>
                <a:latin typeface="Tw Cen MT" panose="020B0602020104020603" pitchFamily="34" charset="0"/>
              </a:rPr>
              <a:t>Would the world be happier if there was just one religion?</a:t>
            </a:r>
          </a:p>
        </p:txBody>
      </p:sp>
      <p:sp>
        <p:nvSpPr>
          <p:cNvPr id="19" name="Rounded Rectangular Callout 18"/>
          <p:cNvSpPr/>
          <p:nvPr/>
        </p:nvSpPr>
        <p:spPr>
          <a:xfrm>
            <a:off x="4543019" y="6394358"/>
            <a:ext cx="1838612" cy="942705"/>
          </a:xfrm>
          <a:prstGeom prst="wedgeRoundRectCallout">
            <a:avLst>
              <a:gd name="adj1" fmla="val -68012"/>
              <a:gd name="adj2" fmla="val -36343"/>
              <a:gd name="adj3" fmla="val 16667"/>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a:solidFill>
                  <a:srgbClr val="000000"/>
                </a:solidFill>
                <a:latin typeface="Tw Cen MT" panose="020B0602020104020603" pitchFamily="34" charset="0"/>
              </a:rPr>
              <a:t>Why are a large proportion of MPs white, male and from private schools?</a:t>
            </a:r>
          </a:p>
        </p:txBody>
      </p:sp>
      <p:sp>
        <p:nvSpPr>
          <p:cNvPr id="20" name="Rounded Rectangular Callout 19"/>
          <p:cNvSpPr/>
          <p:nvPr/>
        </p:nvSpPr>
        <p:spPr>
          <a:xfrm>
            <a:off x="4493142" y="5202838"/>
            <a:ext cx="1929203" cy="912145"/>
          </a:xfrm>
          <a:prstGeom prst="wedgeRoundRectCallout">
            <a:avLst>
              <a:gd name="adj1" fmla="val -61978"/>
              <a:gd name="adj2" fmla="val -21464"/>
              <a:gd name="adj3" fmla="val 16667"/>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a:solidFill>
                  <a:srgbClr val="000000"/>
                </a:solidFill>
                <a:latin typeface="Tw Cen MT" panose="020B0602020104020603" pitchFamily="34" charset="0"/>
              </a:rPr>
              <a:t>Are people successful because of their background or how hard they work?</a:t>
            </a:r>
          </a:p>
        </p:txBody>
      </p:sp>
      <p:sp>
        <p:nvSpPr>
          <p:cNvPr id="21" name="Rounded Rectangular Callout 20"/>
          <p:cNvSpPr/>
          <p:nvPr/>
        </p:nvSpPr>
        <p:spPr>
          <a:xfrm>
            <a:off x="2324875" y="4355961"/>
            <a:ext cx="2208455" cy="781573"/>
          </a:xfrm>
          <a:prstGeom prst="wedgeRoundRectCallout">
            <a:avLst>
              <a:gd name="adj1" fmla="val 7145"/>
              <a:gd name="adj2" fmla="val 71002"/>
              <a:gd name="adj3" fmla="val 16667"/>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a:solidFill>
                  <a:srgbClr val="000000"/>
                </a:solidFill>
                <a:latin typeface="Tw Cen MT" panose="020B0602020104020603" pitchFamily="34" charset="0"/>
              </a:rPr>
              <a:t>Are children and young people treated unfairly in society?</a:t>
            </a:r>
          </a:p>
        </p:txBody>
      </p:sp>
      <p:sp>
        <p:nvSpPr>
          <p:cNvPr id="24" name="Rectangle 23"/>
          <p:cNvSpPr/>
          <p:nvPr/>
        </p:nvSpPr>
        <p:spPr>
          <a:xfrm>
            <a:off x="316997" y="3642289"/>
            <a:ext cx="6001986" cy="646331"/>
          </a:xfrm>
          <a:prstGeom prst="rect">
            <a:avLst/>
          </a:prstGeom>
        </p:spPr>
        <p:txBody>
          <a:bodyPr wrap="square" anchor="t">
            <a:spAutoFit/>
          </a:bodyPr>
          <a:lstStyle/>
          <a:p>
            <a:r>
              <a:rPr lang="en-GB" b="1" u="sng">
                <a:latin typeface="Tw Cen MT"/>
              </a:rPr>
              <a:t>Is sociology for me?</a:t>
            </a:r>
            <a:endParaRPr lang="en-US" b="1" u="sng">
              <a:latin typeface="Tw Cen MT"/>
            </a:endParaRPr>
          </a:p>
          <a:p>
            <a:r>
              <a:rPr lang="en-US" b="1">
                <a:latin typeface="Tw Cen MT"/>
              </a:rPr>
              <a:t>Yes, if you’re interested in questions like these…</a:t>
            </a:r>
          </a:p>
        </p:txBody>
      </p:sp>
      <p:pic>
        <p:nvPicPr>
          <p:cNvPr id="25" name="Picture 24"/>
          <p:cNvPicPr>
            <a:picLocks noChangeAspect="1"/>
          </p:cNvPicPr>
          <p:nvPr/>
        </p:nvPicPr>
        <p:blipFill>
          <a:blip r:embed="rId2"/>
          <a:stretch>
            <a:fillRect/>
          </a:stretch>
        </p:blipFill>
        <p:spPr>
          <a:xfrm>
            <a:off x="2807455" y="5529373"/>
            <a:ext cx="1026644" cy="769348"/>
          </a:xfrm>
          <a:prstGeom prst="rect">
            <a:avLst/>
          </a:prstGeom>
        </p:spPr>
      </p:pic>
      <p:pic>
        <p:nvPicPr>
          <p:cNvPr id="26" name="Picture 25"/>
          <p:cNvPicPr>
            <a:picLocks noChangeAspect="1"/>
          </p:cNvPicPr>
          <p:nvPr/>
        </p:nvPicPr>
        <p:blipFill>
          <a:blip r:embed="rId3"/>
          <a:stretch>
            <a:fillRect/>
          </a:stretch>
        </p:blipFill>
        <p:spPr>
          <a:xfrm>
            <a:off x="4947200" y="7484596"/>
            <a:ext cx="1044622" cy="905916"/>
          </a:xfrm>
          <a:prstGeom prst="rect">
            <a:avLst/>
          </a:prstGeom>
        </p:spPr>
      </p:pic>
      <p:cxnSp>
        <p:nvCxnSpPr>
          <p:cNvPr id="29" name="Straight Connector 28"/>
          <p:cNvCxnSpPr/>
          <p:nvPr/>
        </p:nvCxnSpPr>
        <p:spPr>
          <a:xfrm>
            <a:off x="4979539" y="7687879"/>
            <a:ext cx="1122061" cy="583570"/>
          </a:xfrm>
          <a:prstGeom prst="line">
            <a:avLst/>
          </a:prstGeom>
          <a:ln w="47625"/>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4"/>
          <a:stretch>
            <a:fillRect/>
          </a:stretch>
        </p:blipFill>
        <p:spPr>
          <a:xfrm>
            <a:off x="5241145" y="8561512"/>
            <a:ext cx="1108941" cy="540947"/>
          </a:xfrm>
          <a:prstGeom prst="rect">
            <a:avLst/>
          </a:prstGeom>
        </p:spPr>
      </p:pic>
      <p:cxnSp>
        <p:nvCxnSpPr>
          <p:cNvPr id="34" name="Straight Connector 33"/>
          <p:cNvCxnSpPr/>
          <p:nvPr/>
        </p:nvCxnSpPr>
        <p:spPr>
          <a:xfrm flipV="1">
            <a:off x="5044634" y="7671855"/>
            <a:ext cx="899243" cy="530979"/>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274160" y="8539256"/>
            <a:ext cx="1122061" cy="583570"/>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5379823" y="8534099"/>
            <a:ext cx="899243" cy="530979"/>
          </a:xfrm>
          <a:prstGeom prst="line">
            <a:avLst/>
          </a:prstGeom>
          <a:ln w="47625"/>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p:nvPicPr>
        <p:blipFill>
          <a:blip r:embed="rId5"/>
          <a:stretch>
            <a:fillRect/>
          </a:stretch>
        </p:blipFill>
        <p:spPr>
          <a:xfrm>
            <a:off x="3363341" y="7792501"/>
            <a:ext cx="1089378" cy="778127"/>
          </a:xfrm>
          <a:prstGeom prst="rect">
            <a:avLst/>
          </a:prstGeom>
        </p:spPr>
      </p:pic>
      <p:cxnSp>
        <p:nvCxnSpPr>
          <p:cNvPr id="40" name="Straight Connector 39"/>
          <p:cNvCxnSpPr/>
          <p:nvPr/>
        </p:nvCxnSpPr>
        <p:spPr>
          <a:xfrm>
            <a:off x="3391432" y="7989158"/>
            <a:ext cx="1122061" cy="583570"/>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3447217" y="7984000"/>
            <a:ext cx="899243" cy="530979"/>
          </a:xfrm>
          <a:prstGeom prst="line">
            <a:avLst/>
          </a:prstGeom>
          <a:ln w="476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170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41A0A9D-1B4E-4741-AD32-5BC16C2C9413}"/>
              </a:ext>
            </a:extLst>
          </p:cNvPr>
          <p:cNvGraphicFramePr>
            <a:graphicFrameLocks noGrp="1"/>
          </p:cNvGraphicFramePr>
          <p:nvPr>
            <p:extLst>
              <p:ext uri="{D42A27DB-BD31-4B8C-83A1-F6EECF244321}">
                <p14:modId xmlns:p14="http://schemas.microsoft.com/office/powerpoint/2010/main" val="1320752635"/>
              </p:ext>
            </p:extLst>
          </p:nvPr>
        </p:nvGraphicFramePr>
        <p:xfrm>
          <a:off x="229098" y="6243900"/>
          <a:ext cx="6474615" cy="2413000"/>
        </p:xfrm>
        <a:graphic>
          <a:graphicData uri="http://schemas.openxmlformats.org/drawingml/2006/table">
            <a:tbl>
              <a:tblPr firstRow="1" bandRow="1">
                <a:tableStyleId>{8799B23B-EC83-4686-B30A-512413B5E67A}</a:tableStyleId>
              </a:tblPr>
              <a:tblGrid>
                <a:gridCol w="2158205">
                  <a:extLst>
                    <a:ext uri="{9D8B030D-6E8A-4147-A177-3AD203B41FA5}">
                      <a16:colId xmlns:a16="http://schemas.microsoft.com/office/drawing/2014/main" val="14931878"/>
                    </a:ext>
                  </a:extLst>
                </a:gridCol>
                <a:gridCol w="2158205">
                  <a:extLst>
                    <a:ext uri="{9D8B030D-6E8A-4147-A177-3AD203B41FA5}">
                      <a16:colId xmlns:a16="http://schemas.microsoft.com/office/drawing/2014/main" val="2918494930"/>
                    </a:ext>
                  </a:extLst>
                </a:gridCol>
                <a:gridCol w="2158205">
                  <a:extLst>
                    <a:ext uri="{9D8B030D-6E8A-4147-A177-3AD203B41FA5}">
                      <a16:colId xmlns:a16="http://schemas.microsoft.com/office/drawing/2014/main" val="1715585209"/>
                    </a:ext>
                  </a:extLst>
                </a:gridCol>
              </a:tblGrid>
              <a:tr h="370840">
                <a:tc>
                  <a:txBody>
                    <a:bodyPr/>
                    <a:lstStyle/>
                    <a:p>
                      <a:pPr algn="ctr"/>
                      <a:r>
                        <a:rPr lang="en-GB" sz="1600">
                          <a:latin typeface="Tw Cen MT" panose="020B0602020104020603" pitchFamily="34" charset="0"/>
                        </a:rPr>
                        <a:t>Paper One:</a:t>
                      </a:r>
                    </a:p>
                  </a:txBody>
                  <a:tcPr/>
                </a:tc>
                <a:tc>
                  <a:txBody>
                    <a:bodyPr/>
                    <a:lstStyle/>
                    <a:p>
                      <a:pPr algn="ctr"/>
                      <a:r>
                        <a:rPr lang="en-GB" sz="1600">
                          <a:latin typeface="Tw Cen MT" panose="020B0602020104020603" pitchFamily="34" charset="0"/>
                        </a:rPr>
                        <a:t>Paper Two:</a:t>
                      </a:r>
                    </a:p>
                  </a:txBody>
                  <a:tcPr/>
                </a:tc>
                <a:tc>
                  <a:txBody>
                    <a:bodyPr/>
                    <a:lstStyle/>
                    <a:p>
                      <a:pPr algn="ctr"/>
                      <a:r>
                        <a:rPr lang="en-GB" sz="1600">
                          <a:latin typeface="Tw Cen MT" panose="020B0602020104020603" pitchFamily="34" charset="0"/>
                        </a:rPr>
                        <a:t>Paper Three:</a:t>
                      </a:r>
                    </a:p>
                  </a:txBody>
                  <a:tcPr/>
                </a:tc>
                <a:extLst>
                  <a:ext uri="{0D108BD9-81ED-4DB2-BD59-A6C34878D82A}">
                    <a16:rowId xmlns:a16="http://schemas.microsoft.com/office/drawing/2014/main" val="456658859"/>
                  </a:ext>
                </a:extLst>
              </a:tr>
              <a:tr h="370840">
                <a:tc>
                  <a:txBody>
                    <a:bodyPr/>
                    <a:lstStyle/>
                    <a:p>
                      <a:pPr algn="ctr"/>
                      <a:r>
                        <a:rPr lang="en-GB" sz="1600">
                          <a:latin typeface="Tw Cen MT" panose="020B0602020104020603" pitchFamily="34" charset="0"/>
                        </a:rPr>
                        <a:t>Education</a:t>
                      </a:r>
                    </a:p>
                    <a:p>
                      <a:pPr lvl="0" algn="ctr">
                        <a:buNone/>
                      </a:pPr>
                      <a:endParaRPr lang="en-GB" sz="1600">
                        <a:latin typeface="Tw Cen MT"/>
                      </a:endParaRPr>
                    </a:p>
                    <a:p>
                      <a:pPr algn="ctr"/>
                      <a:r>
                        <a:rPr lang="en-GB" sz="1600">
                          <a:latin typeface="Tw Cen MT" panose="020B0602020104020603" pitchFamily="34" charset="0"/>
                        </a:rPr>
                        <a:t>Methods in Context</a:t>
                      </a:r>
                    </a:p>
                    <a:p>
                      <a:pPr lvl="0" algn="ctr">
                        <a:buNone/>
                      </a:pPr>
                      <a:endParaRPr lang="en-GB" sz="1600">
                        <a:latin typeface="Tw Cen MT"/>
                      </a:endParaRPr>
                    </a:p>
                    <a:p>
                      <a:pPr algn="ctr"/>
                      <a:r>
                        <a:rPr lang="en-GB" sz="1600">
                          <a:latin typeface="Tw Cen MT" panose="020B0602020104020603" pitchFamily="34" charset="0"/>
                        </a:rPr>
                        <a:t>Theory and Methods</a:t>
                      </a:r>
                    </a:p>
                    <a:p>
                      <a:pPr algn="ctr"/>
                      <a:endParaRPr lang="en-GB" sz="1600">
                        <a:latin typeface="Tw Cen MT" panose="020B0602020104020603" pitchFamily="34" charset="0"/>
                      </a:endParaRPr>
                    </a:p>
                    <a:p>
                      <a:pPr algn="ctr"/>
                      <a:r>
                        <a:rPr lang="en-GB" sz="1600">
                          <a:latin typeface="Tw Cen MT" panose="020B0602020104020603" pitchFamily="34" charset="0"/>
                        </a:rPr>
                        <a:t>- 33% of A Level</a:t>
                      </a:r>
                    </a:p>
                    <a:p>
                      <a:pPr lvl="0" algn="ctr">
                        <a:buNone/>
                      </a:pPr>
                      <a:endParaRPr lang="en-GB" sz="1600">
                        <a:latin typeface="Tw Cen MT"/>
                      </a:endParaRPr>
                    </a:p>
                  </a:txBody>
                  <a:tcPr/>
                </a:tc>
                <a:tc>
                  <a:txBody>
                    <a:bodyPr/>
                    <a:lstStyle/>
                    <a:p>
                      <a:pPr algn="ctr"/>
                      <a:r>
                        <a:rPr lang="en-GB" sz="1600">
                          <a:latin typeface="Tw Cen MT" panose="020B0602020104020603" pitchFamily="34" charset="0"/>
                        </a:rPr>
                        <a:t>Families</a:t>
                      </a:r>
                    </a:p>
                    <a:p>
                      <a:pPr lvl="0" algn="ctr">
                        <a:buNone/>
                      </a:pPr>
                      <a:endParaRPr lang="en-GB" sz="1600">
                        <a:latin typeface="Tw Cen MT"/>
                      </a:endParaRPr>
                    </a:p>
                    <a:p>
                      <a:pPr algn="ctr"/>
                      <a:r>
                        <a:rPr lang="en-GB" sz="1600">
                          <a:latin typeface="Tw Cen MT" panose="020B0602020104020603" pitchFamily="34" charset="0"/>
                        </a:rPr>
                        <a:t>Beliefs in Society</a:t>
                      </a:r>
                    </a:p>
                    <a:p>
                      <a:pPr algn="ctr"/>
                      <a:endParaRPr lang="en-GB" sz="1600">
                        <a:latin typeface="Tw Cen MT" panose="020B0602020104020603" pitchFamily="34" charset="0"/>
                      </a:endParaRPr>
                    </a:p>
                    <a:p>
                      <a:pPr algn="ctr"/>
                      <a:endParaRPr lang="en-GB" sz="1600">
                        <a:latin typeface="Tw Cen MT" panose="020B0602020104020603" pitchFamily="34" charset="0"/>
                      </a:endParaRPr>
                    </a:p>
                    <a:p>
                      <a:pPr lvl="0" algn="ctr">
                        <a:buNone/>
                      </a:pPr>
                      <a:endParaRPr lang="en-GB" sz="1600">
                        <a:latin typeface="Tw Cen M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latin typeface="Tw Cen MT" panose="020B0602020104020603" pitchFamily="34" charset="0"/>
                        </a:rPr>
                        <a:t>- 33% of A Level</a:t>
                      </a:r>
                    </a:p>
                  </a:txBody>
                  <a:tcPr/>
                </a:tc>
                <a:tc>
                  <a:txBody>
                    <a:bodyPr/>
                    <a:lstStyle/>
                    <a:p>
                      <a:pPr algn="ctr"/>
                      <a:r>
                        <a:rPr lang="en-GB" sz="1600">
                          <a:latin typeface="Tw Cen MT" panose="020B0602020104020603" pitchFamily="34" charset="0"/>
                        </a:rPr>
                        <a:t>Crime and Deviance</a:t>
                      </a:r>
                    </a:p>
                    <a:p>
                      <a:pPr lvl="0" algn="ctr">
                        <a:buNone/>
                      </a:pPr>
                      <a:endParaRPr lang="en-GB" sz="1600">
                        <a:latin typeface="Tw Cen MT"/>
                      </a:endParaRPr>
                    </a:p>
                    <a:p>
                      <a:pPr algn="ctr"/>
                      <a:r>
                        <a:rPr lang="en-GB" sz="1600">
                          <a:latin typeface="Tw Cen MT" panose="020B0602020104020603" pitchFamily="34" charset="0"/>
                        </a:rPr>
                        <a:t>Theory and Methods</a:t>
                      </a:r>
                    </a:p>
                    <a:p>
                      <a:pPr algn="ctr"/>
                      <a:endParaRPr lang="en-GB" sz="1600">
                        <a:latin typeface="Tw Cen MT" panose="020B0602020104020603" pitchFamily="34" charset="0"/>
                      </a:endParaRPr>
                    </a:p>
                    <a:p>
                      <a:pPr algn="ctr"/>
                      <a:endParaRPr lang="en-GB" sz="1600">
                        <a:latin typeface="Tw Cen MT" panose="020B0602020104020603" pitchFamily="34" charset="0"/>
                      </a:endParaRPr>
                    </a:p>
                    <a:p>
                      <a:pPr lvl="0" algn="ctr">
                        <a:buNone/>
                      </a:pPr>
                      <a:endParaRPr lang="en-GB" sz="1600">
                        <a:latin typeface="Tw Cen M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latin typeface="Tw Cen MT" panose="020B0602020104020603" pitchFamily="34" charset="0"/>
                        </a:rPr>
                        <a:t>- 33% of A Level</a:t>
                      </a:r>
                    </a:p>
                  </a:txBody>
                  <a:tcPr/>
                </a:tc>
                <a:extLst>
                  <a:ext uri="{0D108BD9-81ED-4DB2-BD59-A6C34878D82A}">
                    <a16:rowId xmlns:a16="http://schemas.microsoft.com/office/drawing/2014/main" val="2067370922"/>
                  </a:ext>
                </a:extLst>
              </a:tr>
            </a:tbl>
          </a:graphicData>
        </a:graphic>
      </p:graphicFrame>
      <p:sp>
        <p:nvSpPr>
          <p:cNvPr id="4" name="TextBox 3">
            <a:extLst>
              <a:ext uri="{FF2B5EF4-FFF2-40B4-BE49-F238E27FC236}">
                <a16:creationId xmlns:a16="http://schemas.microsoft.com/office/drawing/2014/main" id="{297FCB60-95AE-47F6-A8F6-055AA3A0239D}"/>
              </a:ext>
            </a:extLst>
          </p:cNvPr>
          <p:cNvSpPr txBox="1"/>
          <p:nvPr/>
        </p:nvSpPr>
        <p:spPr>
          <a:xfrm>
            <a:off x="254037" y="913557"/>
            <a:ext cx="6336704" cy="3754874"/>
          </a:xfrm>
          <a:prstGeom prst="rect">
            <a:avLst/>
          </a:prstGeom>
          <a:noFill/>
        </p:spPr>
        <p:txBody>
          <a:bodyPr wrap="square" rtlCol="0" anchor="t">
            <a:spAutoFit/>
          </a:bodyPr>
          <a:lstStyle/>
          <a:p>
            <a:r>
              <a:rPr lang="en-GB" sz="1600" b="1">
                <a:effectLst>
                  <a:outerShdw blurRad="38100" dist="38100" dir="2700000" algn="tl">
                    <a:srgbClr val="000000">
                      <a:alpha val="43137"/>
                    </a:srgbClr>
                  </a:outerShdw>
                </a:effectLst>
                <a:latin typeface="Tw Cen MT"/>
              </a:rPr>
              <a:t>There is no coursework in Sociology all assessment is exam based and these are sat at the end of Year 13.</a:t>
            </a:r>
            <a:endParaRPr lang="en-GB" sz="1600" b="1">
              <a:effectLst>
                <a:outerShdw blurRad="38100" dist="38100" dir="2700000" algn="tl">
                  <a:srgbClr val="000000">
                    <a:alpha val="43137"/>
                  </a:srgbClr>
                </a:outerShdw>
              </a:effectLst>
              <a:latin typeface="Tw Cen MT" panose="020B0602020104020603" pitchFamily="34" charset="0"/>
            </a:endParaRPr>
          </a:p>
          <a:p>
            <a:endParaRPr lang="en-GB" sz="1600">
              <a:latin typeface="Tw Cen MT" panose="020B0602020104020603" pitchFamily="34" charset="0"/>
            </a:endParaRPr>
          </a:p>
          <a:p>
            <a:r>
              <a:rPr lang="en-GB" sz="1600">
                <a:latin typeface="Tw Cen MT"/>
              </a:rPr>
              <a:t>We focus particularly on how certain features of a person’s social position (i.e. their gender, social class and ethnicity) might affect their LIFE CHANCES in society.</a:t>
            </a:r>
          </a:p>
          <a:p>
            <a:endParaRPr lang="en-GB" sz="1600">
              <a:latin typeface="Tw Cen MT" panose="020B0602020104020603" pitchFamily="34" charset="0"/>
            </a:endParaRPr>
          </a:p>
          <a:p>
            <a:r>
              <a:rPr lang="en-GB" sz="1600">
                <a:latin typeface="Tw Cen MT"/>
              </a:rPr>
              <a:t>Sociology is regarded as a Social Science, largely because it uses a number of research methods to examine society in more detail.</a:t>
            </a:r>
          </a:p>
          <a:p>
            <a:endParaRPr lang="en-GB" sz="1600">
              <a:latin typeface="Tw Cen MT" panose="020B0602020104020603" pitchFamily="34" charset="0"/>
            </a:endParaRPr>
          </a:p>
          <a:p>
            <a:r>
              <a:rPr lang="en-GB" sz="1600">
                <a:latin typeface="Tw Cen MT"/>
              </a:rPr>
              <a:t>A major part of gaining success in Sociology is by learning the main ideas, concepts and terms used – the language of the subject – and then being able to use this language when you are discussing the topics and issues relevant to the study of society</a:t>
            </a:r>
            <a:r>
              <a:rPr lang="en-GB" sz="1400">
                <a:latin typeface="Tw Cen MT"/>
              </a:rPr>
              <a:t>.</a:t>
            </a:r>
          </a:p>
          <a:p>
            <a:endParaRPr lang="en-GB" sz="1400">
              <a:latin typeface="Tw Cen MT" panose="020B0602020104020603" pitchFamily="34" charset="0"/>
            </a:endParaRPr>
          </a:p>
        </p:txBody>
      </p:sp>
      <p:sp>
        <p:nvSpPr>
          <p:cNvPr id="5" name="Rectangle 4">
            <a:extLst>
              <a:ext uri="{FF2B5EF4-FFF2-40B4-BE49-F238E27FC236}">
                <a16:creationId xmlns:a16="http://schemas.microsoft.com/office/drawing/2014/main" id="{A3F3B6C0-0862-412D-BD24-E0BFA8C35991}"/>
              </a:ext>
            </a:extLst>
          </p:cNvPr>
          <p:cNvSpPr/>
          <p:nvPr/>
        </p:nvSpPr>
        <p:spPr>
          <a:xfrm>
            <a:off x="188935" y="4557421"/>
            <a:ext cx="1642117" cy="400110"/>
          </a:xfrm>
          <a:prstGeom prst="rect">
            <a:avLst/>
          </a:prstGeom>
          <a:noFill/>
        </p:spPr>
        <p:txBody>
          <a:bodyPr wrap="none" lIns="91440" tIns="45720" rIns="91440" bIns="45720" anchor="t">
            <a:spAutoFit/>
          </a:bodyPr>
          <a:lstStyle/>
          <a:p>
            <a:pPr algn="ctr"/>
            <a:r>
              <a:rPr lang="en-US" sz="2000" b="1">
                <a:ln w="0"/>
                <a:effectLst>
                  <a:outerShdw blurRad="38100" dist="19050" dir="2700000" algn="tl" rotWithShape="0">
                    <a:prstClr val="black">
                      <a:alpha val="40000"/>
                    </a:prstClr>
                  </a:outerShdw>
                </a:effectLst>
                <a:latin typeface="Tw Cen MT"/>
              </a:rPr>
              <a:t>Examinations</a:t>
            </a:r>
            <a:endParaRPr lang="en-US" sz="2000" b="1" cap="none" spc="0">
              <a:ln w="0"/>
              <a:effectLst>
                <a:outerShdw blurRad="38100" dist="19050" dir="2700000" algn="tl" rotWithShape="0">
                  <a:prstClr val="black">
                    <a:alpha val="40000"/>
                  </a:prstClr>
                </a:outerShdw>
              </a:effectLst>
              <a:latin typeface="Tw Cen MT"/>
            </a:endParaRPr>
          </a:p>
        </p:txBody>
      </p:sp>
      <p:sp>
        <p:nvSpPr>
          <p:cNvPr id="10" name="Rectangle 9">
            <a:extLst>
              <a:ext uri="{FF2B5EF4-FFF2-40B4-BE49-F238E27FC236}">
                <a16:creationId xmlns:a16="http://schemas.microsoft.com/office/drawing/2014/main" id="{4F492182-1AA6-412C-B1DB-80457E1B3321}"/>
              </a:ext>
            </a:extLst>
          </p:cNvPr>
          <p:cNvSpPr/>
          <p:nvPr/>
        </p:nvSpPr>
        <p:spPr>
          <a:xfrm>
            <a:off x="1006267" y="121526"/>
            <a:ext cx="4994637" cy="707886"/>
          </a:xfrm>
          <a:prstGeom prst="rect">
            <a:avLst/>
          </a:prstGeom>
          <a:noFill/>
        </p:spPr>
        <p:txBody>
          <a:bodyPr wrap="none" lIns="91440" tIns="45720" rIns="91440" bIns="45720" anchor="t">
            <a:spAutoFit/>
          </a:bodyPr>
          <a:lstStyle/>
          <a:p>
            <a:pPr algn="ctr"/>
            <a:r>
              <a:rPr lang="en-US" sz="4000">
                <a:ln w="0"/>
                <a:effectLst>
                  <a:outerShdw blurRad="38100" dist="19050" dir="2700000" algn="tl" rotWithShape="0">
                    <a:prstClr val="black">
                      <a:alpha val="40000"/>
                    </a:prstClr>
                  </a:outerShdw>
                </a:effectLst>
                <a:latin typeface="Tw Cen MT"/>
              </a:rPr>
              <a:t>Assessment in Sociology</a:t>
            </a:r>
            <a:endParaRPr lang="en-US" sz="4000" b="0" cap="none" spc="0">
              <a:ln w="0"/>
              <a:effectLst>
                <a:outerShdw blurRad="38100" dist="19050" dir="2700000" algn="tl" rotWithShape="0">
                  <a:prstClr val="black">
                    <a:alpha val="40000"/>
                  </a:prstClr>
                </a:outerShdw>
              </a:effectLst>
              <a:latin typeface="Tw Cen MT"/>
            </a:endParaRPr>
          </a:p>
        </p:txBody>
      </p:sp>
      <p:sp>
        <p:nvSpPr>
          <p:cNvPr id="11" name="TextBox 10">
            <a:extLst>
              <a:ext uri="{FF2B5EF4-FFF2-40B4-BE49-F238E27FC236}">
                <a16:creationId xmlns:a16="http://schemas.microsoft.com/office/drawing/2014/main" id="{169C3A29-F392-41E9-B8D7-E08C99CD8EE2}"/>
              </a:ext>
            </a:extLst>
          </p:cNvPr>
          <p:cNvSpPr txBox="1"/>
          <p:nvPr/>
        </p:nvSpPr>
        <p:spPr>
          <a:xfrm>
            <a:off x="191417" y="5087783"/>
            <a:ext cx="6336704" cy="1046440"/>
          </a:xfrm>
          <a:prstGeom prst="rect">
            <a:avLst/>
          </a:prstGeom>
          <a:noFill/>
        </p:spPr>
        <p:txBody>
          <a:bodyPr wrap="square" rtlCol="0" anchor="t">
            <a:spAutoFit/>
          </a:bodyPr>
          <a:lstStyle/>
          <a:p>
            <a:r>
              <a:rPr lang="en-GB" sz="1600">
                <a:effectLst>
                  <a:outerShdw blurRad="38100" dist="38100" dir="2700000" algn="tl">
                    <a:srgbClr val="000000">
                      <a:alpha val="43137"/>
                    </a:srgbClr>
                  </a:outerShdw>
                </a:effectLst>
                <a:latin typeface="Tw Cen MT"/>
              </a:rPr>
              <a:t>Students sit 3 examinations</a:t>
            </a:r>
            <a:endParaRPr lang="en-US" sz="1600">
              <a:latin typeface="Tw Cen MT"/>
            </a:endParaRPr>
          </a:p>
          <a:p>
            <a:endParaRPr lang="en-GB" sz="1600">
              <a:latin typeface="Tw Cen MT"/>
            </a:endParaRPr>
          </a:p>
          <a:p>
            <a:r>
              <a:rPr lang="en-GB" sz="1600">
                <a:latin typeface="Tw Cen MT"/>
              </a:rPr>
              <a:t>Each examination is 2 hours</a:t>
            </a:r>
            <a:endParaRPr lang="en-US" sz="1600">
              <a:latin typeface="Tw Cen MT"/>
            </a:endParaRPr>
          </a:p>
          <a:p>
            <a:endParaRPr lang="en-GB" sz="1400">
              <a:latin typeface="Tw Cen MT" panose="020B0602020104020603" pitchFamily="34" charset="0"/>
            </a:endParaRPr>
          </a:p>
        </p:txBody>
      </p:sp>
    </p:spTree>
    <p:extLst>
      <p:ext uri="{BB962C8B-B14F-4D97-AF65-F5344CB8AC3E}">
        <p14:creationId xmlns:p14="http://schemas.microsoft.com/office/powerpoint/2010/main" val="3984855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53018" y="72699"/>
            <a:ext cx="2416798" cy="2862322"/>
          </a:xfrm>
          <a:prstGeom prst="rect">
            <a:avLst/>
          </a:prstGeom>
          <a:noFill/>
        </p:spPr>
        <p:txBody>
          <a:bodyPr wrap="square" rtlCol="0" anchor="t">
            <a:spAutoFit/>
          </a:bodyPr>
          <a:lstStyle/>
          <a:p>
            <a:pPr algn="ctr"/>
            <a:r>
              <a:rPr lang="en-GB" sz="3600">
                <a:effectLst>
                  <a:outerShdw blurRad="38100" dist="38100" dir="2700000" algn="tl">
                    <a:srgbClr val="000000">
                      <a:alpha val="43137"/>
                    </a:srgbClr>
                  </a:outerShdw>
                </a:effectLst>
                <a:latin typeface="Tw Cen MT"/>
              </a:rPr>
              <a:t>What kind of Sociologist will you be? </a:t>
            </a:r>
            <a:endParaRPr lang="en-GB" sz="3600">
              <a:effectLst>
                <a:outerShdw blurRad="38100" dist="38100" dir="2700000" algn="tl">
                  <a:srgbClr val="000000">
                    <a:alpha val="43137"/>
                  </a:srgbClr>
                </a:outerShdw>
              </a:effectLst>
              <a:latin typeface="Tw Cen MT" panose="020B0602020104020603" pitchFamily="34" charset="0"/>
            </a:endParaRPr>
          </a:p>
        </p:txBody>
      </p:sp>
      <p:sp>
        <p:nvSpPr>
          <p:cNvPr id="5" name="TextBox 4"/>
          <p:cNvSpPr txBox="1"/>
          <p:nvPr/>
        </p:nvSpPr>
        <p:spPr>
          <a:xfrm>
            <a:off x="166328" y="225950"/>
            <a:ext cx="6525344" cy="8925520"/>
          </a:xfrm>
          <a:prstGeom prst="rect">
            <a:avLst/>
          </a:prstGeom>
          <a:noFill/>
        </p:spPr>
        <p:txBody>
          <a:bodyPr wrap="square" rtlCol="0" anchor="t">
            <a:spAutoFit/>
          </a:bodyPr>
          <a:lstStyle/>
          <a:p>
            <a:r>
              <a:rPr lang="en-GB" sz="1400" b="1">
                <a:latin typeface="Tw Cen MT"/>
              </a:rPr>
              <a:t>1. The defining characteristic of human behaviour is:</a:t>
            </a:r>
          </a:p>
          <a:p>
            <a:r>
              <a:rPr lang="en-GB" sz="1400">
                <a:latin typeface="Tw Cen MT" panose="020B0602020104020603" pitchFamily="34" charset="0"/>
              </a:rPr>
              <a:t>A) Their gender/ sex</a:t>
            </a:r>
          </a:p>
          <a:p>
            <a:r>
              <a:rPr lang="en-GB" sz="1400">
                <a:latin typeface="Tw Cen MT" panose="020B0602020104020603" pitchFamily="34" charset="0"/>
              </a:rPr>
              <a:t>B) Their social class</a:t>
            </a:r>
          </a:p>
          <a:p>
            <a:r>
              <a:rPr lang="en-GB" sz="1400">
                <a:latin typeface="Tw Cen MT" panose="020B0602020104020603" pitchFamily="34" charset="0"/>
              </a:rPr>
              <a:t>C)Their Race</a:t>
            </a:r>
          </a:p>
          <a:p>
            <a:r>
              <a:rPr lang="en-GB" sz="1400">
                <a:latin typeface="Tw Cen MT" panose="020B0602020104020603" pitchFamily="34" charset="0"/>
              </a:rPr>
              <a:t>D) Their integration into society </a:t>
            </a:r>
          </a:p>
          <a:p>
            <a:r>
              <a:rPr lang="en-GB" sz="1400">
                <a:latin typeface="Tw Cen MT" panose="020B0602020104020603" pitchFamily="34" charset="0"/>
              </a:rPr>
              <a:t>E) Their culture </a:t>
            </a:r>
          </a:p>
          <a:p>
            <a:endParaRPr lang="en-GB" sz="1400">
              <a:latin typeface="Tw Cen MT" panose="020B0602020104020603" pitchFamily="34" charset="0"/>
            </a:endParaRPr>
          </a:p>
          <a:p>
            <a:r>
              <a:rPr lang="en-GB" sz="1400" b="1">
                <a:latin typeface="Tw Cen MT"/>
              </a:rPr>
              <a:t>2. We have the freedom to choose our own behaviour </a:t>
            </a:r>
            <a:endParaRPr lang="en-GB" sz="1400" b="1">
              <a:latin typeface="Tw Cen MT" panose="020B0602020104020603" pitchFamily="34" charset="0"/>
            </a:endParaRPr>
          </a:p>
          <a:p>
            <a:r>
              <a:rPr lang="en-GB" sz="1400">
                <a:latin typeface="Tw Cen MT" panose="020B0602020104020603" pitchFamily="34" charset="0"/>
              </a:rPr>
              <a:t>A) Yes</a:t>
            </a:r>
          </a:p>
          <a:p>
            <a:r>
              <a:rPr lang="en-GB" sz="1400">
                <a:latin typeface="Tw Cen MT" panose="020B0602020104020603" pitchFamily="34" charset="0"/>
              </a:rPr>
              <a:t>B) No</a:t>
            </a:r>
          </a:p>
          <a:p>
            <a:r>
              <a:rPr lang="en-GB" sz="1400">
                <a:latin typeface="Tw Cen MT" panose="020B0602020104020603" pitchFamily="34" charset="0"/>
              </a:rPr>
              <a:t>C) Depends</a:t>
            </a:r>
          </a:p>
          <a:p>
            <a:r>
              <a:rPr lang="en-GB" sz="1400">
                <a:latin typeface="Tw Cen MT" panose="020B0602020104020603" pitchFamily="34" charset="0"/>
              </a:rPr>
              <a:t>D) Doesn’t matter</a:t>
            </a:r>
          </a:p>
          <a:p>
            <a:r>
              <a:rPr lang="en-GB" sz="1400">
                <a:latin typeface="Tw Cen MT" panose="020B0602020104020603" pitchFamily="34" charset="0"/>
              </a:rPr>
              <a:t>E) What is freedom?</a:t>
            </a:r>
          </a:p>
          <a:p>
            <a:endParaRPr lang="en-GB" sz="1400">
              <a:latin typeface="Tw Cen MT" panose="020B0602020104020603" pitchFamily="34" charset="0"/>
            </a:endParaRPr>
          </a:p>
          <a:p>
            <a:r>
              <a:rPr lang="en-GB" sz="1400">
                <a:latin typeface="Tw Cen MT"/>
              </a:rPr>
              <a:t>3. </a:t>
            </a:r>
            <a:r>
              <a:rPr lang="en-GB" sz="1400" b="1">
                <a:latin typeface="Tw Cen MT"/>
              </a:rPr>
              <a:t>What are your views on the family…. </a:t>
            </a:r>
            <a:endParaRPr lang="en-GB" sz="1400" b="1">
              <a:latin typeface="Tw Cen MT" panose="020B0602020104020603" pitchFamily="34" charset="0"/>
            </a:endParaRPr>
          </a:p>
          <a:p>
            <a:r>
              <a:rPr lang="en-GB" sz="1400">
                <a:latin typeface="Tw Cen MT" panose="020B0602020104020603" pitchFamily="34" charset="0"/>
              </a:rPr>
              <a:t>A) Family is oppressive to women and teaches us to conform to gender roles </a:t>
            </a:r>
          </a:p>
          <a:p>
            <a:r>
              <a:rPr lang="en-GB" sz="1400">
                <a:latin typeface="Tw Cen MT" panose="020B0602020104020603" pitchFamily="34" charset="0"/>
              </a:rPr>
              <a:t>B) Family is a tool of the ruling class teaching us to obey authority </a:t>
            </a:r>
          </a:p>
          <a:p>
            <a:r>
              <a:rPr lang="en-GB" sz="1400">
                <a:latin typeface="Tw Cen MT" panose="020B0602020104020603" pitchFamily="34" charset="0"/>
              </a:rPr>
              <a:t>C) Family is a vital part of socialisation that teaches us norms and values </a:t>
            </a:r>
          </a:p>
          <a:p>
            <a:r>
              <a:rPr lang="en-GB" sz="1400">
                <a:latin typeface="Tw Cen MT" panose="020B0602020104020603" pitchFamily="34" charset="0"/>
              </a:rPr>
              <a:t>D) Family is what you make it, everyone has a different view on it </a:t>
            </a:r>
          </a:p>
          <a:p>
            <a:r>
              <a:rPr lang="en-GB" sz="1400">
                <a:latin typeface="Tw Cen MT" panose="020B0602020104020603" pitchFamily="34" charset="0"/>
              </a:rPr>
              <a:t>E) Family – what is a family? You can’t define it</a:t>
            </a:r>
          </a:p>
          <a:p>
            <a:endParaRPr lang="en-GB" sz="1400" b="1">
              <a:latin typeface="Tw Cen MT" panose="020B0602020104020603" pitchFamily="34" charset="0"/>
            </a:endParaRPr>
          </a:p>
          <a:p>
            <a:r>
              <a:rPr lang="en-GB" sz="1400" b="1">
                <a:latin typeface="Tw Cen MT"/>
              </a:rPr>
              <a:t>4. When it comes to inequality..</a:t>
            </a:r>
          </a:p>
          <a:p>
            <a:pPr marL="185420" indent="-185420">
              <a:buAutoNum type="alphaUcParenR"/>
            </a:pPr>
            <a:r>
              <a:rPr lang="en-GB" sz="1400">
                <a:latin typeface="Tw Cen MT"/>
              </a:rPr>
              <a:t>Gender is the most serious issue!</a:t>
            </a:r>
          </a:p>
          <a:p>
            <a:pPr marL="185420" indent="-185420">
              <a:buAutoNum type="alphaUcParenR"/>
            </a:pPr>
            <a:r>
              <a:rPr lang="en-GB" sz="1400">
                <a:latin typeface="Tw Cen MT"/>
              </a:rPr>
              <a:t>Money and power the rich exploit the poor!</a:t>
            </a:r>
          </a:p>
          <a:p>
            <a:pPr marL="185420" indent="-185420">
              <a:buAutoNum type="alphaUcParenR"/>
            </a:pPr>
            <a:r>
              <a:rPr lang="en-GB" sz="1400">
                <a:latin typeface="Tw Cen MT"/>
              </a:rPr>
              <a:t>Inequality is normal part of society </a:t>
            </a:r>
          </a:p>
          <a:p>
            <a:pPr marL="185738" indent="-185738">
              <a:buAutoNum type="alphaUcParenR"/>
            </a:pPr>
            <a:r>
              <a:rPr lang="en-GB" sz="1400">
                <a:latin typeface="Tw Cen MT"/>
              </a:rPr>
              <a:t>Inequality is a label that has different meanings to people</a:t>
            </a:r>
          </a:p>
          <a:p>
            <a:pPr marL="185420" indent="-185420">
              <a:buAutoNum type="alphaUcParenR"/>
            </a:pPr>
            <a:r>
              <a:rPr lang="en-GB" sz="1400">
                <a:latin typeface="Tw Cen MT"/>
              </a:rPr>
              <a:t>You make your own reality up</a:t>
            </a:r>
          </a:p>
          <a:p>
            <a:endParaRPr lang="en-GB" sz="1400">
              <a:latin typeface="Tw Cen MT" panose="020B0602020104020603" pitchFamily="34" charset="0"/>
            </a:endParaRPr>
          </a:p>
          <a:p>
            <a:r>
              <a:rPr lang="en-GB" sz="1400">
                <a:latin typeface="Tw Cen MT"/>
              </a:rPr>
              <a:t>5. </a:t>
            </a:r>
            <a:r>
              <a:rPr lang="en-GB" sz="1400" b="1">
                <a:latin typeface="Tw Cen MT"/>
              </a:rPr>
              <a:t>When it comes to crime …..</a:t>
            </a:r>
            <a:endParaRPr lang="en-GB" sz="1400" b="1">
              <a:latin typeface="Tw Cen MT" panose="020B0602020104020603" pitchFamily="34" charset="0"/>
            </a:endParaRPr>
          </a:p>
          <a:p>
            <a:pPr marL="185420" indent="-185420">
              <a:buAutoNum type="alphaUcParenR"/>
            </a:pPr>
            <a:r>
              <a:rPr lang="en-GB" sz="1400">
                <a:latin typeface="Tw Cen MT" panose="020B0602020104020603" pitchFamily="34" charset="0"/>
              </a:rPr>
              <a:t>The justice system  is more lenient on women </a:t>
            </a:r>
          </a:p>
          <a:p>
            <a:pPr marL="185420" indent="-185420">
              <a:buAutoNum type="alphaUcParenR"/>
            </a:pPr>
            <a:r>
              <a:rPr lang="en-GB" sz="1400">
                <a:latin typeface="Tw Cen MT" panose="020B0602020104020603" pitchFamily="34" charset="0"/>
              </a:rPr>
              <a:t>Criminal laws protect the rich and powerful </a:t>
            </a:r>
          </a:p>
          <a:p>
            <a:pPr marL="185420" indent="-185420">
              <a:buAutoNum type="alphaUcParenR"/>
            </a:pPr>
            <a:r>
              <a:rPr lang="en-GB" sz="1400">
                <a:latin typeface="Tw Cen MT" panose="020B0602020104020603" pitchFamily="34" charset="0"/>
              </a:rPr>
              <a:t>Crime is good for society as it reminds us of the rules</a:t>
            </a:r>
          </a:p>
          <a:p>
            <a:pPr marL="185420" indent="-185420">
              <a:buAutoNum type="alphaUcParenR"/>
            </a:pPr>
            <a:r>
              <a:rPr lang="en-GB" sz="1400">
                <a:latin typeface="Tw Cen MT" panose="020B0602020104020603" pitchFamily="34" charset="0"/>
              </a:rPr>
              <a:t>Crimes are actions labelled as wrong to influence our behaviour</a:t>
            </a:r>
          </a:p>
          <a:p>
            <a:pPr marL="185420" indent="-185420">
              <a:buAutoNum type="alphaUcParenR"/>
            </a:pPr>
            <a:r>
              <a:rPr lang="en-GB" sz="1400">
                <a:latin typeface="Tw Cen MT" panose="020B0602020104020603" pitchFamily="34" charset="0"/>
              </a:rPr>
              <a:t>Crime – what is a crime? Can we really define what a crime is?</a:t>
            </a:r>
          </a:p>
          <a:p>
            <a:pPr marL="185420" indent="-185420">
              <a:buAutoNum type="alphaUcParenR"/>
            </a:pPr>
            <a:endParaRPr lang="en-GB" sz="1400">
              <a:latin typeface="Tw Cen MT" panose="020B0602020104020603" pitchFamily="34" charset="0"/>
            </a:endParaRPr>
          </a:p>
          <a:p>
            <a:r>
              <a:rPr lang="en-GB" sz="1400">
                <a:latin typeface="Tw Cen MT"/>
              </a:rPr>
              <a:t>6. W</a:t>
            </a:r>
            <a:r>
              <a:rPr lang="en-GB" sz="1400" b="1">
                <a:latin typeface="Tw Cen MT"/>
              </a:rPr>
              <a:t>hen it comes to religion...</a:t>
            </a:r>
          </a:p>
          <a:p>
            <a:pPr marL="185420" indent="-185420">
              <a:buAutoNum type="alphaUcParenR"/>
            </a:pPr>
            <a:r>
              <a:rPr lang="en-GB" sz="1400">
                <a:latin typeface="Tw Cen MT" panose="020B0602020104020603" pitchFamily="34" charset="0"/>
              </a:rPr>
              <a:t>Religion oppresses and controls women – telling us to cover up and be obedient </a:t>
            </a:r>
          </a:p>
          <a:p>
            <a:pPr marL="185420" indent="-185420">
              <a:buAutoNum type="alphaUcParenR"/>
            </a:pPr>
            <a:r>
              <a:rPr lang="en-GB" sz="1400">
                <a:latin typeface="Tw Cen MT" panose="020B0602020104020603" pitchFamily="34" charset="0"/>
              </a:rPr>
              <a:t>Religion is a tool used by those with power to control us </a:t>
            </a:r>
          </a:p>
          <a:p>
            <a:pPr marL="185420" indent="-185420">
              <a:buAutoNum type="alphaUcParenR"/>
            </a:pPr>
            <a:r>
              <a:rPr lang="en-GB" sz="1400">
                <a:latin typeface="Tw Cen MT" panose="020B0602020104020603" pitchFamily="34" charset="0"/>
              </a:rPr>
              <a:t>Religion is a useful institution which unites people who share a common set of beliefs </a:t>
            </a:r>
          </a:p>
          <a:p>
            <a:pPr marL="185420" indent="-185420">
              <a:buAutoNum type="alphaUcParenR"/>
            </a:pPr>
            <a:r>
              <a:rPr lang="en-GB" sz="1400">
                <a:latin typeface="Tw Cen MT" panose="020B0602020104020603" pitchFamily="34" charset="0"/>
              </a:rPr>
              <a:t>Religion means different things to different people</a:t>
            </a:r>
          </a:p>
          <a:p>
            <a:pPr marL="185420" indent="-185420">
              <a:buAutoNum type="alphaUcParenR"/>
            </a:pPr>
            <a:r>
              <a:rPr lang="en-GB" sz="1400">
                <a:latin typeface="Tw Cen MT" panose="020B0602020104020603" pitchFamily="34" charset="0"/>
              </a:rPr>
              <a:t>Religion is just another meta-narrative (big story) people use to explain reality </a:t>
            </a:r>
          </a:p>
        </p:txBody>
      </p:sp>
      <p:pic>
        <p:nvPicPr>
          <p:cNvPr id="4" name="Picture 3">
            <a:extLst>
              <a:ext uri="{FF2B5EF4-FFF2-40B4-BE49-F238E27FC236}">
                <a16:creationId xmlns:a16="http://schemas.microsoft.com/office/drawing/2014/main" id="{4BCF36A9-558E-4B30-AFC4-B0BF4DE4FCF8}"/>
              </a:ext>
            </a:extLst>
          </p:cNvPr>
          <p:cNvPicPr>
            <a:picLocks noChangeAspect="1"/>
          </p:cNvPicPr>
          <p:nvPr/>
        </p:nvPicPr>
        <p:blipFill>
          <a:blip r:embed="rId2" cstate="print">
            <a:grayscl/>
            <a:extLst>
              <a:ext uri="{28A0092B-C50C-407E-A947-70E740481C1C}">
                <a14:useLocalDpi xmlns:a14="http://schemas.microsoft.com/office/drawing/2010/main" val="0"/>
              </a:ext>
            </a:extLst>
          </a:blip>
          <a:stretch>
            <a:fillRect/>
          </a:stretch>
        </p:blipFill>
        <p:spPr>
          <a:xfrm>
            <a:off x="5203019" y="6177105"/>
            <a:ext cx="1327780" cy="1336144"/>
          </a:xfrm>
          <a:prstGeom prst="rect">
            <a:avLst/>
          </a:prstGeom>
        </p:spPr>
      </p:pic>
    </p:spTree>
    <p:extLst>
      <p:ext uri="{BB962C8B-B14F-4D97-AF65-F5344CB8AC3E}">
        <p14:creationId xmlns:p14="http://schemas.microsoft.com/office/powerpoint/2010/main" val="984504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80" y="145353"/>
            <a:ext cx="6867561" cy="600164"/>
          </a:xfrm>
          <a:prstGeom prst="rect">
            <a:avLst/>
          </a:prstGeom>
          <a:noFill/>
        </p:spPr>
        <p:txBody>
          <a:bodyPr wrap="square" rtlCol="0" anchor="t">
            <a:spAutoFit/>
          </a:bodyPr>
          <a:lstStyle/>
          <a:p>
            <a:pPr algn="ctr"/>
            <a:r>
              <a:rPr lang="en-GB" sz="3300" u="sng">
                <a:effectLst>
                  <a:outerShdw blurRad="38100" dist="38100" dir="2700000" algn="tl">
                    <a:srgbClr val="000000">
                      <a:alpha val="43137"/>
                    </a:srgbClr>
                  </a:outerShdw>
                </a:effectLst>
                <a:latin typeface="Tw Cen MT"/>
              </a:rPr>
              <a:t>What kind of Sociologist will you be? </a:t>
            </a:r>
            <a:endParaRPr lang="en-GB" sz="3300" u="sng">
              <a:effectLst>
                <a:outerShdw blurRad="38100" dist="38100" dir="2700000" algn="tl">
                  <a:srgbClr val="000000">
                    <a:alpha val="43137"/>
                  </a:srgbClr>
                </a:outerShdw>
              </a:effectLst>
              <a:latin typeface="Tw Cen MT" panose="020B0602020104020603" pitchFamily="34" charset="0"/>
            </a:endParaRPr>
          </a:p>
        </p:txBody>
      </p:sp>
      <p:sp>
        <p:nvSpPr>
          <p:cNvPr id="3" name="TextBox 2"/>
          <p:cNvSpPr txBox="1"/>
          <p:nvPr/>
        </p:nvSpPr>
        <p:spPr>
          <a:xfrm>
            <a:off x="1149682" y="922542"/>
            <a:ext cx="5537915" cy="8771632"/>
          </a:xfrm>
          <a:prstGeom prst="rect">
            <a:avLst/>
          </a:prstGeom>
          <a:noFill/>
        </p:spPr>
        <p:txBody>
          <a:bodyPr wrap="square" rtlCol="0" anchor="t">
            <a:spAutoFit/>
          </a:bodyPr>
          <a:lstStyle/>
          <a:p>
            <a:r>
              <a:rPr lang="en-GB" sz="1200" u="sng">
                <a:latin typeface="Tw Cen MT" panose="020B0602020104020603" pitchFamily="34" charset="0"/>
              </a:rPr>
              <a:t>Mostly A – Our Feminist</a:t>
            </a:r>
          </a:p>
          <a:p>
            <a:endParaRPr lang="en-GB" sz="1200">
              <a:latin typeface="Tw Cen MT" panose="020B0602020104020603" pitchFamily="34" charset="0"/>
            </a:endParaRPr>
          </a:p>
          <a:p>
            <a:r>
              <a:rPr lang="en-GB" sz="1200">
                <a:latin typeface="Tw Cen MT" panose="020B0602020104020603" pitchFamily="34" charset="0"/>
              </a:rPr>
              <a:t>You are most likely to turn into our Feminist Sue Sharpe. Feminism looks at how society is structured in a way that benefits men while oppressing women – this is known as patriarchy (male domination.). The theory is often a misunderstood as stereotypes and misconceptions about it exists. Many people do not realise that there are several types of feminism such as black, radical feminism and liberal.</a:t>
            </a:r>
          </a:p>
          <a:p>
            <a:endParaRPr lang="en-GB" sz="1200">
              <a:latin typeface="Tw Cen MT" panose="020B0602020104020603" pitchFamily="34" charset="0"/>
            </a:endParaRPr>
          </a:p>
          <a:p>
            <a:endParaRPr lang="en-GB" sz="1200">
              <a:latin typeface="Tw Cen MT" panose="020B0602020104020603" pitchFamily="34" charset="0"/>
            </a:endParaRPr>
          </a:p>
          <a:p>
            <a:r>
              <a:rPr lang="en-GB" sz="1200" u="sng">
                <a:latin typeface="Tw Cen MT" panose="020B0602020104020603" pitchFamily="34" charset="0"/>
              </a:rPr>
              <a:t>Mostly B – Our Marxist</a:t>
            </a:r>
          </a:p>
          <a:p>
            <a:endParaRPr lang="en-GB" sz="1200">
              <a:latin typeface="Tw Cen MT" panose="020B0602020104020603" pitchFamily="34" charset="0"/>
            </a:endParaRPr>
          </a:p>
          <a:p>
            <a:r>
              <a:rPr lang="en-GB" sz="1200">
                <a:latin typeface="Tw Cen MT" panose="020B0602020104020603" pitchFamily="34" charset="0"/>
              </a:rPr>
              <a:t>You are most likely to turn into Karl Marx. Marxism looks at how society is constructed is a way that produces class conflict with the rich having all the power and control whilst the poor are oppressed. Marx argues that the root cause of class inequality is down to capitalism as it encourages people to be greedy and materialistic. Just as capitalism replaced feudalism, Marx argues that capitalism will one day be replaced with communism</a:t>
            </a:r>
          </a:p>
          <a:p>
            <a:endParaRPr lang="en-GB" sz="1200">
              <a:latin typeface="Tw Cen MT" panose="020B0602020104020603" pitchFamily="34" charset="0"/>
            </a:endParaRPr>
          </a:p>
          <a:p>
            <a:endParaRPr lang="en-GB" sz="1200" u="sng">
              <a:latin typeface="Tw Cen MT" panose="020B0602020104020603" pitchFamily="34" charset="0"/>
            </a:endParaRPr>
          </a:p>
          <a:p>
            <a:r>
              <a:rPr lang="en-GB" sz="1200" u="sng">
                <a:latin typeface="Tw Cen MT" panose="020B0602020104020603" pitchFamily="34" charset="0"/>
              </a:rPr>
              <a:t>Mostly C- Our Functionalist</a:t>
            </a:r>
          </a:p>
          <a:p>
            <a:endParaRPr lang="en-GB" sz="1200">
              <a:latin typeface="Tw Cen MT" panose="020B0602020104020603" pitchFamily="34" charset="0"/>
            </a:endParaRPr>
          </a:p>
          <a:p>
            <a:r>
              <a:rPr lang="en-GB" sz="1200">
                <a:latin typeface="Tw Cen MT" panose="020B0602020104020603" pitchFamily="34" charset="0"/>
              </a:rPr>
              <a:t>You are most likely to turn into Emile Durkheim. Functionalism is theory which argues that members of society are united together by a shared set of idea and beliefs called ‘norms’ (normal behaviour.) These norms are accepted by all members in society and are enforced by structures such as family and education.  They see society like a human body – with all parts needed in order for it to ‘function’ and work effectively. </a:t>
            </a:r>
          </a:p>
          <a:p>
            <a:endParaRPr lang="en-GB" sz="1200">
              <a:latin typeface="Tw Cen MT" panose="020B0602020104020603" pitchFamily="34" charset="0"/>
            </a:endParaRPr>
          </a:p>
          <a:p>
            <a:endParaRPr lang="en-GB" sz="1200" u="sng">
              <a:latin typeface="Tw Cen MT" panose="020B0602020104020603" pitchFamily="34" charset="0"/>
            </a:endParaRPr>
          </a:p>
          <a:p>
            <a:r>
              <a:rPr lang="en-GB" sz="1200" u="sng">
                <a:latin typeface="Tw Cen MT" panose="020B0602020104020603" pitchFamily="34" charset="0"/>
              </a:rPr>
              <a:t>Mostly D- Our interactionist </a:t>
            </a:r>
          </a:p>
          <a:p>
            <a:endParaRPr lang="en-GB" sz="1200">
              <a:latin typeface="Tw Cen MT" panose="020B0602020104020603" pitchFamily="34" charset="0"/>
            </a:endParaRPr>
          </a:p>
          <a:p>
            <a:r>
              <a:rPr lang="en-GB" sz="1200">
                <a:latin typeface="Tw Cen MT" panose="020B0602020104020603" pitchFamily="34" charset="0"/>
              </a:rPr>
              <a:t>You are most likely to turn into Becker/ Mead. Interactionism looks at how people create meaning during social interactions, how they present and construct the self (or identity) as well as how they define situations. One of the perspectives key ideas is that people act the way they do because of how they define situations. Becker uses the example of nudity to illustrate how timing, place and audience can influence how people see an action or idea. </a:t>
            </a:r>
          </a:p>
          <a:p>
            <a:endParaRPr lang="en-GB" sz="1200">
              <a:latin typeface="Tw Cen MT" panose="020B0602020104020603" pitchFamily="34" charset="0"/>
            </a:endParaRPr>
          </a:p>
          <a:p>
            <a:endParaRPr lang="en-GB" sz="1200">
              <a:latin typeface="Tw Cen MT" panose="020B0602020104020603" pitchFamily="34" charset="0"/>
            </a:endParaRPr>
          </a:p>
          <a:p>
            <a:r>
              <a:rPr lang="en-GB" sz="1200" u="sng">
                <a:latin typeface="Tw Cen MT" panose="020B0602020104020603" pitchFamily="34" charset="0"/>
              </a:rPr>
              <a:t>Mostly E – Our post-modernist</a:t>
            </a:r>
            <a:endParaRPr lang="en-GB" sz="1200">
              <a:latin typeface="Tw Cen MT" panose="020B0602020104020603" pitchFamily="34" charset="0"/>
            </a:endParaRPr>
          </a:p>
          <a:p>
            <a:endParaRPr lang="en-GB" sz="1200">
              <a:latin typeface="Tw Cen MT" panose="020B0602020104020603" pitchFamily="34" charset="0"/>
            </a:endParaRPr>
          </a:p>
          <a:p>
            <a:r>
              <a:rPr lang="en-GB" sz="1200">
                <a:latin typeface="Tw Cen MT" panose="020B0602020104020603" pitchFamily="34" charset="0"/>
              </a:rPr>
              <a:t>You are most likely to turn into Foucault. Post-modernism is a more recent Sociological theory which seeks to question and de-construct existing structures and understandings of reality. Post modernism rejects the idea that one theory such as functionalism, Utilitarianism, religion or even science can explain reality! </a:t>
            </a:r>
          </a:p>
          <a:p>
            <a:endParaRPr lang="en-GB" sz="1200">
              <a:latin typeface="Tw Cen MT" panose="020B0602020104020603" pitchFamily="34" charset="0"/>
            </a:endParaRPr>
          </a:p>
          <a:p>
            <a:endParaRPr lang="en-GB" sz="1200">
              <a:latin typeface="Tw Cen MT" panose="020B0602020104020603" pitchFamily="34" charset="0"/>
            </a:endParaRPr>
          </a:p>
          <a:p>
            <a:endParaRPr lang="en-GB" sz="1200">
              <a:latin typeface="Tw Cen MT" panose="020B0602020104020603" pitchFamily="34" charset="0"/>
            </a:endParaRPr>
          </a:p>
        </p:txBody>
      </p:sp>
      <p:sp>
        <p:nvSpPr>
          <p:cNvPr id="4" name="AutoShape 2" descr="Image result for DURKHEIM"/>
          <p:cNvSpPr>
            <a:spLocks noChangeAspect="1" noChangeArrowheads="1"/>
          </p:cNvSpPr>
          <p:nvPr/>
        </p:nvSpPr>
        <p:spPr bwMode="auto">
          <a:xfrm>
            <a:off x="247713" y="31530"/>
            <a:ext cx="247650" cy="24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GB" sz="1056"/>
          </a:p>
        </p:txBody>
      </p:sp>
      <p:pic>
        <p:nvPicPr>
          <p:cNvPr id="5" name="Picture 4"/>
          <p:cNvPicPr>
            <a:picLocks noChangeAspect="1"/>
          </p:cNvPicPr>
          <p:nvPr/>
        </p:nvPicPr>
        <p:blipFill>
          <a:blip r:embed="rId2"/>
          <a:stretch>
            <a:fillRect/>
          </a:stretch>
        </p:blipFill>
        <p:spPr>
          <a:xfrm>
            <a:off x="178723" y="4867029"/>
            <a:ext cx="933552" cy="871990"/>
          </a:xfrm>
          <a:prstGeom prst="rect">
            <a:avLst/>
          </a:prstGeom>
        </p:spPr>
      </p:pic>
      <p:pic>
        <p:nvPicPr>
          <p:cNvPr id="6" name="Picture 5"/>
          <p:cNvPicPr>
            <a:picLocks noChangeAspect="1"/>
          </p:cNvPicPr>
          <p:nvPr/>
        </p:nvPicPr>
        <p:blipFill>
          <a:blip r:embed="rId3"/>
          <a:stretch>
            <a:fillRect/>
          </a:stretch>
        </p:blipFill>
        <p:spPr>
          <a:xfrm>
            <a:off x="247713" y="3058605"/>
            <a:ext cx="851899" cy="1000056"/>
          </a:xfrm>
          <a:prstGeom prst="rect">
            <a:avLst/>
          </a:prstGeom>
        </p:spPr>
      </p:pic>
      <p:pic>
        <p:nvPicPr>
          <p:cNvPr id="7" name="Picture 6"/>
          <p:cNvPicPr>
            <a:picLocks noChangeAspect="1"/>
          </p:cNvPicPr>
          <p:nvPr/>
        </p:nvPicPr>
        <p:blipFill>
          <a:blip r:embed="rId4"/>
          <a:stretch>
            <a:fillRect/>
          </a:stretch>
        </p:blipFill>
        <p:spPr>
          <a:xfrm>
            <a:off x="184668" y="8165685"/>
            <a:ext cx="871185" cy="1072228"/>
          </a:xfrm>
          <a:prstGeom prst="rect">
            <a:avLst/>
          </a:prstGeom>
        </p:spPr>
      </p:pic>
      <p:pic>
        <p:nvPicPr>
          <p:cNvPr id="8" name="Picture 7"/>
          <p:cNvPicPr>
            <a:picLocks noChangeAspect="1"/>
          </p:cNvPicPr>
          <p:nvPr/>
        </p:nvPicPr>
        <p:blipFill>
          <a:blip r:embed="rId5"/>
          <a:stretch>
            <a:fillRect/>
          </a:stretch>
        </p:blipFill>
        <p:spPr>
          <a:xfrm>
            <a:off x="221490" y="6507066"/>
            <a:ext cx="859301" cy="860412"/>
          </a:xfrm>
          <a:prstGeom prst="rect">
            <a:avLst/>
          </a:prstGeom>
        </p:spPr>
      </p:pic>
      <p:pic>
        <p:nvPicPr>
          <p:cNvPr id="9" name="Picture 8"/>
          <p:cNvPicPr>
            <a:picLocks noChangeAspect="1"/>
          </p:cNvPicPr>
          <p:nvPr/>
        </p:nvPicPr>
        <p:blipFill rotWithShape="1">
          <a:blip r:embed="rId6"/>
          <a:srcRect r="46682" b="18245"/>
          <a:stretch/>
        </p:blipFill>
        <p:spPr>
          <a:xfrm>
            <a:off x="238276" y="1406194"/>
            <a:ext cx="861530" cy="838519"/>
          </a:xfrm>
          <a:prstGeom prst="rect">
            <a:avLst/>
          </a:prstGeom>
        </p:spPr>
      </p:pic>
    </p:spTree>
    <p:extLst>
      <p:ext uri="{BB962C8B-B14F-4D97-AF65-F5344CB8AC3E}">
        <p14:creationId xmlns:p14="http://schemas.microsoft.com/office/powerpoint/2010/main" val="1397167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tatic.memrise.com/uploads/mems/output/4547212-130920095709.pn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052" r="15304" b="10241"/>
          <a:stretch/>
        </p:blipFill>
        <p:spPr bwMode="auto">
          <a:xfrm>
            <a:off x="448057" y="5683688"/>
            <a:ext cx="2023462" cy="26663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8395" y="4292820"/>
            <a:ext cx="5976664" cy="584775"/>
          </a:xfrm>
          <a:prstGeom prst="rect">
            <a:avLst/>
          </a:prstGeom>
          <a:noFill/>
        </p:spPr>
        <p:txBody>
          <a:bodyPr wrap="square" rtlCol="0" anchor="t">
            <a:spAutoFit/>
          </a:bodyPr>
          <a:lstStyle/>
          <a:p>
            <a:pPr algn="ctr"/>
            <a:r>
              <a:rPr lang="en-GB" sz="3200" b="1" u="sng">
                <a:ln w="18415" cmpd="sng">
                  <a:solidFill>
                    <a:sysClr val="windowText" lastClr="000000"/>
                  </a:solidFill>
                  <a:prstDash val="solid"/>
                </a:ln>
                <a:latin typeface="Tw Cen MT"/>
              </a:rPr>
              <a:t>Task 1: Functionalism</a:t>
            </a:r>
            <a:endParaRPr lang="en-GB" sz="3200" b="1" u="sng">
              <a:ln w="18415" cmpd="sng">
                <a:noFill/>
                <a:prstDash val="solid"/>
              </a:ln>
              <a:latin typeface="Tw Cen MT"/>
            </a:endParaRPr>
          </a:p>
        </p:txBody>
      </p:sp>
      <p:sp>
        <p:nvSpPr>
          <p:cNvPr id="9" name="Rectangle 8"/>
          <p:cNvSpPr/>
          <p:nvPr/>
        </p:nvSpPr>
        <p:spPr>
          <a:xfrm>
            <a:off x="188640" y="240714"/>
            <a:ext cx="6408712" cy="9392807"/>
          </a:xfrm>
          <a:prstGeom prst="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034040" y="5029965"/>
            <a:ext cx="4563312" cy="4247317"/>
          </a:xfrm>
          <a:prstGeom prst="rect">
            <a:avLst/>
          </a:prstGeom>
        </p:spPr>
        <p:txBody>
          <a:bodyPr wrap="square" anchor="t">
            <a:spAutoFit/>
          </a:bodyPr>
          <a:lstStyle/>
          <a:p>
            <a:pPr marL="342900" indent="-342900">
              <a:buFont typeface="+mj-lt"/>
              <a:buAutoNum type="arabicPeriod"/>
            </a:pPr>
            <a:r>
              <a:rPr lang="en-GB">
                <a:latin typeface="Tw Cen MT"/>
              </a:rPr>
              <a:t>Find definitions for free will and determinism, now write your own definitions for these terms</a:t>
            </a:r>
          </a:p>
          <a:p>
            <a:pPr marL="342900" indent="-342900">
              <a:buFont typeface="+mj-lt"/>
              <a:buAutoNum type="arabicPeriod"/>
            </a:pPr>
            <a:r>
              <a:rPr lang="en-GB">
                <a:latin typeface="Tw Cen MT"/>
              </a:rPr>
              <a:t>Research functionalism and produce a fact sheet outlining the functions perspective ensuring you use the following terms:</a:t>
            </a:r>
          </a:p>
          <a:p>
            <a:pPr marL="742950" lvl="1" indent="-285750">
              <a:buFont typeface="Arial"/>
              <a:buChar char="•"/>
            </a:pPr>
            <a:r>
              <a:rPr lang="en-GB">
                <a:latin typeface="Tw Cen MT"/>
              </a:rPr>
              <a:t>consensus</a:t>
            </a:r>
            <a:endParaRPr lang="en-GB">
              <a:latin typeface="Calibri"/>
              <a:cs typeface="Calibri"/>
            </a:endParaRPr>
          </a:p>
          <a:p>
            <a:pPr marL="742950" lvl="1" indent="-285750">
              <a:buFont typeface="Arial"/>
              <a:buChar char="•"/>
            </a:pPr>
            <a:r>
              <a:rPr lang="en-GB">
                <a:latin typeface="Tw Cen MT"/>
              </a:rPr>
              <a:t>organic analogy</a:t>
            </a:r>
            <a:endParaRPr lang="en-GB">
              <a:cs typeface="Calibri"/>
            </a:endParaRPr>
          </a:p>
          <a:p>
            <a:pPr marL="742950" lvl="1" indent="-285750">
              <a:buFont typeface="Arial"/>
              <a:buChar char="•"/>
            </a:pPr>
            <a:r>
              <a:rPr lang="en-GB">
                <a:latin typeface="Tw Cen MT"/>
              </a:rPr>
              <a:t>socialisation</a:t>
            </a:r>
          </a:p>
          <a:p>
            <a:pPr marL="742950" lvl="1" indent="-285750">
              <a:buFont typeface="Arial"/>
              <a:buChar char="•"/>
            </a:pPr>
            <a:r>
              <a:rPr lang="en-GB">
                <a:latin typeface="Tw Cen MT"/>
              </a:rPr>
              <a:t>norms</a:t>
            </a:r>
          </a:p>
          <a:p>
            <a:pPr marL="742950" lvl="1" indent="-285750">
              <a:buFont typeface="Arial"/>
              <a:buChar char="•"/>
            </a:pPr>
            <a:r>
              <a:rPr lang="en-GB">
                <a:latin typeface="Tw Cen MT"/>
              </a:rPr>
              <a:t>values</a:t>
            </a:r>
          </a:p>
          <a:p>
            <a:pPr marL="742950" lvl="1" indent="-285750">
              <a:buFont typeface="Arial"/>
              <a:buChar char="•"/>
            </a:pPr>
            <a:r>
              <a:rPr lang="en-GB">
                <a:latin typeface="Tw Cen MT"/>
              </a:rPr>
              <a:t>social solidarity</a:t>
            </a:r>
          </a:p>
          <a:p>
            <a:pPr marL="342900" indent="-342900">
              <a:buAutoNum type="arabicPeriod"/>
            </a:pPr>
            <a:r>
              <a:rPr lang="en-GB">
                <a:latin typeface="Tw Cen MT"/>
              </a:rPr>
              <a:t>Write two paragraphs one on the strengths on the theory and another on the limitations</a:t>
            </a:r>
            <a:endParaRPr lang="en-GB">
              <a:latin typeface="Tw Cen MT" panose="020B0602020104020603" pitchFamily="34" charset="0"/>
            </a:endParaRPr>
          </a:p>
          <a:p>
            <a:endParaRPr lang="en-GB">
              <a:latin typeface="Tw Cen MT" panose="020B0602020104020603" pitchFamily="34" charset="0"/>
            </a:endParaRPr>
          </a:p>
        </p:txBody>
      </p:sp>
      <p:pic>
        <p:nvPicPr>
          <p:cNvPr id="2" name="Picture 1"/>
          <p:cNvPicPr>
            <a:picLocks noChangeAspect="1"/>
          </p:cNvPicPr>
          <p:nvPr/>
        </p:nvPicPr>
        <p:blipFill rotWithShape="1">
          <a:blip r:embed="rId4"/>
          <a:srcRect l="24603" t="33758" r="32872" b="30067"/>
          <a:stretch/>
        </p:blipFill>
        <p:spPr>
          <a:xfrm>
            <a:off x="944414" y="1169762"/>
            <a:ext cx="4996916" cy="3134587"/>
          </a:xfrm>
          <a:prstGeom prst="rect">
            <a:avLst/>
          </a:prstGeom>
        </p:spPr>
      </p:pic>
      <p:sp>
        <p:nvSpPr>
          <p:cNvPr id="6" name="TextBox 5">
            <a:extLst>
              <a:ext uri="{FF2B5EF4-FFF2-40B4-BE49-F238E27FC236}">
                <a16:creationId xmlns:a16="http://schemas.microsoft.com/office/drawing/2014/main" id="{4310417D-1476-496B-A3EF-BFB112119E0F}"/>
              </a:ext>
            </a:extLst>
          </p:cNvPr>
          <p:cNvSpPr txBox="1"/>
          <p:nvPr/>
        </p:nvSpPr>
        <p:spPr>
          <a:xfrm>
            <a:off x="-4780" y="344719"/>
            <a:ext cx="6867561" cy="600164"/>
          </a:xfrm>
          <a:prstGeom prst="rect">
            <a:avLst/>
          </a:prstGeom>
          <a:noFill/>
        </p:spPr>
        <p:txBody>
          <a:bodyPr wrap="square" rtlCol="0" anchor="t">
            <a:spAutoFit/>
          </a:bodyPr>
          <a:lstStyle/>
          <a:p>
            <a:pPr algn="ctr"/>
            <a:r>
              <a:rPr lang="en-GB" sz="3300" b="1">
                <a:effectLst>
                  <a:outerShdw blurRad="38100" dist="38100" dir="2700000" algn="tl">
                    <a:srgbClr val="000000">
                      <a:alpha val="43137"/>
                    </a:srgbClr>
                  </a:outerShdw>
                </a:effectLst>
                <a:latin typeface="Tw Cen MT"/>
              </a:rPr>
              <a:t>Theory is a big part of sociology </a:t>
            </a:r>
            <a:endParaRPr lang="en-GB" sz="3300" b="1">
              <a:effectLst>
                <a:outerShdw blurRad="38100" dist="38100" dir="2700000" algn="tl">
                  <a:srgbClr val="000000">
                    <a:alpha val="43137"/>
                  </a:srgbClr>
                </a:outerShdw>
              </a:effectLst>
              <a:latin typeface="Tw Cen MT" panose="020B0602020104020603" pitchFamily="34" charset="0"/>
            </a:endParaRPr>
          </a:p>
        </p:txBody>
      </p:sp>
    </p:spTree>
    <p:extLst>
      <p:ext uri="{BB962C8B-B14F-4D97-AF65-F5344CB8AC3E}">
        <p14:creationId xmlns:p14="http://schemas.microsoft.com/office/powerpoint/2010/main" val="199918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88640" y="240714"/>
            <a:ext cx="6408712" cy="9392807"/>
          </a:xfrm>
          <a:prstGeom prst="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40303880"/>
              </p:ext>
            </p:extLst>
          </p:nvPr>
        </p:nvGraphicFramePr>
        <p:xfrm>
          <a:off x="3038450" y="1855496"/>
          <a:ext cx="3386438" cy="9451855"/>
        </p:xfrm>
        <a:graphic>
          <a:graphicData uri="http://schemas.openxmlformats.org/drawingml/2006/table">
            <a:tbl>
              <a:tblPr>
                <a:tableStyleId>{2D5ABB26-0587-4C30-8999-92F81FD0307C}</a:tableStyleId>
              </a:tblPr>
              <a:tblGrid>
                <a:gridCol w="3386438">
                  <a:extLst>
                    <a:ext uri="{9D8B030D-6E8A-4147-A177-3AD203B41FA5}">
                      <a16:colId xmlns:a16="http://schemas.microsoft.com/office/drawing/2014/main" val="20000"/>
                    </a:ext>
                  </a:extLst>
                </a:gridCol>
              </a:tblGrid>
              <a:tr h="2493807">
                <a:tc>
                  <a:txBody>
                    <a:bodyPr/>
                    <a:lstStyle/>
                    <a:p>
                      <a:pPr marL="342900" lvl="0" indent="-342900" algn="l">
                        <a:lnSpc>
                          <a:spcPct val="115000"/>
                        </a:lnSpc>
                        <a:spcAft>
                          <a:spcPts val="0"/>
                        </a:spcAft>
                        <a:buFont typeface="+mj-lt"/>
                        <a:buAutoNum type="arabicPeriod"/>
                      </a:pPr>
                      <a:endParaRPr lang="en-GB" sz="1600" dirty="0">
                        <a:effectLst/>
                        <a:latin typeface="Tw Cen MT"/>
                      </a:endParaRPr>
                    </a:p>
                    <a:p>
                      <a:pPr marL="342900" lvl="0" indent="-342900" algn="l">
                        <a:lnSpc>
                          <a:spcPct val="115000"/>
                        </a:lnSpc>
                        <a:spcAft>
                          <a:spcPts val="0"/>
                        </a:spcAft>
                        <a:buAutoNum type="arabicParenR"/>
                      </a:pPr>
                      <a:r>
                        <a:rPr lang="en-GB" sz="2000" dirty="0">
                          <a:effectLst/>
                          <a:latin typeface="Tw Cen MT" panose="020B0602020104020603" pitchFamily="34" charset="0"/>
                        </a:rPr>
                        <a:t>Research Feminism and produce a fact sheet outlining the definitions and provide examples.</a:t>
                      </a:r>
                    </a:p>
                    <a:p>
                      <a:pPr marL="342900" lvl="0" indent="-342900" algn="l">
                        <a:lnSpc>
                          <a:spcPct val="115000"/>
                        </a:lnSpc>
                        <a:spcAft>
                          <a:spcPts val="0"/>
                        </a:spcAft>
                        <a:buAutoNum type="arabicParenR"/>
                      </a:pPr>
                      <a:endParaRPr lang="en-GB" sz="2000" dirty="0">
                        <a:effectLst/>
                        <a:latin typeface="Tw Cen MT" panose="020B0602020104020603" pitchFamily="34" charset="0"/>
                      </a:endParaRPr>
                    </a:p>
                    <a:p>
                      <a:pPr marL="342900" lvl="0" indent="-342900" algn="l">
                        <a:lnSpc>
                          <a:spcPct val="115000"/>
                        </a:lnSpc>
                        <a:spcAft>
                          <a:spcPts val="0"/>
                        </a:spcAft>
                        <a:buAutoNum type="arabicParenR"/>
                      </a:pPr>
                      <a:endParaRPr lang="en-GB" sz="2000" dirty="0">
                        <a:effectLst/>
                        <a:latin typeface="Tw Cen MT" panose="020B0602020104020603" pitchFamily="34" charset="0"/>
                      </a:endParaRPr>
                    </a:p>
                    <a:p>
                      <a:pPr marL="342900" lvl="0" indent="-342900" algn="l">
                        <a:lnSpc>
                          <a:spcPct val="115000"/>
                        </a:lnSpc>
                        <a:spcAft>
                          <a:spcPts val="0"/>
                        </a:spcAft>
                        <a:buAutoNum type="arabicParenR"/>
                      </a:pPr>
                      <a:endParaRPr lang="en-GB" sz="2000" dirty="0">
                        <a:effectLst/>
                        <a:latin typeface="Tw Cen MT" panose="020B0602020104020603" pitchFamily="34" charset="0"/>
                      </a:endParaRPr>
                    </a:p>
                    <a:p>
                      <a:pPr marL="342900" lvl="0" indent="-342900" algn="l">
                        <a:lnSpc>
                          <a:spcPct val="115000"/>
                        </a:lnSpc>
                        <a:spcAft>
                          <a:spcPts val="0"/>
                        </a:spcAft>
                        <a:buAutoNum type="arabicParenR"/>
                      </a:pPr>
                      <a:r>
                        <a:rPr lang="en-GB" sz="2000" baseline="0" dirty="0">
                          <a:effectLst/>
                          <a:latin typeface="Tw Cen MT"/>
                          <a:ea typeface="Calibri"/>
                          <a:cs typeface="Times New Roman"/>
                        </a:rPr>
                        <a:t>Research examples of gender inequality within the UK today. Present your findings is a suitable format.</a:t>
                      </a:r>
                    </a:p>
                  </a:txBody>
                  <a:tcPr marL="114300" marR="114300" marT="0" marB="0"/>
                </a:tc>
                <a:extLst>
                  <a:ext uri="{0D108BD9-81ED-4DB2-BD59-A6C34878D82A}">
                    <a16:rowId xmlns:a16="http://schemas.microsoft.com/office/drawing/2014/main" val="10000"/>
                  </a:ext>
                </a:extLst>
              </a:tr>
              <a:tr h="2493807">
                <a:tc>
                  <a:txBody>
                    <a:bodyPr/>
                    <a:lstStyle/>
                    <a:p>
                      <a:pPr marL="0" lvl="0" indent="0" algn="l">
                        <a:lnSpc>
                          <a:spcPct val="115000"/>
                        </a:lnSpc>
                        <a:spcAft>
                          <a:spcPts val="0"/>
                        </a:spcAft>
                        <a:buNone/>
                      </a:pPr>
                      <a:endParaRPr lang="en-GB" sz="2000" baseline="0" dirty="0">
                        <a:effectLst/>
                        <a:latin typeface="Tw Cen MT"/>
                        <a:ea typeface="Calibri"/>
                        <a:cs typeface="Times New Roman"/>
                      </a:endParaRPr>
                    </a:p>
                  </a:txBody>
                  <a:tcPr marL="114300" marR="114300" marT="0" marB="0"/>
                </a:tc>
                <a:extLst>
                  <a:ext uri="{0D108BD9-81ED-4DB2-BD59-A6C34878D82A}">
                    <a16:rowId xmlns:a16="http://schemas.microsoft.com/office/drawing/2014/main" val="3046294766"/>
                  </a:ext>
                </a:extLst>
              </a:tr>
              <a:tr h="2493807">
                <a:tc>
                  <a:txBody>
                    <a:bodyPr/>
                    <a:lstStyle/>
                    <a:p>
                      <a:pPr marL="0" lvl="0" indent="0" algn="l">
                        <a:lnSpc>
                          <a:spcPct val="115000"/>
                        </a:lnSpc>
                        <a:spcAft>
                          <a:spcPts val="0"/>
                        </a:spcAft>
                        <a:buNone/>
                      </a:pPr>
                      <a:endParaRPr lang="en-GB" sz="2000" baseline="0" dirty="0">
                        <a:effectLst/>
                        <a:latin typeface="Tw Cen MT"/>
                        <a:ea typeface="Calibri"/>
                        <a:cs typeface="Times New Roman"/>
                      </a:endParaRPr>
                    </a:p>
                  </a:txBody>
                  <a:tcPr marL="114300" marR="114300" marT="0" marB="0"/>
                </a:tc>
                <a:extLst>
                  <a:ext uri="{0D108BD9-81ED-4DB2-BD59-A6C34878D82A}">
                    <a16:rowId xmlns:a16="http://schemas.microsoft.com/office/drawing/2014/main" val="854161090"/>
                  </a:ext>
                </a:extLst>
              </a:tr>
            </a:tbl>
          </a:graphicData>
        </a:graphic>
      </p:graphicFrame>
      <p:pic>
        <p:nvPicPr>
          <p:cNvPr id="4102" name="Picture 6" descr="http://girltalkhq.com/wp-content/uploads/2013/06/733917_504266326275369_1722935621_n.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377" t="29267" r="31246" b="35367"/>
          <a:stretch/>
        </p:blipFill>
        <p:spPr bwMode="auto">
          <a:xfrm>
            <a:off x="484372" y="1991709"/>
            <a:ext cx="2258346" cy="1544841"/>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l="23646" t="50000" r="59395" b="27344"/>
          <a:stretch/>
        </p:blipFill>
        <p:spPr bwMode="auto">
          <a:xfrm>
            <a:off x="532306" y="4583376"/>
            <a:ext cx="2206546"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rotWithShape="1">
          <a:blip r:embed="rId5">
            <a:extLst>
              <a:ext uri="{28A0092B-C50C-407E-A947-70E740481C1C}">
                <a14:useLocalDpi xmlns:a14="http://schemas.microsoft.com/office/drawing/2010/main" val="0"/>
              </a:ext>
            </a:extLst>
          </a:blip>
          <a:srcRect l="23646" t="49783" r="59395" b="27344"/>
          <a:stretch/>
        </p:blipFill>
        <p:spPr bwMode="auto">
          <a:xfrm>
            <a:off x="532306" y="7287552"/>
            <a:ext cx="2206546" cy="164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229CD4B4-CEE4-453E-A55C-19C3550D4A0C}"/>
              </a:ext>
            </a:extLst>
          </p:cNvPr>
          <p:cNvSpPr txBox="1"/>
          <p:nvPr/>
        </p:nvSpPr>
        <p:spPr>
          <a:xfrm>
            <a:off x="-4780" y="344719"/>
            <a:ext cx="6867561" cy="600164"/>
          </a:xfrm>
          <a:prstGeom prst="rect">
            <a:avLst/>
          </a:prstGeom>
          <a:noFill/>
        </p:spPr>
        <p:txBody>
          <a:bodyPr wrap="square" rtlCol="0" anchor="t">
            <a:spAutoFit/>
          </a:bodyPr>
          <a:lstStyle/>
          <a:p>
            <a:pPr algn="ctr"/>
            <a:r>
              <a:rPr lang="en-GB" sz="3300" b="1" u="sng">
                <a:effectLst>
                  <a:outerShdw blurRad="38100" dist="38100" dir="2700000" algn="tl">
                    <a:srgbClr val="000000">
                      <a:alpha val="43137"/>
                    </a:srgbClr>
                  </a:outerShdw>
                </a:effectLst>
                <a:latin typeface="Tw Cen MT"/>
              </a:rPr>
              <a:t>Task 2 - Feminism</a:t>
            </a:r>
            <a:r>
              <a:rPr lang="en-GB" sz="3300" u="sng">
                <a:effectLst>
                  <a:outerShdw blurRad="38100" dist="38100" dir="2700000" algn="tl">
                    <a:srgbClr val="000000">
                      <a:alpha val="43137"/>
                    </a:srgbClr>
                  </a:outerShdw>
                </a:effectLst>
                <a:latin typeface="Tw Cen MT"/>
              </a:rPr>
              <a:t> </a:t>
            </a:r>
            <a:endParaRPr lang="en-GB" sz="3300" u="sng">
              <a:effectLst>
                <a:outerShdw blurRad="38100" dist="38100" dir="2700000" algn="tl">
                  <a:srgbClr val="000000">
                    <a:alpha val="43137"/>
                  </a:srgbClr>
                </a:outerShdw>
              </a:effectLst>
              <a:latin typeface="Tw Cen MT" panose="020B0602020104020603" pitchFamily="34" charset="0"/>
            </a:endParaRPr>
          </a:p>
        </p:txBody>
      </p:sp>
    </p:spTree>
    <p:extLst>
      <p:ext uri="{BB962C8B-B14F-4D97-AF65-F5344CB8AC3E}">
        <p14:creationId xmlns:p14="http://schemas.microsoft.com/office/powerpoint/2010/main" val="1488712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88640" y="240714"/>
            <a:ext cx="6408712" cy="9392807"/>
          </a:xfrm>
          <a:prstGeom prst="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76280677"/>
              </p:ext>
            </p:extLst>
          </p:nvPr>
        </p:nvGraphicFramePr>
        <p:xfrm>
          <a:off x="260648" y="3779538"/>
          <a:ext cx="6017115" cy="3594672"/>
        </p:xfrm>
        <a:graphic>
          <a:graphicData uri="http://schemas.openxmlformats.org/drawingml/2006/table">
            <a:tbl>
              <a:tblPr>
                <a:tableStyleId>{2D5ABB26-0587-4C30-8999-92F81FD0307C}</a:tableStyleId>
              </a:tblPr>
              <a:tblGrid>
                <a:gridCol w="6017115">
                  <a:extLst>
                    <a:ext uri="{9D8B030D-6E8A-4147-A177-3AD203B41FA5}">
                      <a16:colId xmlns:a16="http://schemas.microsoft.com/office/drawing/2014/main" val="20000"/>
                    </a:ext>
                  </a:extLst>
                </a:gridCol>
              </a:tblGrid>
              <a:tr h="2942624">
                <a:tc>
                  <a:txBody>
                    <a:bodyPr/>
                    <a:lstStyle/>
                    <a:p>
                      <a:pPr marL="457200" lvl="0" indent="-457200" algn="l">
                        <a:lnSpc>
                          <a:spcPct val="115000"/>
                        </a:lnSpc>
                        <a:spcAft>
                          <a:spcPts val="0"/>
                        </a:spcAft>
                        <a:buAutoNum type="arabicParenR"/>
                      </a:pPr>
                      <a:r>
                        <a:rPr lang="en-GB" sz="1600" dirty="0">
                          <a:effectLst/>
                          <a:latin typeface="Tw Cen MT"/>
                        </a:rPr>
                        <a:t>Define each of the key words used in the video</a:t>
                      </a:r>
                      <a:endParaRPr lang="en-US" sz="1600" dirty="0"/>
                    </a:p>
                    <a:p>
                      <a:pPr marL="457200" lvl="0" indent="-457200" algn="l">
                        <a:lnSpc>
                          <a:spcPct val="114999"/>
                        </a:lnSpc>
                        <a:spcAft>
                          <a:spcPts val="0"/>
                        </a:spcAft>
                        <a:buAutoNum type="arabicParenR"/>
                      </a:pPr>
                      <a:endParaRPr lang="en-GB" sz="1600" dirty="0">
                        <a:effectLst/>
                        <a:latin typeface="Tw Cen MT"/>
                      </a:endParaRPr>
                    </a:p>
                    <a:p>
                      <a:pPr marL="457200" lvl="0" indent="-457200" algn="l">
                        <a:lnSpc>
                          <a:spcPct val="114999"/>
                        </a:lnSpc>
                        <a:spcAft>
                          <a:spcPts val="0"/>
                        </a:spcAft>
                        <a:buAutoNum type="arabicParenR"/>
                      </a:pPr>
                      <a:r>
                        <a:rPr lang="en-GB" sz="1600" dirty="0">
                          <a:effectLst/>
                          <a:latin typeface="Tw Cen MT"/>
                        </a:rPr>
                        <a:t>Research Marxism and produce a factsheet outlining the difference between the bourgeoisie and the proletariat.  </a:t>
                      </a:r>
                    </a:p>
                    <a:p>
                      <a:pPr marL="457200" lvl="0" indent="-457200" algn="l">
                        <a:lnSpc>
                          <a:spcPct val="114999"/>
                        </a:lnSpc>
                        <a:spcAft>
                          <a:spcPts val="0"/>
                        </a:spcAft>
                        <a:buAutoNum type="arabicParenR"/>
                      </a:pPr>
                      <a:endParaRPr lang="en-GB" sz="1600" dirty="0">
                        <a:effectLst/>
                        <a:latin typeface="Tw Cen MT"/>
                      </a:endParaRPr>
                    </a:p>
                    <a:p>
                      <a:pPr marL="457200" lvl="0" indent="-457200" algn="l">
                        <a:lnSpc>
                          <a:spcPct val="114999"/>
                        </a:lnSpc>
                        <a:spcAft>
                          <a:spcPts val="0"/>
                        </a:spcAft>
                        <a:buAutoNum type="arabicParenR"/>
                      </a:pPr>
                      <a:r>
                        <a:rPr lang="en-GB" sz="1600" dirty="0">
                          <a:latin typeface="Tw Cen MT"/>
                        </a:rPr>
                        <a:t>Research examples of class inequality within the UK in contemporary society.</a:t>
                      </a:r>
                    </a:p>
                    <a:p>
                      <a:pPr marL="457200" lvl="0" indent="-457200" algn="l">
                        <a:lnSpc>
                          <a:spcPct val="114999"/>
                        </a:lnSpc>
                        <a:spcAft>
                          <a:spcPts val="0"/>
                        </a:spcAft>
                        <a:buAutoNum type="arabicParenR"/>
                      </a:pPr>
                      <a:endParaRPr lang="en-GB" sz="1600" dirty="0">
                        <a:latin typeface="Tw Cen MT"/>
                      </a:endParaRPr>
                    </a:p>
                    <a:p>
                      <a:pPr marL="457200" lvl="0" indent="-457200" algn="l">
                        <a:lnSpc>
                          <a:spcPct val="114999"/>
                        </a:lnSpc>
                        <a:spcAft>
                          <a:spcPts val="0"/>
                        </a:spcAft>
                        <a:buAutoNum type="arabicParenR"/>
                      </a:pPr>
                      <a:r>
                        <a:rPr lang="en-GB" sz="1600" dirty="0">
                          <a:latin typeface="Tw Cen MT"/>
                        </a:rPr>
                        <a:t>Choose one of the examples and explain </a:t>
                      </a:r>
                      <a:r>
                        <a:rPr lang="en-GB" sz="1600" baseline="0" dirty="0">
                          <a:latin typeface="Tw Cen MT"/>
                        </a:rPr>
                        <a:t>how a Marxist would interpret the situation </a:t>
                      </a:r>
                    </a:p>
                    <a:p>
                      <a:pPr marL="457200" lvl="0" indent="-457200" algn="l">
                        <a:lnSpc>
                          <a:spcPct val="114999"/>
                        </a:lnSpc>
                        <a:spcAft>
                          <a:spcPts val="0"/>
                        </a:spcAft>
                        <a:buAutoNum type="arabicParenR"/>
                      </a:pPr>
                      <a:endParaRPr lang="en-GB" sz="1600" baseline="0" dirty="0">
                        <a:latin typeface="Tw Cen MT"/>
                      </a:endParaRPr>
                    </a:p>
                    <a:p>
                      <a:pPr marL="457200" lvl="0" indent="-457200" algn="l">
                        <a:lnSpc>
                          <a:spcPct val="114999"/>
                        </a:lnSpc>
                        <a:spcAft>
                          <a:spcPts val="0"/>
                        </a:spcAft>
                        <a:buAutoNum type="arabicParenR"/>
                      </a:pPr>
                      <a:r>
                        <a:rPr lang="en-GB" sz="1600" baseline="0" dirty="0">
                          <a:latin typeface="Tw Cen MT"/>
                        </a:rPr>
                        <a:t>How would a functionalist counter this approach? </a:t>
                      </a:r>
                      <a:endParaRPr lang="en-GB" sz="1600" dirty="0">
                        <a:latin typeface="Tw Cen MT"/>
                      </a:endParaRPr>
                    </a:p>
                    <a:p>
                      <a:pPr marL="0" lvl="0" indent="0" algn="l">
                        <a:lnSpc>
                          <a:spcPct val="115000"/>
                        </a:lnSpc>
                        <a:spcAft>
                          <a:spcPts val="0"/>
                        </a:spcAft>
                        <a:buFont typeface="+mj-lt"/>
                        <a:buNone/>
                      </a:pPr>
                      <a:endParaRPr lang="en-GB" sz="1400" dirty="0">
                        <a:effectLst/>
                        <a:latin typeface="Tw Cen MT" panose="020B0602020104020603" pitchFamily="34" charset="0"/>
                        <a:ea typeface="Calibri"/>
                        <a:cs typeface="Times New Roman"/>
                      </a:endParaRPr>
                    </a:p>
                  </a:txBody>
                  <a:tcPr marL="114300" marR="114300" marT="0" marB="0"/>
                </a:tc>
                <a:extLst>
                  <a:ext uri="{0D108BD9-81ED-4DB2-BD59-A6C34878D82A}">
                    <a16:rowId xmlns:a16="http://schemas.microsoft.com/office/drawing/2014/main" val="10000"/>
                  </a:ext>
                </a:extLst>
              </a:tr>
            </a:tbl>
          </a:graphicData>
        </a:graphic>
      </p:graphicFrame>
      <p:sp>
        <p:nvSpPr>
          <p:cNvPr id="7" name="Rectangle 6"/>
          <p:cNvSpPr/>
          <p:nvPr/>
        </p:nvSpPr>
        <p:spPr>
          <a:xfrm>
            <a:off x="531584" y="990952"/>
            <a:ext cx="4064923" cy="1379288"/>
          </a:xfrm>
          <a:prstGeom prst="rect">
            <a:avLst/>
          </a:prstGeom>
        </p:spPr>
        <p:txBody>
          <a:bodyPr wrap="square" anchor="t">
            <a:spAutoFit/>
          </a:bodyPr>
          <a:lstStyle/>
          <a:p>
            <a:pPr lvl="0">
              <a:lnSpc>
                <a:spcPct val="115000"/>
              </a:lnSpc>
            </a:pPr>
            <a:r>
              <a:rPr lang="en-GB" dirty="0">
                <a:latin typeface="Tw Cen MT"/>
              </a:rPr>
              <a:t>Watch YouTube clip: </a:t>
            </a:r>
            <a:r>
              <a:rPr lang="en-GB" u="sng" dirty="0">
                <a:latin typeface="Tw Cen MT"/>
                <a:hlinkClick r:id="rId2"/>
              </a:rPr>
              <a:t>https://www.youtube.com/watch?v=Vz3eOb6Yl1</a:t>
            </a:r>
            <a:r>
              <a:rPr lang="en-GB" sz="1600" u="sng" dirty="0">
                <a:latin typeface="Tw Cen MT"/>
                <a:hlinkClick r:id="rId2"/>
              </a:rPr>
              <a:t>s</a:t>
            </a:r>
            <a:endParaRPr lang="en-US" sz="1600" dirty="0">
              <a:latin typeface="Tw Cen MT"/>
            </a:endParaRPr>
          </a:p>
          <a:p>
            <a:pPr>
              <a:lnSpc>
                <a:spcPct val="114999"/>
              </a:lnSpc>
            </a:pPr>
            <a:endParaRPr lang="en-GB" sz="2000" dirty="0">
              <a:latin typeface="Tw Cen MT" panose="020B0602020104020603" pitchFamily="34" charset="0"/>
            </a:endParaRPr>
          </a:p>
        </p:txBody>
      </p:sp>
      <p:pic>
        <p:nvPicPr>
          <p:cNvPr id="3" name="Picture 2">
            <a:extLst>
              <a:ext uri="{FF2B5EF4-FFF2-40B4-BE49-F238E27FC236}">
                <a16:creationId xmlns:a16="http://schemas.microsoft.com/office/drawing/2014/main" id="{07054A24-0380-49DA-8359-7A21337201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1124" y="797738"/>
            <a:ext cx="2465895" cy="2465895"/>
          </a:xfrm>
          <a:prstGeom prst="rect">
            <a:avLst/>
          </a:prstGeom>
        </p:spPr>
      </p:pic>
      <p:pic>
        <p:nvPicPr>
          <p:cNvPr id="8" name="Picture 7">
            <a:extLst>
              <a:ext uri="{FF2B5EF4-FFF2-40B4-BE49-F238E27FC236}">
                <a16:creationId xmlns:a16="http://schemas.microsoft.com/office/drawing/2014/main" id="{A2FEA885-9513-4F16-8A22-5EC0A8A490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7158" y="2128831"/>
            <a:ext cx="2915916" cy="1433659"/>
          </a:xfrm>
          <a:prstGeom prst="rect">
            <a:avLst/>
          </a:prstGeom>
        </p:spPr>
      </p:pic>
      <p:pic>
        <p:nvPicPr>
          <p:cNvPr id="11" name="Picture 10">
            <a:extLst>
              <a:ext uri="{FF2B5EF4-FFF2-40B4-BE49-F238E27FC236}">
                <a16:creationId xmlns:a16="http://schemas.microsoft.com/office/drawing/2014/main" id="{4D4446EC-38BF-4A7D-8AE6-82F69993C2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3099" y="7338094"/>
            <a:ext cx="3049889" cy="1711267"/>
          </a:xfrm>
          <a:prstGeom prst="rect">
            <a:avLst/>
          </a:prstGeom>
        </p:spPr>
      </p:pic>
      <p:sp>
        <p:nvSpPr>
          <p:cNvPr id="6" name="TextBox 5">
            <a:extLst>
              <a:ext uri="{FF2B5EF4-FFF2-40B4-BE49-F238E27FC236}">
                <a16:creationId xmlns:a16="http://schemas.microsoft.com/office/drawing/2014/main" id="{E45BC7DE-52C1-4960-AA60-55EBA44EC0D6}"/>
              </a:ext>
            </a:extLst>
          </p:cNvPr>
          <p:cNvSpPr txBox="1"/>
          <p:nvPr/>
        </p:nvSpPr>
        <p:spPr>
          <a:xfrm>
            <a:off x="-4781" y="332259"/>
            <a:ext cx="6867561" cy="600164"/>
          </a:xfrm>
          <a:prstGeom prst="rect">
            <a:avLst/>
          </a:prstGeom>
          <a:noFill/>
        </p:spPr>
        <p:txBody>
          <a:bodyPr wrap="square" rtlCol="0" anchor="t">
            <a:spAutoFit/>
          </a:bodyPr>
          <a:lstStyle/>
          <a:p>
            <a:pPr algn="ctr"/>
            <a:r>
              <a:rPr lang="en-GB" sz="3300" b="1" u="sng">
                <a:effectLst>
                  <a:outerShdw blurRad="38100" dist="38100" dir="2700000" algn="tl">
                    <a:srgbClr val="000000">
                      <a:alpha val="43137"/>
                    </a:srgbClr>
                  </a:outerShdw>
                </a:effectLst>
                <a:latin typeface="Tw Cen MT"/>
              </a:rPr>
              <a:t>Task 3 - Marxists</a:t>
            </a:r>
            <a:endParaRPr lang="en-GB" sz="3300" u="sng">
              <a:effectLst>
                <a:outerShdw blurRad="38100" dist="38100" dir="2700000" algn="tl">
                  <a:srgbClr val="000000">
                    <a:alpha val="43137"/>
                  </a:srgbClr>
                </a:outerShdw>
              </a:effectLst>
              <a:latin typeface="Tw Cen MT" panose="020B0602020104020603" pitchFamily="34" charset="0"/>
            </a:endParaRPr>
          </a:p>
        </p:txBody>
      </p:sp>
    </p:spTree>
    <p:extLst>
      <p:ext uri="{BB962C8B-B14F-4D97-AF65-F5344CB8AC3E}">
        <p14:creationId xmlns:p14="http://schemas.microsoft.com/office/powerpoint/2010/main" val="8130941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2863</TotalTime>
  <Words>2125</Words>
  <Application>Microsoft Office PowerPoint</Application>
  <PresentationFormat>A4 Paper (210x297 mm)</PresentationFormat>
  <Paragraphs>366</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Arial Narrow</vt:lpstr>
      <vt:lpstr>Calibri</vt:lpstr>
      <vt:lpstr>Tw Cen MT</vt:lpstr>
      <vt:lpstr>Tw Cen MT</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Bilton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 Smith</dc:creator>
  <cp:lastModifiedBy>Nicki Smith</cp:lastModifiedBy>
  <cp:revision>143</cp:revision>
  <cp:lastPrinted>2025-06-25T13:33:04Z</cp:lastPrinted>
  <dcterms:created xsi:type="dcterms:W3CDTF">2015-06-03T18:33:21Z</dcterms:created>
  <dcterms:modified xsi:type="dcterms:W3CDTF">2025-06-27T11:37:09Z</dcterms:modified>
</cp:coreProperties>
</file>