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6"/>
  </p:notesMasterIdLst>
  <p:sldIdLst>
    <p:sldId id="257" r:id="rId5"/>
    <p:sldId id="259" r:id="rId6"/>
    <p:sldId id="285" r:id="rId7"/>
    <p:sldId id="299" r:id="rId8"/>
    <p:sldId id="304" r:id="rId9"/>
    <p:sldId id="258" r:id="rId10"/>
    <p:sldId id="289" r:id="rId11"/>
    <p:sldId id="288" r:id="rId12"/>
    <p:sldId id="287" r:id="rId13"/>
    <p:sldId id="305" r:id="rId14"/>
    <p:sldId id="271" r:id="rId15"/>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66FFCC"/>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8952EC-D087-47ED-C212-ADBEB0037074}" v="1" dt="2020-09-11T14:05:07.7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31" autoAdjust="0"/>
    <p:restoredTop sz="94660"/>
  </p:normalViewPr>
  <p:slideViewPr>
    <p:cSldViewPr snapToGrid="0" showGuides="1">
      <p:cViewPr varScale="1">
        <p:scale>
          <a:sx n="77" d="100"/>
          <a:sy n="77" d="100"/>
        </p:scale>
        <p:origin x="2940" y="102"/>
      </p:cViewPr>
      <p:guideLst>
        <p:guide orient="horz" pos="3120"/>
        <p:guide pos="2160"/>
      </p:guideLst>
    </p:cSldViewPr>
  </p:slideViewPr>
  <p:notesTextViewPr>
    <p:cViewPr>
      <p:scale>
        <a:sx n="1" d="1"/>
        <a:sy n="1" d="1"/>
      </p:scale>
      <p:origin x="0" y="0"/>
    </p:cViewPr>
  </p:notesTextViewPr>
  <p:sorterViewPr>
    <p:cViewPr>
      <p:scale>
        <a:sx n="100" d="100"/>
        <a:sy n="100" d="100"/>
      </p:scale>
      <p:origin x="0" y="-74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09FC0-8CFC-4BCF-B6EE-8F47DECB1E05}" type="datetimeFigureOut">
              <a:rPr lang="en-GB" smtClean="0"/>
              <a:t>16/07/2025</a:t>
            </a:fld>
            <a:endParaRPr lang="en-GB"/>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E47927-748E-47FB-931B-3DECA6CCC319}" type="slidenum">
              <a:rPr lang="en-GB" smtClean="0"/>
              <a:t>‹#›</a:t>
            </a:fld>
            <a:endParaRPr lang="en-GB"/>
          </a:p>
        </p:txBody>
      </p:sp>
    </p:spTree>
    <p:extLst>
      <p:ext uri="{BB962C8B-B14F-4D97-AF65-F5344CB8AC3E}">
        <p14:creationId xmlns:p14="http://schemas.microsoft.com/office/powerpoint/2010/main" val="2240477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2C3D27-FD62-48F9-85E3-41F0E8C29BB2}" type="datetime1">
              <a:rPr lang="en-GB" smtClean="0"/>
              <a:t>16/07/2025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1585073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080F8C-5B0E-424E-97FF-DADE5088C92E}" type="datetime1">
              <a:rPr lang="en-GB" smtClean="0"/>
              <a:t>16/07/2025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384476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7901AE-B2C9-47C7-950D-6C0CDD26EFC9}" type="datetime1">
              <a:rPr lang="en-GB" smtClean="0"/>
              <a:t>16/07/2025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46745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657A4-EA64-4A25-A368-02F10012D14B}" type="datetime1">
              <a:rPr lang="en-GB" smtClean="0"/>
              <a:t>16/07/2025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3000103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1A716E-3428-46D9-B551-1553AFD9F97B}" type="datetime1">
              <a:rPr lang="en-GB" smtClean="0"/>
              <a:t>16/07/2025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56016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08D674-3510-4F7E-9731-B80FA2AD5A84}" type="datetime1">
              <a:rPr lang="en-GB" smtClean="0"/>
              <a:t>16/07/2025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3050485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9E6631-AE82-4686-B9A1-7C94D08FA939}" type="datetime1">
              <a:rPr lang="en-GB" smtClean="0"/>
              <a:t>16/07/2025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4210862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277605-1B5C-48FD-A50C-7DAB474DEBDE}" type="datetime1">
              <a:rPr lang="en-GB" smtClean="0"/>
              <a:t>16/07/2025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3050329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A2DF04-C61D-49FD-951D-CDEBAFB259D7}" type="datetime1">
              <a:rPr lang="en-GB" smtClean="0"/>
              <a:t>16/07/2025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688957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F5103F4-F923-4EDF-A6D5-E15CBD9E4479}" type="datetime1">
              <a:rPr lang="en-GB" smtClean="0"/>
              <a:t>16/07/2025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401645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5153BEF-36BE-4950-A6B1-0E202982A9C3}" type="datetime1">
              <a:rPr lang="en-GB" smtClean="0"/>
              <a:t>16/07/2025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2544335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5C3EA93D-1215-4E68-A34D-D6CC0A17E97D}" type="datetime1">
              <a:rPr lang="en-GB" smtClean="0"/>
              <a:t>16/07/2025</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2197ACC-EB3C-4466-A41B-F6CC006DF8B4}" type="slidenum">
              <a:rPr lang="en-GB" smtClean="0"/>
              <a:t>‹#›</a:t>
            </a:fld>
            <a:endParaRPr lang="en-GB"/>
          </a:p>
        </p:txBody>
      </p:sp>
    </p:spTree>
    <p:extLst>
      <p:ext uri="{BB962C8B-B14F-4D97-AF65-F5344CB8AC3E}">
        <p14:creationId xmlns:p14="http://schemas.microsoft.com/office/powerpoint/2010/main" val="38317775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smith@scacademy.co.uk"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mailto:c.newton@scacademy.co.u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qualifications.pearson.com/en/qualifications/btec-nationals/applied-psychology.html" TargetMode="External"/><Relationship Id="rId2" Type="http://schemas.openxmlformats.org/officeDocument/2006/relationships/hyperlink" Target="https://www.aqa.org.uk/subjects/psychology/as-and-a-level/psychology-7181-7182" TargetMode="External"/><Relationship Id="rId1" Type="http://schemas.openxmlformats.org/officeDocument/2006/relationships/slideLayout" Target="../slideLayouts/slideLayout2.xml"/><Relationship Id="rId5" Type="http://schemas.openxmlformats.org/officeDocument/2006/relationships/hyperlink" Target="https://www.bps.org.uk/" TargetMode="External"/><Relationship Id="rId4" Type="http://schemas.openxmlformats.org/officeDocument/2006/relationships/hyperlink" Target="https://www.tutor2u.net/psycholog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hyperlink" Target="https://allpsych.com/timeline/"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7.xml"/><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jpe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tiff"/><Relationship Id="rId17" Type="http://schemas.openxmlformats.org/officeDocument/2006/relationships/image" Target="../media/image25.jpeg"/><Relationship Id="rId2" Type="http://schemas.openxmlformats.org/officeDocument/2006/relationships/image" Target="../media/image10.png"/><Relationship Id="rId16"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tiff"/><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tiff"/><Relationship Id="rId9" Type="http://schemas.openxmlformats.org/officeDocument/2006/relationships/image" Target="../media/image33.png"/><Relationship Id="rId14" Type="http://schemas.openxmlformats.org/officeDocument/2006/relationships/image" Target="../media/image38.tiff"/></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e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tiff"/><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jpeg"/><Relationship Id="rId14"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8534"/>
            <a:ext cx="4619506" cy="1302581"/>
          </a:xfrm>
        </p:spPr>
        <p:txBody>
          <a:bodyPr>
            <a:normAutofit/>
          </a:bodyPr>
          <a:lstStyle/>
          <a:p>
            <a:pPr algn="ctr"/>
            <a:r>
              <a:rPr lang="en-GB" sz="3200" b="1" dirty="0">
                <a:solidFill>
                  <a:srgbClr val="FF40FF"/>
                </a:solidFill>
                <a:latin typeface="Century Gothic" panose="020B0502020202020204" pitchFamily="34" charset="0"/>
              </a:rPr>
              <a:t>Studying Psychology in 6</a:t>
            </a:r>
            <a:r>
              <a:rPr lang="en-GB" sz="3200" b="1" baseline="30000" dirty="0">
                <a:solidFill>
                  <a:srgbClr val="FF40FF"/>
                </a:solidFill>
                <a:latin typeface="Century Gothic" panose="020B0502020202020204" pitchFamily="34" charset="0"/>
              </a:rPr>
              <a:t>th</a:t>
            </a:r>
            <a:r>
              <a:rPr lang="en-GB" sz="3200" b="1" dirty="0">
                <a:solidFill>
                  <a:srgbClr val="FF40FF"/>
                </a:solidFill>
                <a:latin typeface="Century Gothic" panose="020B0502020202020204" pitchFamily="34" charset="0"/>
              </a:rPr>
              <a:t> Form </a:t>
            </a:r>
          </a:p>
        </p:txBody>
      </p:sp>
      <p:sp>
        <p:nvSpPr>
          <p:cNvPr id="3" name="Slide Number Placeholder 2">
            <a:extLst>
              <a:ext uri="{FF2B5EF4-FFF2-40B4-BE49-F238E27FC236}">
                <a16:creationId xmlns:a16="http://schemas.microsoft.com/office/drawing/2014/main" id="{7AB1FB7D-3A11-4DBA-A475-0BF02AB95265}"/>
              </a:ext>
            </a:extLst>
          </p:cNvPr>
          <p:cNvSpPr>
            <a:spLocks noGrp="1"/>
          </p:cNvSpPr>
          <p:nvPr>
            <p:ph type="sldNum" sz="quarter" idx="12"/>
          </p:nvPr>
        </p:nvSpPr>
        <p:spPr/>
        <p:txBody>
          <a:bodyPr/>
          <a:lstStyle/>
          <a:p>
            <a:fld id="{42197ACC-EB3C-4466-A41B-F6CC006DF8B4}" type="slidenum">
              <a:rPr lang="en-GB" smtClean="0"/>
              <a:t>1</a:t>
            </a:fld>
            <a:endParaRPr lang="en-GB"/>
          </a:p>
        </p:txBody>
      </p:sp>
      <p:pic>
        <p:nvPicPr>
          <p:cNvPr id="4" name="Picture 3">
            <a:extLst>
              <a:ext uri="{FF2B5EF4-FFF2-40B4-BE49-F238E27FC236}">
                <a16:creationId xmlns:a16="http://schemas.microsoft.com/office/drawing/2014/main" id="{E71B886D-73EA-4974-ABC4-94CB5D39EDF4}"/>
              </a:ext>
            </a:extLst>
          </p:cNvPr>
          <p:cNvPicPr>
            <a:picLocks noChangeAspect="1"/>
          </p:cNvPicPr>
          <p:nvPr/>
        </p:nvPicPr>
        <p:blipFill>
          <a:blip r:embed="rId2"/>
          <a:stretch>
            <a:fillRect/>
          </a:stretch>
        </p:blipFill>
        <p:spPr>
          <a:xfrm>
            <a:off x="4619506" y="197200"/>
            <a:ext cx="1889924" cy="701101"/>
          </a:xfrm>
          <a:prstGeom prst="rect">
            <a:avLst/>
          </a:prstGeom>
        </p:spPr>
      </p:pic>
      <p:sp>
        <p:nvSpPr>
          <p:cNvPr id="8" name="TextBox 7">
            <a:extLst>
              <a:ext uri="{FF2B5EF4-FFF2-40B4-BE49-F238E27FC236}">
                <a16:creationId xmlns:a16="http://schemas.microsoft.com/office/drawing/2014/main" id="{55E3FF8A-23BF-4AB9-8CF6-851E311FEB53}"/>
              </a:ext>
            </a:extLst>
          </p:cNvPr>
          <p:cNvSpPr txBox="1"/>
          <p:nvPr/>
        </p:nvSpPr>
        <p:spPr>
          <a:xfrm>
            <a:off x="260005" y="5017812"/>
            <a:ext cx="6396241" cy="877163"/>
          </a:xfrm>
          <a:prstGeom prst="rect">
            <a:avLst/>
          </a:prstGeom>
          <a:noFill/>
          <a:ln>
            <a:solidFill>
              <a:schemeClr val="accent1"/>
            </a:solidFill>
          </a:ln>
        </p:spPr>
        <p:txBody>
          <a:bodyPr wrap="square" rtlCol="0" anchor="t">
            <a:spAutoFit/>
          </a:bodyPr>
          <a:lstStyle/>
          <a:p>
            <a:pPr algn="ctr"/>
            <a:r>
              <a:rPr lang="en-GB" sz="1700" dirty="0">
                <a:latin typeface="Century Gothic" panose="020B0502020202020204" pitchFamily="34" charset="0"/>
              </a:rPr>
              <a:t>If you have any questions please contact:</a:t>
            </a:r>
          </a:p>
          <a:p>
            <a:pPr algn="ctr"/>
            <a:r>
              <a:rPr lang="en-GB" sz="1700" dirty="0">
                <a:latin typeface="Century Gothic" panose="020B0502020202020204" pitchFamily="34" charset="0"/>
              </a:rPr>
              <a:t>Miss Smith: </a:t>
            </a:r>
            <a:r>
              <a:rPr lang="en-GB" sz="1700" dirty="0">
                <a:latin typeface="Century Gothic" panose="020B0502020202020204" pitchFamily="34" charset="0"/>
                <a:hlinkClick r:id="rId3"/>
              </a:rPr>
              <a:t>c.smith@scacademy.co.uk</a:t>
            </a:r>
            <a:r>
              <a:rPr lang="en-GB" sz="1700" dirty="0">
                <a:latin typeface="Century Gothic" panose="020B0502020202020204" pitchFamily="34" charset="0"/>
              </a:rPr>
              <a:t>  </a:t>
            </a:r>
          </a:p>
          <a:p>
            <a:pPr algn="ctr"/>
            <a:r>
              <a:rPr lang="en-GB" sz="1700" dirty="0">
                <a:latin typeface="Century Gothic" panose="020B0502020202020204" pitchFamily="34" charset="0"/>
              </a:rPr>
              <a:t>Miss Newton: </a:t>
            </a:r>
            <a:r>
              <a:rPr lang="en-GB" sz="1700" dirty="0">
                <a:latin typeface="Century Gothic" panose="020B0502020202020204" pitchFamily="34" charset="0"/>
                <a:hlinkClick r:id="rId4"/>
              </a:rPr>
              <a:t>c.newton@scacademy.co.uk</a:t>
            </a:r>
            <a:r>
              <a:rPr lang="en-GB" sz="1700" dirty="0">
                <a:latin typeface="Century Gothic" panose="020B0502020202020204" pitchFamily="34" charset="0"/>
              </a:rPr>
              <a:t> </a:t>
            </a:r>
            <a:r>
              <a:rPr lang="en-GB" sz="1700" dirty="0"/>
              <a:t>  </a:t>
            </a:r>
          </a:p>
        </p:txBody>
      </p:sp>
      <p:sp>
        <p:nvSpPr>
          <p:cNvPr id="10" name="TextBox 9">
            <a:extLst>
              <a:ext uri="{FF2B5EF4-FFF2-40B4-BE49-F238E27FC236}">
                <a16:creationId xmlns:a16="http://schemas.microsoft.com/office/drawing/2014/main" id="{FF16A54F-2761-454B-8709-FDE1FBC79EE0}"/>
              </a:ext>
            </a:extLst>
          </p:cNvPr>
          <p:cNvSpPr txBox="1"/>
          <p:nvPr/>
        </p:nvSpPr>
        <p:spPr>
          <a:xfrm>
            <a:off x="260005" y="1773887"/>
            <a:ext cx="6396243" cy="1923604"/>
          </a:xfrm>
          <a:prstGeom prst="rect">
            <a:avLst/>
          </a:prstGeom>
          <a:noFill/>
          <a:ln>
            <a:solidFill>
              <a:schemeClr val="accent1"/>
            </a:solidFill>
          </a:ln>
        </p:spPr>
        <p:txBody>
          <a:bodyPr wrap="square" rtlCol="0" anchor="t">
            <a:spAutoFit/>
          </a:bodyPr>
          <a:lstStyle/>
          <a:p>
            <a:pPr algn="ctr"/>
            <a:r>
              <a:rPr lang="en-GB" sz="1700" dirty="0">
                <a:latin typeface="Century Gothic" panose="020B0502020202020204" pitchFamily="34" charset="0"/>
              </a:rPr>
              <a:t>This booklet is designed to introduce you to psychology at post 16 and some of the topics you will be studying.</a:t>
            </a:r>
          </a:p>
          <a:p>
            <a:pPr algn="ctr"/>
            <a:endParaRPr lang="en-GB" sz="1700" dirty="0">
              <a:latin typeface="Century Gothic" panose="020B0502020202020204" pitchFamily="34" charset="0"/>
            </a:endParaRPr>
          </a:p>
          <a:p>
            <a:pPr algn="ctr"/>
            <a:r>
              <a:rPr lang="en-GB" sz="1700" dirty="0">
                <a:latin typeface="Century Gothic" panose="020B0502020202020204" pitchFamily="34" charset="0"/>
              </a:rPr>
              <a:t>Work through the booklet and complete the tasks. </a:t>
            </a:r>
          </a:p>
          <a:p>
            <a:pPr algn="ctr"/>
            <a:endParaRPr lang="en-GB" sz="1700" dirty="0">
              <a:latin typeface="Century Gothic" panose="020B0502020202020204" pitchFamily="34" charset="0"/>
            </a:endParaRPr>
          </a:p>
          <a:p>
            <a:pPr algn="ctr"/>
            <a:r>
              <a:rPr lang="en-GB" sz="1700" dirty="0">
                <a:latin typeface="Century Gothic" panose="020B0502020202020204" pitchFamily="34" charset="0"/>
              </a:rPr>
              <a:t>You will need to have a copy of the tasks you have completed with you on your first lesson in September. </a:t>
            </a:r>
            <a:endParaRPr lang="en-US" dirty="0">
              <a:latin typeface="Century Gothic" panose="020B0502020202020204" pitchFamily="34" charset="0"/>
            </a:endParaRPr>
          </a:p>
        </p:txBody>
      </p:sp>
      <p:pic>
        <p:nvPicPr>
          <p:cNvPr id="13" name="Picture 12" descr="Diagram&#10;&#10;Description automatically generated with medium confidenc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3988" y="962128"/>
            <a:ext cx="2242260" cy="868325"/>
          </a:xfrm>
          <a:prstGeom prst="rect">
            <a:avLst/>
          </a:prstGeom>
          <a:noFill/>
          <a:ln>
            <a:noFill/>
          </a:ln>
        </p:spPr>
      </p:pic>
    </p:spTree>
    <p:extLst>
      <p:ext uri="{BB962C8B-B14F-4D97-AF65-F5344CB8AC3E}">
        <p14:creationId xmlns:p14="http://schemas.microsoft.com/office/powerpoint/2010/main" val="381024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BE298731-B464-4A85-AD65-D22376393054}"/>
              </a:ext>
            </a:extLst>
          </p:cNvPr>
          <p:cNvSpPr>
            <a:spLocks noChangeArrowheads="1"/>
          </p:cNvSpPr>
          <p:nvPr/>
        </p:nvSpPr>
        <p:spPr bwMode="auto">
          <a:xfrm>
            <a:off x="238123" y="134866"/>
            <a:ext cx="65532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ctr" defTabSz="914400" rtl="0" eaLnBrk="0" fontAlgn="base" latinLnBrk="0" hangingPunct="0">
              <a:lnSpc>
                <a:spcPct val="100000"/>
              </a:lnSpc>
              <a:spcBef>
                <a:spcPct val="0"/>
              </a:spcBef>
              <a:spcAft>
                <a:spcPct val="0"/>
              </a:spcAft>
              <a:buClrTx/>
              <a:buSzTx/>
              <a:buFontTx/>
              <a:buNone/>
              <a:tabLst/>
            </a:pPr>
            <a:r>
              <a:rPr kumimoji="0" lang="en-GB" altLang="en-US" sz="3200" b="1" i="0" u="sng"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Summer learning </a:t>
            </a:r>
            <a:r>
              <a:rPr lang="en-GB" altLang="en-US" sz="3200" b="1" u="sng" dirty="0">
                <a:latin typeface="Century Gothic" panose="020B0502020202020204" pitchFamily="34" charset="0"/>
                <a:ea typeface="Calibri" panose="020F0502020204030204" pitchFamily="34" charset="0"/>
                <a:cs typeface="Times New Roman" panose="02020603050405020304" pitchFamily="18" charset="0"/>
              </a:rPr>
              <a:t>l</a:t>
            </a:r>
            <a:r>
              <a:rPr kumimoji="0" lang="en-GB" altLang="en-US" sz="3200" b="1" i="0" u="sng"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og </a:t>
            </a:r>
            <a:r>
              <a:rPr kumimoji="0" lang="en-GB" altLang="en-US"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altLang="en-US" sz="1000" dirty="0">
              <a:latin typeface="Century Gothic" panose="020B0502020202020204" pitchFamily="34"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Record here any additional reading/viewing you are undertaking in order to show what you have been completing to prepare you for the course. Use the </a:t>
            </a:r>
            <a:r>
              <a:rPr lang="en-GB" altLang="en-US" sz="1200" dirty="0">
                <a:latin typeface="Century Gothic" panose="020B0502020202020204" pitchFamily="34" charset="0"/>
                <a:ea typeface="Calibri" panose="020F0502020204030204" pitchFamily="34" charset="0"/>
                <a:cs typeface="Times New Roman" panose="02020603050405020304" pitchFamily="18" charset="0"/>
              </a:rPr>
              <a:t>recommendations</a:t>
            </a:r>
            <a:r>
              <a:rPr kumimoji="0" lang="en-GB" altLang="en-US" sz="1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on the previous </a:t>
            </a:r>
            <a:r>
              <a:rPr lang="en-GB" altLang="en-US" sz="1200" dirty="0">
                <a:latin typeface="Century Gothic" panose="020B0502020202020204" pitchFamily="34" charset="0"/>
                <a:ea typeface="Calibri" panose="020F0502020204030204" pitchFamily="34" charset="0"/>
                <a:cs typeface="Times New Roman" panose="02020603050405020304" pitchFamily="18" charset="0"/>
              </a:rPr>
              <a:t>page</a:t>
            </a:r>
            <a:r>
              <a:rPr kumimoji="0" lang="en-GB" altLang="en-US" sz="1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 for ideas of what to watch/read</a:t>
            </a:r>
            <a:endParaRPr kumimoji="0" lang="en-GB" altLang="en-US" sz="1200" b="0" i="0" u="none" strike="noStrike" cap="none" normalizeH="0" baseline="0" dirty="0">
              <a:ln>
                <a:noFill/>
              </a:ln>
              <a:solidFill>
                <a:schemeClr val="tx1"/>
              </a:solidFill>
              <a:effectLst/>
              <a:latin typeface="Century Gothic" panose="020B0502020202020204" pitchFamily="34" charset="0"/>
            </a:endParaRPr>
          </a:p>
        </p:txBody>
      </p:sp>
      <p:graphicFrame>
        <p:nvGraphicFramePr>
          <p:cNvPr id="7" name="Table 6">
            <a:extLst>
              <a:ext uri="{FF2B5EF4-FFF2-40B4-BE49-F238E27FC236}">
                <a16:creationId xmlns:a16="http://schemas.microsoft.com/office/drawing/2014/main" id="{6179FAC8-AE4D-4487-B5BC-C9796EBD946E}"/>
              </a:ext>
            </a:extLst>
          </p:cNvPr>
          <p:cNvGraphicFramePr>
            <a:graphicFrameLocks noGrp="1"/>
          </p:cNvGraphicFramePr>
          <p:nvPr/>
        </p:nvGraphicFramePr>
        <p:xfrm>
          <a:off x="66672" y="1434377"/>
          <a:ext cx="6724651" cy="7807972"/>
        </p:xfrm>
        <a:graphic>
          <a:graphicData uri="http://schemas.openxmlformats.org/drawingml/2006/table">
            <a:tbl>
              <a:tblPr firstRow="1" bandRow="1">
                <a:tableStyleId>{5940675A-B579-460E-94D1-54222C63F5DA}</a:tableStyleId>
              </a:tblPr>
              <a:tblGrid>
                <a:gridCol w="688195">
                  <a:extLst>
                    <a:ext uri="{9D8B030D-6E8A-4147-A177-3AD203B41FA5}">
                      <a16:colId xmlns:a16="http://schemas.microsoft.com/office/drawing/2014/main" val="1300930751"/>
                    </a:ext>
                  </a:extLst>
                </a:gridCol>
                <a:gridCol w="1848296">
                  <a:extLst>
                    <a:ext uri="{9D8B030D-6E8A-4147-A177-3AD203B41FA5}">
                      <a16:colId xmlns:a16="http://schemas.microsoft.com/office/drawing/2014/main" val="1753929736"/>
                    </a:ext>
                  </a:extLst>
                </a:gridCol>
                <a:gridCol w="2506997">
                  <a:extLst>
                    <a:ext uri="{9D8B030D-6E8A-4147-A177-3AD203B41FA5}">
                      <a16:colId xmlns:a16="http://schemas.microsoft.com/office/drawing/2014/main" val="179360856"/>
                    </a:ext>
                  </a:extLst>
                </a:gridCol>
                <a:gridCol w="1681163">
                  <a:extLst>
                    <a:ext uri="{9D8B030D-6E8A-4147-A177-3AD203B41FA5}">
                      <a16:colId xmlns:a16="http://schemas.microsoft.com/office/drawing/2014/main" val="3570117000"/>
                    </a:ext>
                  </a:extLst>
                </a:gridCol>
              </a:tblGrid>
              <a:tr h="450112">
                <a:tc>
                  <a:txBody>
                    <a:bodyPr/>
                    <a:lstStyle/>
                    <a:p>
                      <a:pPr algn="ctr"/>
                      <a:r>
                        <a:rPr lang="en-GB" sz="1400" b="1" dirty="0">
                          <a:latin typeface="Century Gothic" panose="020B0502020202020204" pitchFamily="34" charset="0"/>
                        </a:rPr>
                        <a:t>Date </a:t>
                      </a:r>
                    </a:p>
                  </a:txBody>
                  <a:tcPr/>
                </a:tc>
                <a:tc>
                  <a:txBody>
                    <a:bodyPr/>
                    <a:lstStyle/>
                    <a:p>
                      <a:pPr algn="ctr"/>
                      <a:r>
                        <a:rPr lang="en-GB" sz="1400" b="1" dirty="0">
                          <a:latin typeface="Century Gothic" panose="020B0502020202020204" pitchFamily="34" charset="0"/>
                        </a:rPr>
                        <a:t>Title</a:t>
                      </a:r>
                    </a:p>
                  </a:txBody>
                  <a:tcPr/>
                </a:tc>
                <a:tc>
                  <a:txBody>
                    <a:bodyPr/>
                    <a:lstStyle/>
                    <a:p>
                      <a:pPr algn="ctr"/>
                      <a:r>
                        <a:rPr lang="en-GB" sz="1400" b="1" dirty="0">
                          <a:latin typeface="Century Gothic" panose="020B0502020202020204" pitchFamily="34" charset="0"/>
                        </a:rPr>
                        <a:t>Summary of content</a:t>
                      </a:r>
                    </a:p>
                  </a:txBody>
                  <a:tcPr/>
                </a:tc>
                <a:tc>
                  <a:txBody>
                    <a:bodyPr/>
                    <a:lstStyle/>
                    <a:p>
                      <a:pPr algn="ctr"/>
                      <a:r>
                        <a:rPr lang="en-GB" sz="1400" b="1" dirty="0">
                          <a:latin typeface="Century Gothic" panose="020B0502020202020204" pitchFamily="34" charset="0"/>
                        </a:rPr>
                        <a:t>My thoughts</a:t>
                      </a:r>
                    </a:p>
                  </a:txBody>
                  <a:tcPr/>
                </a:tc>
                <a:extLst>
                  <a:ext uri="{0D108BD9-81ED-4DB2-BD59-A6C34878D82A}">
                    <a16:rowId xmlns:a16="http://schemas.microsoft.com/office/drawing/2014/main" val="703067426"/>
                  </a:ext>
                </a:extLst>
              </a:tr>
              <a:tr h="8175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084637592"/>
                  </a:ext>
                </a:extLst>
              </a:tr>
              <a:tr h="8175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4187670172"/>
                  </a:ext>
                </a:extLst>
              </a:tr>
              <a:tr h="817540">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74263061"/>
                  </a:ext>
                </a:extLst>
              </a:tr>
              <a:tr h="8175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412301332"/>
                  </a:ext>
                </a:extLst>
              </a:tr>
              <a:tr h="8175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310297931"/>
                  </a:ext>
                </a:extLst>
              </a:tr>
              <a:tr h="8175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158288898"/>
                  </a:ext>
                </a:extLst>
              </a:tr>
              <a:tr h="8175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510451909"/>
                  </a:ext>
                </a:extLst>
              </a:tr>
              <a:tr h="8175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52031749"/>
                  </a:ext>
                </a:extLst>
              </a:tr>
              <a:tr h="8175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31103042"/>
                  </a:ext>
                </a:extLst>
              </a:tr>
            </a:tbl>
          </a:graphicData>
        </a:graphic>
      </p:graphicFrame>
      <p:sp>
        <p:nvSpPr>
          <p:cNvPr id="2" name="Slide Number Placeholder 1">
            <a:extLst>
              <a:ext uri="{FF2B5EF4-FFF2-40B4-BE49-F238E27FC236}">
                <a16:creationId xmlns:a16="http://schemas.microsoft.com/office/drawing/2014/main" id="{1145120E-C450-4818-B43E-4D44E4A431E0}"/>
              </a:ext>
            </a:extLst>
          </p:cNvPr>
          <p:cNvSpPr>
            <a:spLocks noGrp="1"/>
          </p:cNvSpPr>
          <p:nvPr>
            <p:ph type="sldNum" sz="quarter" idx="12"/>
          </p:nvPr>
        </p:nvSpPr>
        <p:spPr/>
        <p:txBody>
          <a:bodyPr/>
          <a:lstStyle/>
          <a:p>
            <a:fld id="{42197ACC-EB3C-4466-A41B-F6CC006DF8B4}" type="slidenum">
              <a:rPr lang="en-GB" smtClean="0"/>
              <a:t>10</a:t>
            </a:fld>
            <a:endParaRPr lang="en-GB"/>
          </a:p>
        </p:txBody>
      </p:sp>
    </p:spTree>
    <p:extLst>
      <p:ext uri="{BB962C8B-B14F-4D97-AF65-F5344CB8AC3E}">
        <p14:creationId xmlns:p14="http://schemas.microsoft.com/office/powerpoint/2010/main" val="2158315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1182" y="3393441"/>
            <a:ext cx="6493534" cy="1415772"/>
          </a:xfrm>
          <a:prstGeom prst="rect">
            <a:avLst/>
          </a:prstGeom>
          <a:noFill/>
        </p:spPr>
        <p:txBody>
          <a:bodyPr wrap="square" rtlCol="0" anchor="t">
            <a:spAutoFit/>
          </a:bodyPr>
          <a:lstStyle/>
          <a:p>
            <a:pPr algn="ctr"/>
            <a:r>
              <a:rPr lang="en-GB" sz="1400" dirty="0">
                <a:latin typeface="Century Gothic" panose="020B0502020202020204" pitchFamily="34" charset="0"/>
              </a:rPr>
              <a:t>It is also recommended that you take an active interest in the news and what is going on around you in the wider world as a lot of the concepts and ideas covered in lessons will relate to what is going on. The ability to be able to draw upon contemporary examples will also help illustrate your application and understanding skills which will be vital in order for you to achieve the higher grades in this subject.</a:t>
            </a:r>
            <a:r>
              <a:rPr lang="en-GB" sz="1600" dirty="0">
                <a:latin typeface="Century Gothic" panose="020B0502020202020204" pitchFamily="34" charset="0"/>
              </a:rPr>
              <a:t> </a:t>
            </a:r>
            <a:endParaRPr lang="en-GB" sz="1300" dirty="0">
              <a:latin typeface="Century Gothic" panose="020B0502020202020204" pitchFamily="34" charset="0"/>
            </a:endParaRPr>
          </a:p>
        </p:txBody>
      </p:sp>
      <p:sp>
        <p:nvSpPr>
          <p:cNvPr id="7" name="Rectangle 6"/>
          <p:cNvSpPr/>
          <p:nvPr/>
        </p:nvSpPr>
        <p:spPr>
          <a:xfrm>
            <a:off x="157900" y="1057209"/>
            <a:ext cx="6700099" cy="2031325"/>
          </a:xfrm>
          <a:prstGeom prst="rect">
            <a:avLst/>
          </a:prstGeom>
          <a:ln>
            <a:noFill/>
          </a:ln>
        </p:spPr>
        <p:txBody>
          <a:bodyPr wrap="square" anchor="t">
            <a:spAutoFit/>
          </a:bodyPr>
          <a:lstStyle/>
          <a:p>
            <a:r>
              <a:rPr lang="en-GB" sz="1400" b="1" u="sng" dirty="0">
                <a:latin typeface="Century Gothic" panose="020B0502020202020204" pitchFamily="34" charset="0"/>
              </a:rPr>
              <a:t>Websites:</a:t>
            </a:r>
          </a:p>
          <a:p>
            <a:pPr marL="285750" indent="-285750">
              <a:buFont typeface="Arial" pitchFamily="34" charset="0"/>
              <a:buChar char="•"/>
            </a:pPr>
            <a:r>
              <a:rPr lang="en-GB" sz="1400" dirty="0">
                <a:latin typeface="Century Gothic" panose="020B0502020202020204" pitchFamily="34" charset="0"/>
              </a:rPr>
              <a:t>AQA A Level New Specification – </a:t>
            </a:r>
            <a:r>
              <a:rPr lang="en-GB" sz="1400" dirty="0">
                <a:latin typeface="Century Gothic" panose="020B0502020202020204" pitchFamily="34" charset="0"/>
                <a:hlinkClick r:id="rId2"/>
              </a:rPr>
              <a:t>https://www.aqa.org.uk/subjects/psychology/as-and-a-level/psychology-7181-7182</a:t>
            </a:r>
            <a:r>
              <a:rPr lang="en-GB" sz="1400" dirty="0">
                <a:latin typeface="Century Gothic" panose="020B0502020202020204" pitchFamily="34" charset="0"/>
              </a:rPr>
              <a:t> </a:t>
            </a:r>
          </a:p>
          <a:p>
            <a:pPr marL="285750" indent="-285750">
              <a:buFont typeface="Arial" pitchFamily="34" charset="0"/>
              <a:buChar char="•"/>
            </a:pPr>
            <a:r>
              <a:rPr lang="en-GB" sz="1400" dirty="0">
                <a:latin typeface="Century Gothic" panose="020B0502020202020204" pitchFamily="34" charset="0"/>
              </a:rPr>
              <a:t>BTEC national specification - </a:t>
            </a:r>
            <a:r>
              <a:rPr lang="en-GB" sz="1400" dirty="0">
                <a:latin typeface="Century Gothic" panose="020B0502020202020204" pitchFamily="34" charset="0"/>
                <a:hlinkClick r:id="rId3"/>
              </a:rPr>
              <a:t>https://qualifications.pearson.com/en/qualifications/btec-nationals/applied-psychology.html</a:t>
            </a:r>
            <a:r>
              <a:rPr lang="en-GB" sz="1400" dirty="0">
                <a:latin typeface="Century Gothic" panose="020B0502020202020204" pitchFamily="34" charset="0"/>
              </a:rPr>
              <a:t> </a:t>
            </a:r>
          </a:p>
          <a:p>
            <a:pPr marL="285750" indent="-285750">
              <a:buFont typeface="Arial" pitchFamily="34" charset="0"/>
              <a:buChar char="•"/>
            </a:pPr>
            <a:r>
              <a:rPr lang="en-GB" sz="1400" dirty="0">
                <a:latin typeface="Century Gothic" panose="020B0502020202020204" pitchFamily="34" charset="0"/>
              </a:rPr>
              <a:t>Tutor2U - </a:t>
            </a:r>
            <a:r>
              <a:rPr lang="en-GB" sz="1400" dirty="0">
                <a:latin typeface="Century Gothic" panose="020B0502020202020204" pitchFamily="34" charset="0"/>
                <a:hlinkClick r:id="rId4"/>
              </a:rPr>
              <a:t>https://www.tutor2u.net/psychology</a:t>
            </a:r>
            <a:r>
              <a:rPr lang="en-GB" sz="1400" dirty="0">
                <a:latin typeface="Century Gothic" panose="020B0502020202020204" pitchFamily="34" charset="0"/>
              </a:rPr>
              <a:t> </a:t>
            </a:r>
          </a:p>
          <a:p>
            <a:pPr marL="285750" indent="-285750">
              <a:buFont typeface="Arial" pitchFamily="34" charset="0"/>
              <a:buChar char="•"/>
            </a:pPr>
            <a:r>
              <a:rPr lang="en-GB" sz="1400" dirty="0">
                <a:latin typeface="Century Gothic" panose="020B0502020202020204" pitchFamily="34" charset="0"/>
              </a:rPr>
              <a:t>The British Psychological Society - </a:t>
            </a:r>
            <a:r>
              <a:rPr lang="en-GB" sz="1400" dirty="0">
                <a:latin typeface="Century Gothic" panose="020B0502020202020204" pitchFamily="34" charset="0"/>
                <a:hlinkClick r:id="rId5"/>
              </a:rPr>
              <a:t>https://www.bps.org.uk</a:t>
            </a:r>
            <a:r>
              <a:rPr lang="en-GB" sz="1400" dirty="0">
                <a:latin typeface="Century Gothic" panose="020B0502020202020204" pitchFamily="34" charset="0"/>
              </a:rPr>
              <a:t> </a:t>
            </a:r>
          </a:p>
        </p:txBody>
      </p:sp>
      <p:sp>
        <p:nvSpPr>
          <p:cNvPr id="8" name="TextBox 7"/>
          <p:cNvSpPr txBox="1"/>
          <p:nvPr/>
        </p:nvSpPr>
        <p:spPr>
          <a:xfrm>
            <a:off x="390375" y="553249"/>
            <a:ext cx="6001602" cy="369332"/>
          </a:xfrm>
          <a:prstGeom prst="rect">
            <a:avLst/>
          </a:prstGeom>
          <a:noFill/>
        </p:spPr>
        <p:txBody>
          <a:bodyPr wrap="square" rtlCol="0" anchor="t">
            <a:spAutoFit/>
          </a:bodyPr>
          <a:lstStyle/>
          <a:p>
            <a:pPr algn="ctr"/>
            <a:r>
              <a:rPr lang="en-GB" b="1" dirty="0">
                <a:ln w="18415" cmpd="sng">
                  <a:noFill/>
                  <a:prstDash val="solid"/>
                </a:ln>
                <a:latin typeface="Tw Cen MT"/>
              </a:rPr>
              <a:t>To help you on your way…</a:t>
            </a:r>
            <a:endParaRPr lang="en-GB" sz="2400" b="1" dirty="0">
              <a:ln w="18415" cmpd="sng">
                <a:solidFill>
                  <a:srgbClr val="F79646"/>
                </a:solidFill>
                <a:prstDash val="solid"/>
              </a:ln>
              <a:effectLst>
                <a:outerShdw blurRad="63500" dir="3600000" algn="tl" rotWithShape="0">
                  <a:srgbClr val="000000">
                    <a:alpha val="70000"/>
                  </a:srgbClr>
                </a:outerShdw>
              </a:effectLst>
              <a:latin typeface="Tw Cen MT"/>
            </a:endParaRPr>
          </a:p>
        </p:txBody>
      </p:sp>
      <p:sp>
        <p:nvSpPr>
          <p:cNvPr id="3" name="Rectangle 2">
            <a:extLst>
              <a:ext uri="{FF2B5EF4-FFF2-40B4-BE49-F238E27FC236}">
                <a16:creationId xmlns:a16="http://schemas.microsoft.com/office/drawing/2014/main" id="{8CF3B921-9FB1-4CC8-B4B0-BDDE98149491}"/>
              </a:ext>
            </a:extLst>
          </p:cNvPr>
          <p:cNvSpPr/>
          <p:nvPr/>
        </p:nvSpPr>
        <p:spPr>
          <a:xfrm>
            <a:off x="261182" y="5114120"/>
            <a:ext cx="6364341" cy="3539430"/>
          </a:xfrm>
          <a:custGeom>
            <a:avLst/>
            <a:gdLst>
              <a:gd name="connsiteX0" fmla="*/ 0 w 6364341"/>
              <a:gd name="connsiteY0" fmla="*/ 0 h 3539430"/>
              <a:gd name="connsiteX1" fmla="*/ 763721 w 6364341"/>
              <a:gd name="connsiteY1" fmla="*/ 0 h 3539430"/>
              <a:gd name="connsiteX2" fmla="*/ 1209225 w 6364341"/>
              <a:gd name="connsiteY2" fmla="*/ 0 h 3539430"/>
              <a:gd name="connsiteX3" fmla="*/ 1972946 w 6364341"/>
              <a:gd name="connsiteY3" fmla="*/ 0 h 3539430"/>
              <a:gd name="connsiteX4" fmla="*/ 2736667 w 6364341"/>
              <a:gd name="connsiteY4" fmla="*/ 0 h 3539430"/>
              <a:gd name="connsiteX5" fmla="*/ 3373101 w 6364341"/>
              <a:gd name="connsiteY5" fmla="*/ 0 h 3539430"/>
              <a:gd name="connsiteX6" fmla="*/ 3945891 w 6364341"/>
              <a:gd name="connsiteY6" fmla="*/ 0 h 3539430"/>
              <a:gd name="connsiteX7" fmla="*/ 4645969 w 6364341"/>
              <a:gd name="connsiteY7" fmla="*/ 0 h 3539430"/>
              <a:gd name="connsiteX8" fmla="*/ 5218760 w 6364341"/>
              <a:gd name="connsiteY8" fmla="*/ 0 h 3539430"/>
              <a:gd name="connsiteX9" fmla="*/ 6364341 w 6364341"/>
              <a:gd name="connsiteY9" fmla="*/ 0 h 3539430"/>
              <a:gd name="connsiteX10" fmla="*/ 6364341 w 6364341"/>
              <a:gd name="connsiteY10" fmla="*/ 483722 h 3539430"/>
              <a:gd name="connsiteX11" fmla="*/ 6364341 w 6364341"/>
              <a:gd name="connsiteY11" fmla="*/ 1002839 h 3539430"/>
              <a:gd name="connsiteX12" fmla="*/ 6364341 w 6364341"/>
              <a:gd name="connsiteY12" fmla="*/ 1663532 h 3539430"/>
              <a:gd name="connsiteX13" fmla="*/ 6364341 w 6364341"/>
              <a:gd name="connsiteY13" fmla="*/ 2218043 h 3539430"/>
              <a:gd name="connsiteX14" fmla="*/ 6364341 w 6364341"/>
              <a:gd name="connsiteY14" fmla="*/ 2772553 h 3539430"/>
              <a:gd name="connsiteX15" fmla="*/ 6364341 w 6364341"/>
              <a:gd name="connsiteY15" fmla="*/ 3539430 h 3539430"/>
              <a:gd name="connsiteX16" fmla="*/ 5664263 w 6364341"/>
              <a:gd name="connsiteY16" fmla="*/ 3539430 h 3539430"/>
              <a:gd name="connsiteX17" fmla="*/ 4964186 w 6364341"/>
              <a:gd name="connsiteY17" fmla="*/ 3539430 h 3539430"/>
              <a:gd name="connsiteX18" fmla="*/ 4518682 w 6364341"/>
              <a:gd name="connsiteY18" fmla="*/ 3539430 h 3539430"/>
              <a:gd name="connsiteX19" fmla="*/ 3882248 w 6364341"/>
              <a:gd name="connsiteY19" fmla="*/ 3539430 h 3539430"/>
              <a:gd name="connsiteX20" fmla="*/ 3245814 w 6364341"/>
              <a:gd name="connsiteY20" fmla="*/ 3539430 h 3539430"/>
              <a:gd name="connsiteX21" fmla="*/ 2673023 w 6364341"/>
              <a:gd name="connsiteY21" fmla="*/ 3539430 h 3539430"/>
              <a:gd name="connsiteX22" fmla="*/ 1909302 w 6364341"/>
              <a:gd name="connsiteY22" fmla="*/ 3539430 h 3539430"/>
              <a:gd name="connsiteX23" fmla="*/ 1145581 w 6364341"/>
              <a:gd name="connsiteY23" fmla="*/ 3539430 h 3539430"/>
              <a:gd name="connsiteX24" fmla="*/ 700078 w 6364341"/>
              <a:gd name="connsiteY24" fmla="*/ 3539430 h 3539430"/>
              <a:gd name="connsiteX25" fmla="*/ 0 w 6364341"/>
              <a:gd name="connsiteY25" fmla="*/ 3539430 h 3539430"/>
              <a:gd name="connsiteX26" fmla="*/ 0 w 6364341"/>
              <a:gd name="connsiteY26" fmla="*/ 3055708 h 3539430"/>
              <a:gd name="connsiteX27" fmla="*/ 0 w 6364341"/>
              <a:gd name="connsiteY27" fmla="*/ 2501197 h 3539430"/>
              <a:gd name="connsiteX28" fmla="*/ 0 w 6364341"/>
              <a:gd name="connsiteY28" fmla="*/ 1875898 h 3539430"/>
              <a:gd name="connsiteX29" fmla="*/ 0 w 6364341"/>
              <a:gd name="connsiteY29" fmla="*/ 1215204 h 3539430"/>
              <a:gd name="connsiteX30" fmla="*/ 0 w 6364341"/>
              <a:gd name="connsiteY30" fmla="*/ 625299 h 3539430"/>
              <a:gd name="connsiteX31" fmla="*/ 0 w 6364341"/>
              <a:gd name="connsiteY31" fmla="*/ 0 h 353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64341" h="3539430" fill="none" extrusionOk="0">
                <a:moveTo>
                  <a:pt x="0" y="0"/>
                </a:moveTo>
                <a:cubicBezTo>
                  <a:pt x="352967" y="-11599"/>
                  <a:pt x="387936" y="-34262"/>
                  <a:pt x="763721" y="0"/>
                </a:cubicBezTo>
                <a:cubicBezTo>
                  <a:pt x="1139506" y="34262"/>
                  <a:pt x="994839" y="5649"/>
                  <a:pt x="1209225" y="0"/>
                </a:cubicBezTo>
                <a:cubicBezTo>
                  <a:pt x="1423611" y="-5649"/>
                  <a:pt x="1596995" y="20595"/>
                  <a:pt x="1972946" y="0"/>
                </a:cubicBezTo>
                <a:cubicBezTo>
                  <a:pt x="2348897" y="-20595"/>
                  <a:pt x="2384991" y="-9940"/>
                  <a:pt x="2736667" y="0"/>
                </a:cubicBezTo>
                <a:cubicBezTo>
                  <a:pt x="3088343" y="9940"/>
                  <a:pt x="3094551" y="-22269"/>
                  <a:pt x="3373101" y="0"/>
                </a:cubicBezTo>
                <a:cubicBezTo>
                  <a:pt x="3651651" y="22269"/>
                  <a:pt x="3805738" y="-2450"/>
                  <a:pt x="3945891" y="0"/>
                </a:cubicBezTo>
                <a:cubicBezTo>
                  <a:pt x="4086044" y="2450"/>
                  <a:pt x="4310920" y="30279"/>
                  <a:pt x="4645969" y="0"/>
                </a:cubicBezTo>
                <a:cubicBezTo>
                  <a:pt x="4981018" y="-30279"/>
                  <a:pt x="5036160" y="16608"/>
                  <a:pt x="5218760" y="0"/>
                </a:cubicBezTo>
                <a:cubicBezTo>
                  <a:pt x="5401360" y="-16608"/>
                  <a:pt x="5848580" y="38063"/>
                  <a:pt x="6364341" y="0"/>
                </a:cubicBezTo>
                <a:cubicBezTo>
                  <a:pt x="6378281" y="216097"/>
                  <a:pt x="6356155" y="308932"/>
                  <a:pt x="6364341" y="483722"/>
                </a:cubicBezTo>
                <a:cubicBezTo>
                  <a:pt x="6372527" y="658512"/>
                  <a:pt x="6354635" y="873983"/>
                  <a:pt x="6364341" y="1002839"/>
                </a:cubicBezTo>
                <a:cubicBezTo>
                  <a:pt x="6374047" y="1131695"/>
                  <a:pt x="6335493" y="1413478"/>
                  <a:pt x="6364341" y="1663532"/>
                </a:cubicBezTo>
                <a:cubicBezTo>
                  <a:pt x="6393189" y="1913586"/>
                  <a:pt x="6378454" y="1980397"/>
                  <a:pt x="6364341" y="2218043"/>
                </a:cubicBezTo>
                <a:cubicBezTo>
                  <a:pt x="6350228" y="2455689"/>
                  <a:pt x="6359343" y="2540906"/>
                  <a:pt x="6364341" y="2772553"/>
                </a:cubicBezTo>
                <a:cubicBezTo>
                  <a:pt x="6369340" y="3004200"/>
                  <a:pt x="6361043" y="3286547"/>
                  <a:pt x="6364341" y="3539430"/>
                </a:cubicBezTo>
                <a:cubicBezTo>
                  <a:pt x="6018833" y="3514864"/>
                  <a:pt x="5887673" y="3565425"/>
                  <a:pt x="5664263" y="3539430"/>
                </a:cubicBezTo>
                <a:cubicBezTo>
                  <a:pt x="5440853" y="3513435"/>
                  <a:pt x="5302781" y="3570848"/>
                  <a:pt x="4964186" y="3539430"/>
                </a:cubicBezTo>
                <a:cubicBezTo>
                  <a:pt x="4625591" y="3508012"/>
                  <a:pt x="4686993" y="3547052"/>
                  <a:pt x="4518682" y="3539430"/>
                </a:cubicBezTo>
                <a:cubicBezTo>
                  <a:pt x="4350371" y="3531808"/>
                  <a:pt x="4022957" y="3514418"/>
                  <a:pt x="3882248" y="3539430"/>
                </a:cubicBezTo>
                <a:cubicBezTo>
                  <a:pt x="3741539" y="3564442"/>
                  <a:pt x="3419488" y="3554406"/>
                  <a:pt x="3245814" y="3539430"/>
                </a:cubicBezTo>
                <a:cubicBezTo>
                  <a:pt x="3072140" y="3524454"/>
                  <a:pt x="2858705" y="3513233"/>
                  <a:pt x="2673023" y="3539430"/>
                </a:cubicBezTo>
                <a:cubicBezTo>
                  <a:pt x="2487341" y="3565627"/>
                  <a:pt x="2196618" y="3561919"/>
                  <a:pt x="1909302" y="3539430"/>
                </a:cubicBezTo>
                <a:cubicBezTo>
                  <a:pt x="1621986" y="3516941"/>
                  <a:pt x="1425383" y="3529807"/>
                  <a:pt x="1145581" y="3539430"/>
                </a:cubicBezTo>
                <a:cubicBezTo>
                  <a:pt x="865779" y="3549053"/>
                  <a:pt x="844057" y="3541274"/>
                  <a:pt x="700078" y="3539430"/>
                </a:cubicBezTo>
                <a:cubicBezTo>
                  <a:pt x="556099" y="3537586"/>
                  <a:pt x="218408" y="3537732"/>
                  <a:pt x="0" y="3539430"/>
                </a:cubicBezTo>
                <a:cubicBezTo>
                  <a:pt x="4632" y="3371446"/>
                  <a:pt x="-2566" y="3178892"/>
                  <a:pt x="0" y="3055708"/>
                </a:cubicBezTo>
                <a:cubicBezTo>
                  <a:pt x="2566" y="2932524"/>
                  <a:pt x="24228" y="2643901"/>
                  <a:pt x="0" y="2501197"/>
                </a:cubicBezTo>
                <a:cubicBezTo>
                  <a:pt x="-24228" y="2358493"/>
                  <a:pt x="29107" y="2079140"/>
                  <a:pt x="0" y="1875898"/>
                </a:cubicBezTo>
                <a:cubicBezTo>
                  <a:pt x="-29107" y="1672656"/>
                  <a:pt x="27076" y="1394157"/>
                  <a:pt x="0" y="1215204"/>
                </a:cubicBezTo>
                <a:cubicBezTo>
                  <a:pt x="-27076" y="1036251"/>
                  <a:pt x="20207" y="917169"/>
                  <a:pt x="0" y="625299"/>
                </a:cubicBezTo>
                <a:cubicBezTo>
                  <a:pt x="-20207" y="333429"/>
                  <a:pt x="15678" y="172416"/>
                  <a:pt x="0" y="0"/>
                </a:cubicBezTo>
                <a:close/>
              </a:path>
              <a:path w="6364341" h="3539430" stroke="0" extrusionOk="0">
                <a:moveTo>
                  <a:pt x="0" y="0"/>
                </a:moveTo>
                <a:cubicBezTo>
                  <a:pt x="179992" y="-9239"/>
                  <a:pt x="372368" y="21510"/>
                  <a:pt x="509147" y="0"/>
                </a:cubicBezTo>
                <a:cubicBezTo>
                  <a:pt x="645926" y="-21510"/>
                  <a:pt x="759161" y="-20288"/>
                  <a:pt x="954651" y="0"/>
                </a:cubicBezTo>
                <a:cubicBezTo>
                  <a:pt x="1150141" y="20288"/>
                  <a:pt x="1338409" y="3372"/>
                  <a:pt x="1463798" y="0"/>
                </a:cubicBezTo>
                <a:cubicBezTo>
                  <a:pt x="1589187" y="-3372"/>
                  <a:pt x="1861970" y="-18744"/>
                  <a:pt x="1972946" y="0"/>
                </a:cubicBezTo>
                <a:cubicBezTo>
                  <a:pt x="2083922" y="18744"/>
                  <a:pt x="2370312" y="13285"/>
                  <a:pt x="2673023" y="0"/>
                </a:cubicBezTo>
                <a:cubicBezTo>
                  <a:pt x="2975734" y="-13285"/>
                  <a:pt x="2951974" y="2543"/>
                  <a:pt x="3182171" y="0"/>
                </a:cubicBezTo>
                <a:cubicBezTo>
                  <a:pt x="3412368" y="-2543"/>
                  <a:pt x="3532532" y="-26627"/>
                  <a:pt x="3818605" y="0"/>
                </a:cubicBezTo>
                <a:cubicBezTo>
                  <a:pt x="4104678" y="26627"/>
                  <a:pt x="4404252" y="25107"/>
                  <a:pt x="4582326" y="0"/>
                </a:cubicBezTo>
                <a:cubicBezTo>
                  <a:pt x="4760400" y="-25107"/>
                  <a:pt x="4920214" y="7169"/>
                  <a:pt x="5218760" y="0"/>
                </a:cubicBezTo>
                <a:cubicBezTo>
                  <a:pt x="5517306" y="-7169"/>
                  <a:pt x="5542810" y="3911"/>
                  <a:pt x="5664263" y="0"/>
                </a:cubicBezTo>
                <a:cubicBezTo>
                  <a:pt x="5785716" y="-3911"/>
                  <a:pt x="6087994" y="-20068"/>
                  <a:pt x="6364341" y="0"/>
                </a:cubicBezTo>
                <a:cubicBezTo>
                  <a:pt x="6355885" y="271844"/>
                  <a:pt x="6387396" y="381280"/>
                  <a:pt x="6364341" y="554511"/>
                </a:cubicBezTo>
                <a:cubicBezTo>
                  <a:pt x="6341286" y="727742"/>
                  <a:pt x="6379636" y="910290"/>
                  <a:pt x="6364341" y="1144416"/>
                </a:cubicBezTo>
                <a:cubicBezTo>
                  <a:pt x="6349046" y="1378542"/>
                  <a:pt x="6388402" y="1500708"/>
                  <a:pt x="6364341" y="1805109"/>
                </a:cubicBezTo>
                <a:cubicBezTo>
                  <a:pt x="6340280" y="2109510"/>
                  <a:pt x="6384843" y="2233260"/>
                  <a:pt x="6364341" y="2359620"/>
                </a:cubicBezTo>
                <a:cubicBezTo>
                  <a:pt x="6343839" y="2485980"/>
                  <a:pt x="6358529" y="2708657"/>
                  <a:pt x="6364341" y="3020314"/>
                </a:cubicBezTo>
                <a:cubicBezTo>
                  <a:pt x="6370153" y="3331971"/>
                  <a:pt x="6363644" y="3389770"/>
                  <a:pt x="6364341" y="3539430"/>
                </a:cubicBezTo>
                <a:cubicBezTo>
                  <a:pt x="6251153" y="3533764"/>
                  <a:pt x="6040045" y="3519807"/>
                  <a:pt x="5855194" y="3539430"/>
                </a:cubicBezTo>
                <a:cubicBezTo>
                  <a:pt x="5670343" y="3559053"/>
                  <a:pt x="5584486" y="3526241"/>
                  <a:pt x="5409690" y="3539430"/>
                </a:cubicBezTo>
                <a:cubicBezTo>
                  <a:pt x="5234894" y="3552619"/>
                  <a:pt x="5161301" y="3549792"/>
                  <a:pt x="4964186" y="3539430"/>
                </a:cubicBezTo>
                <a:cubicBezTo>
                  <a:pt x="4767071" y="3529068"/>
                  <a:pt x="4570982" y="3545409"/>
                  <a:pt x="4200465" y="3539430"/>
                </a:cubicBezTo>
                <a:cubicBezTo>
                  <a:pt x="3829948" y="3533451"/>
                  <a:pt x="3850163" y="3561967"/>
                  <a:pt x="3627674" y="3539430"/>
                </a:cubicBezTo>
                <a:cubicBezTo>
                  <a:pt x="3405185" y="3516893"/>
                  <a:pt x="3138553" y="3571408"/>
                  <a:pt x="2863953" y="3539430"/>
                </a:cubicBezTo>
                <a:cubicBezTo>
                  <a:pt x="2589353" y="3507452"/>
                  <a:pt x="2478823" y="3561229"/>
                  <a:pt x="2291163" y="3539430"/>
                </a:cubicBezTo>
                <a:cubicBezTo>
                  <a:pt x="2103503" y="3517632"/>
                  <a:pt x="1969502" y="3528591"/>
                  <a:pt x="1782015" y="3539430"/>
                </a:cubicBezTo>
                <a:cubicBezTo>
                  <a:pt x="1594528" y="3550269"/>
                  <a:pt x="1536289" y="3540401"/>
                  <a:pt x="1336512" y="3539430"/>
                </a:cubicBezTo>
                <a:cubicBezTo>
                  <a:pt x="1136735" y="3538459"/>
                  <a:pt x="986911" y="3529531"/>
                  <a:pt x="827364" y="3539430"/>
                </a:cubicBezTo>
                <a:cubicBezTo>
                  <a:pt x="667817" y="3549329"/>
                  <a:pt x="207443" y="3544616"/>
                  <a:pt x="0" y="3539430"/>
                </a:cubicBezTo>
                <a:cubicBezTo>
                  <a:pt x="11306" y="3301462"/>
                  <a:pt x="-5433" y="3165372"/>
                  <a:pt x="0" y="2914131"/>
                </a:cubicBezTo>
                <a:cubicBezTo>
                  <a:pt x="5433" y="2662890"/>
                  <a:pt x="-11778" y="2547742"/>
                  <a:pt x="0" y="2253437"/>
                </a:cubicBezTo>
                <a:cubicBezTo>
                  <a:pt x="11778" y="1959132"/>
                  <a:pt x="17767" y="2010164"/>
                  <a:pt x="0" y="1769715"/>
                </a:cubicBezTo>
                <a:cubicBezTo>
                  <a:pt x="-17767" y="1529266"/>
                  <a:pt x="-5066" y="1431189"/>
                  <a:pt x="0" y="1285993"/>
                </a:cubicBezTo>
                <a:cubicBezTo>
                  <a:pt x="5066" y="1140797"/>
                  <a:pt x="-26939" y="787121"/>
                  <a:pt x="0" y="625299"/>
                </a:cubicBezTo>
                <a:cubicBezTo>
                  <a:pt x="26939" y="463477"/>
                  <a:pt x="1794" y="248402"/>
                  <a:pt x="0" y="0"/>
                </a:cubicBezTo>
                <a:close/>
              </a:path>
            </a:pathLst>
          </a:custGeom>
          <a:ln>
            <a:solidFill>
              <a:srgbClr val="00B050"/>
            </a:solidFill>
            <a:extLst>
              <a:ext uri="{C807C97D-BFC1-408E-A445-0C87EB9F89A2}">
                <ask:lineSketchStyleProps xmlns:ask="http://schemas.microsoft.com/office/drawing/2018/sketchyshapes" sd="1345555465">
                  <a:prstGeom prst="rect">
                    <a:avLst/>
                  </a:prstGeom>
                  <ask:type>
                    <ask:lineSketchFreehand/>
                  </ask:type>
                </ask:lineSketchStyleProps>
              </a:ext>
            </a:extLst>
          </a:ln>
        </p:spPr>
        <p:txBody>
          <a:bodyPr wrap="square" anchor="t">
            <a:spAutoFit/>
          </a:bodyPr>
          <a:lstStyle/>
          <a:p>
            <a:pPr algn="ctr"/>
            <a:r>
              <a:rPr lang="en-GB" sz="1600" b="1" u="sng" dirty="0">
                <a:latin typeface="Century Gothic" panose="020B0502020202020204" pitchFamily="34" charset="0"/>
              </a:rPr>
              <a:t>For your first lesson you will need to have the following…..</a:t>
            </a:r>
            <a:endParaRPr lang="en-GB" sz="1600" u="sng" dirty="0">
              <a:latin typeface="Century Gothic" panose="020B0502020202020204" pitchFamily="34" charset="0"/>
            </a:endParaRPr>
          </a:p>
          <a:p>
            <a:endParaRPr lang="en-GB" sz="1600" dirty="0">
              <a:latin typeface="Century Gothic" panose="020B0502020202020204" pitchFamily="34" charset="0"/>
            </a:endParaRPr>
          </a:p>
          <a:p>
            <a:pPr marL="285750" indent="-285750">
              <a:buFont typeface="Arial" panose="020B0604020202020204" pitchFamily="34" charset="0"/>
              <a:buChar char="•"/>
            </a:pPr>
            <a:r>
              <a:rPr lang="en-GB" sz="1600" dirty="0">
                <a:latin typeface="Century Gothic" panose="020B0502020202020204" pitchFamily="34" charset="0"/>
              </a:rPr>
              <a:t>A lever arch folder </a:t>
            </a:r>
          </a:p>
          <a:p>
            <a:pPr marL="285750" indent="-285750">
              <a:buFont typeface="Arial" panose="020B0604020202020204" pitchFamily="34" charset="0"/>
              <a:buChar char="•"/>
            </a:pPr>
            <a:r>
              <a:rPr lang="en-GB" sz="1600" dirty="0">
                <a:latin typeface="Century Gothic" panose="020B0502020202020204" pitchFamily="34" charset="0"/>
              </a:rPr>
              <a:t>A set of dividers </a:t>
            </a:r>
          </a:p>
          <a:p>
            <a:pPr marL="285750" indent="-285750">
              <a:buFont typeface="Arial" panose="020B0604020202020204" pitchFamily="34" charset="0"/>
              <a:buChar char="•"/>
            </a:pPr>
            <a:r>
              <a:rPr lang="en-GB" sz="1600" dirty="0">
                <a:latin typeface="Century Gothic" panose="020B0502020202020204" pitchFamily="34" charset="0"/>
              </a:rPr>
              <a:t>Your own lined paper</a:t>
            </a:r>
          </a:p>
          <a:p>
            <a:pPr marL="285750" indent="-285750">
              <a:buFont typeface="Arial" panose="020B0604020202020204" pitchFamily="34" charset="0"/>
              <a:buChar char="•"/>
            </a:pPr>
            <a:r>
              <a:rPr lang="en-GB" sz="1600" dirty="0">
                <a:latin typeface="Century Gothic" panose="020B0502020202020204" pitchFamily="34" charset="0"/>
              </a:rPr>
              <a:t>Plastic wallets if you want to use them</a:t>
            </a:r>
          </a:p>
          <a:p>
            <a:pPr marL="285750" indent="-285750">
              <a:buFont typeface="Arial" panose="020B0604020202020204" pitchFamily="34" charset="0"/>
              <a:buChar char="•"/>
            </a:pPr>
            <a:r>
              <a:rPr lang="en-GB" sz="1600" dirty="0">
                <a:latin typeface="Century Gothic" panose="020B0502020202020204" pitchFamily="34" charset="0"/>
              </a:rPr>
              <a:t>A pencil case with the usual things including highlighters and a green pen</a:t>
            </a:r>
          </a:p>
          <a:p>
            <a:pPr marL="285750" indent="-285750">
              <a:buFont typeface="Arial" panose="020B0604020202020204" pitchFamily="34" charset="0"/>
              <a:buChar char="•"/>
            </a:pPr>
            <a:r>
              <a:rPr lang="en-GB" sz="1600" dirty="0">
                <a:latin typeface="Century Gothic" panose="020B0502020202020204" pitchFamily="34" charset="0"/>
              </a:rPr>
              <a:t>A copy of this booklet and all the tasks you have completed </a:t>
            </a:r>
            <a:endParaRPr lang="en-GB" sz="1600" b="1" u="sng" dirty="0">
              <a:latin typeface="Century Gothic" panose="020B0502020202020204" pitchFamily="34" charset="0"/>
            </a:endParaRPr>
          </a:p>
          <a:p>
            <a:pPr algn="ctr"/>
            <a:endParaRPr lang="en-GB" sz="1600" b="1" u="sng" dirty="0">
              <a:latin typeface="Century Gothic" panose="020B0502020202020204" pitchFamily="34" charset="0"/>
            </a:endParaRPr>
          </a:p>
          <a:p>
            <a:pPr algn="ctr"/>
            <a:r>
              <a:rPr lang="en-GB" sz="1600" b="1" u="sng" dirty="0">
                <a:latin typeface="Century Gothic" panose="020B0502020202020204" pitchFamily="34" charset="0"/>
              </a:rPr>
              <a:t>If you have any questions please get in contact with us via email. </a:t>
            </a:r>
          </a:p>
          <a:p>
            <a:pPr algn="ctr"/>
            <a:r>
              <a:rPr lang="en-GB" sz="1600" b="1" u="sng" dirty="0">
                <a:latin typeface="Century Gothic" panose="020B0502020202020204" pitchFamily="34" charset="0"/>
              </a:rPr>
              <a:t>We look forward to seeing you in September!</a:t>
            </a:r>
          </a:p>
        </p:txBody>
      </p:sp>
      <p:sp>
        <p:nvSpPr>
          <p:cNvPr id="4" name="TextBox 3">
            <a:extLst>
              <a:ext uri="{FF2B5EF4-FFF2-40B4-BE49-F238E27FC236}">
                <a16:creationId xmlns:a16="http://schemas.microsoft.com/office/drawing/2014/main" id="{8E8BA28F-4430-4A6A-A3AF-2E6DC79819F8}"/>
              </a:ext>
            </a:extLst>
          </p:cNvPr>
          <p:cNvSpPr txBox="1"/>
          <p:nvPr/>
        </p:nvSpPr>
        <p:spPr>
          <a:xfrm>
            <a:off x="-29718" y="-4171"/>
            <a:ext cx="6867561" cy="600164"/>
          </a:xfrm>
          <a:prstGeom prst="rect">
            <a:avLst/>
          </a:prstGeom>
          <a:noFill/>
        </p:spPr>
        <p:txBody>
          <a:bodyPr wrap="square" rtlCol="0" anchor="t">
            <a:spAutoFit/>
          </a:bodyPr>
          <a:lstStyle/>
          <a:p>
            <a:pPr algn="ctr"/>
            <a:r>
              <a:rPr lang="en-GB" sz="3300" b="1" u="sng" dirty="0">
                <a:effectLst>
                  <a:outerShdw blurRad="38100" dist="38100" dir="2700000" algn="tl">
                    <a:srgbClr val="000000">
                      <a:alpha val="43137"/>
                    </a:srgbClr>
                  </a:outerShdw>
                </a:effectLst>
                <a:latin typeface="Tw Cen MT"/>
              </a:rPr>
              <a:t>Useful resources</a:t>
            </a:r>
            <a:endParaRPr lang="en-GB" sz="3300" u="sng" dirty="0">
              <a:effectLst>
                <a:outerShdw blurRad="38100" dist="38100" dir="2700000" algn="tl">
                  <a:srgbClr val="000000">
                    <a:alpha val="43137"/>
                  </a:srgbClr>
                </a:outerShdw>
              </a:effectLst>
              <a:latin typeface="Tw Cen MT" panose="020B0602020104020603" pitchFamily="34" charset="0"/>
            </a:endParaRPr>
          </a:p>
        </p:txBody>
      </p:sp>
    </p:spTree>
    <p:extLst>
      <p:ext uri="{BB962C8B-B14F-4D97-AF65-F5344CB8AC3E}">
        <p14:creationId xmlns:p14="http://schemas.microsoft.com/office/powerpoint/2010/main" val="599859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30" y="214584"/>
            <a:ext cx="6458702" cy="699816"/>
          </a:xfrm>
        </p:spPr>
        <p:txBody>
          <a:bodyPr/>
          <a:lstStyle/>
          <a:p>
            <a:pPr algn="ctr"/>
            <a:r>
              <a:rPr lang="en-GB" b="1" dirty="0">
                <a:latin typeface="Century Gothic" panose="020B0502020202020204" pitchFamily="34" charset="0"/>
              </a:rPr>
              <a:t>What will I be studying?</a:t>
            </a:r>
          </a:p>
        </p:txBody>
      </p:sp>
      <p:sp>
        <p:nvSpPr>
          <p:cNvPr id="3" name="Content Placeholder 2"/>
          <p:cNvSpPr>
            <a:spLocks noGrp="1"/>
          </p:cNvSpPr>
          <p:nvPr>
            <p:ph idx="1"/>
          </p:nvPr>
        </p:nvSpPr>
        <p:spPr>
          <a:xfrm>
            <a:off x="182730" y="914400"/>
            <a:ext cx="6458702" cy="8743950"/>
          </a:xfrm>
        </p:spPr>
        <p:txBody>
          <a:bodyPr>
            <a:normAutofit/>
          </a:bodyPr>
          <a:lstStyle/>
          <a:p>
            <a:pPr marL="0" indent="0" algn="ctr">
              <a:buNone/>
            </a:pPr>
            <a:r>
              <a:rPr lang="en-GB" sz="1600" dirty="0">
                <a:latin typeface="Century Gothic" panose="020B0502020202020204" pitchFamily="34" charset="0"/>
              </a:rPr>
              <a:t>Psychology is the scientific study of the mind and how it dictates and influences our behaviour. It is about understanding what makes people tick and how this understanding can help us address many of the problems and issues in society today. Psychology is dedicated to the study of human behaviour – and the thoughts, feelings and motivations behind it – through observation, measurement and testing, in order to form conclusions. </a:t>
            </a:r>
          </a:p>
          <a:p>
            <a:pPr marL="0" indent="0">
              <a:buNone/>
            </a:pPr>
            <a:endParaRPr lang="en-GB" sz="2000" b="1" dirty="0"/>
          </a:p>
          <a:p>
            <a:pPr marL="0" indent="0">
              <a:buNone/>
            </a:pPr>
            <a:endParaRPr lang="en-GB" sz="2000" b="1" dirty="0"/>
          </a:p>
          <a:p>
            <a:pPr marL="0" indent="0">
              <a:buNone/>
            </a:pPr>
            <a:endParaRPr lang="en-GB" sz="1200" dirty="0">
              <a:solidFill>
                <a:srgbClr val="00B050"/>
              </a:solidFill>
            </a:endParaRPr>
          </a:p>
          <a:p>
            <a:pPr marL="0" indent="0">
              <a:buNone/>
            </a:pPr>
            <a:endParaRPr lang="en-GB" sz="1200" dirty="0">
              <a:solidFill>
                <a:srgbClr val="00B050"/>
              </a:solidFill>
            </a:endParaRPr>
          </a:p>
          <a:p>
            <a:pPr marL="0" indent="0">
              <a:buNone/>
            </a:pPr>
            <a:endParaRPr lang="en-GB" sz="1200" dirty="0">
              <a:solidFill>
                <a:srgbClr val="00B050"/>
              </a:solidFill>
            </a:endParaRPr>
          </a:p>
        </p:txBody>
      </p:sp>
      <p:sp>
        <p:nvSpPr>
          <p:cNvPr id="4" name="Slide Number Placeholder 3">
            <a:extLst>
              <a:ext uri="{FF2B5EF4-FFF2-40B4-BE49-F238E27FC236}">
                <a16:creationId xmlns:a16="http://schemas.microsoft.com/office/drawing/2014/main" id="{D53CC08F-2E90-42D2-B1B2-FFE3C329967A}"/>
              </a:ext>
            </a:extLst>
          </p:cNvPr>
          <p:cNvSpPr>
            <a:spLocks noGrp="1"/>
          </p:cNvSpPr>
          <p:nvPr>
            <p:ph type="sldNum" sz="quarter" idx="12"/>
          </p:nvPr>
        </p:nvSpPr>
        <p:spPr/>
        <p:txBody>
          <a:bodyPr/>
          <a:lstStyle/>
          <a:p>
            <a:fld id="{42197ACC-EB3C-4466-A41B-F6CC006DF8B4}" type="slidenum">
              <a:rPr lang="en-GB" smtClean="0"/>
              <a:t>2</a:t>
            </a:fld>
            <a:endParaRPr lang="en-GB"/>
          </a:p>
        </p:txBody>
      </p:sp>
      <p:graphicFrame>
        <p:nvGraphicFramePr>
          <p:cNvPr id="6" name="Table 5">
            <a:extLst>
              <a:ext uri="{FF2B5EF4-FFF2-40B4-BE49-F238E27FC236}">
                <a16:creationId xmlns:a16="http://schemas.microsoft.com/office/drawing/2014/main" id="{75116E32-E508-1F48-A3D6-2D216DCC2140}"/>
              </a:ext>
            </a:extLst>
          </p:cNvPr>
          <p:cNvGraphicFramePr>
            <a:graphicFrameLocks noGrp="1"/>
          </p:cNvGraphicFramePr>
          <p:nvPr>
            <p:extLst>
              <p:ext uri="{D42A27DB-BD31-4B8C-83A1-F6EECF244321}">
                <p14:modId xmlns:p14="http://schemas.microsoft.com/office/powerpoint/2010/main" val="1481934606"/>
              </p:ext>
            </p:extLst>
          </p:nvPr>
        </p:nvGraphicFramePr>
        <p:xfrm>
          <a:off x="386755" y="2996318"/>
          <a:ext cx="6097825" cy="2465976"/>
        </p:xfrm>
        <a:graphic>
          <a:graphicData uri="http://schemas.openxmlformats.org/drawingml/2006/table">
            <a:tbl>
              <a:tblPr firstRow="1" bandRow="1">
                <a:tableStyleId>{00A15C55-8517-42AA-B614-E9B94910E393}</a:tableStyleId>
              </a:tblPr>
              <a:tblGrid>
                <a:gridCol w="6097825">
                  <a:extLst>
                    <a:ext uri="{9D8B030D-6E8A-4147-A177-3AD203B41FA5}">
                      <a16:colId xmlns:a16="http://schemas.microsoft.com/office/drawing/2014/main" val="3889010312"/>
                    </a:ext>
                  </a:extLst>
                </a:gridCol>
              </a:tblGrid>
              <a:tr h="469249">
                <a:tc>
                  <a:txBody>
                    <a:bodyPr/>
                    <a:lstStyle/>
                    <a:p>
                      <a:pPr algn="ctr"/>
                      <a:r>
                        <a:rPr lang="en-US" sz="2800" dirty="0">
                          <a:solidFill>
                            <a:schemeClr val="tx1"/>
                          </a:solidFill>
                          <a:latin typeface="Century Gothic" panose="020B0502020202020204" pitchFamily="34" charset="0"/>
                        </a:rPr>
                        <a:t>Year 12</a:t>
                      </a:r>
                    </a:p>
                  </a:txBody>
                  <a:tcPr/>
                </a:tc>
                <a:extLst>
                  <a:ext uri="{0D108BD9-81ED-4DB2-BD59-A6C34878D82A}">
                    <a16:rowId xmlns:a16="http://schemas.microsoft.com/office/drawing/2014/main" val="3091904455"/>
                  </a:ext>
                </a:extLst>
              </a:tr>
              <a:tr h="1947816">
                <a:tc>
                  <a:txBody>
                    <a:bodyPr/>
                    <a:lstStyle/>
                    <a:p>
                      <a:pPr marL="285750" indent="-285750">
                        <a:buFont typeface="Arial" panose="020B0604020202020204" pitchFamily="34" charset="0"/>
                        <a:buChar char="•"/>
                      </a:pPr>
                      <a:r>
                        <a:rPr lang="en-US" sz="1800" dirty="0">
                          <a:latin typeface="Century Gothic" panose="020B0502020202020204" pitchFamily="34" charset="0"/>
                        </a:rPr>
                        <a:t>Approaches</a:t>
                      </a:r>
                    </a:p>
                    <a:p>
                      <a:pPr marL="285750" indent="-285750">
                        <a:buFont typeface="Arial" panose="020B0604020202020204" pitchFamily="34" charset="0"/>
                        <a:buChar char="•"/>
                      </a:pPr>
                      <a:r>
                        <a:rPr lang="en-US" sz="1800" dirty="0">
                          <a:latin typeface="Century Gothic" panose="020B0502020202020204" pitchFamily="34" charset="0"/>
                        </a:rPr>
                        <a:t>Issues &amp; debates</a:t>
                      </a:r>
                    </a:p>
                    <a:p>
                      <a:pPr marL="285750" indent="-285750">
                        <a:buFont typeface="Arial" panose="020B0604020202020204" pitchFamily="34" charset="0"/>
                        <a:buChar char="•"/>
                      </a:pPr>
                      <a:r>
                        <a:rPr lang="en-US" sz="1800" dirty="0">
                          <a:latin typeface="Century Gothic" panose="020B0502020202020204" pitchFamily="34" charset="0"/>
                        </a:rPr>
                        <a:t>Social Influence</a:t>
                      </a:r>
                    </a:p>
                    <a:p>
                      <a:pPr marL="285750" indent="-285750">
                        <a:buFont typeface="Arial" panose="020B0604020202020204" pitchFamily="34" charset="0"/>
                        <a:buChar char="•"/>
                      </a:pPr>
                      <a:r>
                        <a:rPr lang="en-US" sz="1800" dirty="0">
                          <a:latin typeface="Century Gothic" panose="020B0502020202020204" pitchFamily="34" charset="0"/>
                        </a:rPr>
                        <a:t>Attachment </a:t>
                      </a:r>
                    </a:p>
                    <a:p>
                      <a:pPr marL="285750" indent="-285750">
                        <a:buFont typeface="Arial" panose="020B0604020202020204" pitchFamily="34" charset="0"/>
                        <a:buChar char="•"/>
                      </a:pPr>
                      <a:r>
                        <a:rPr lang="en-US" sz="1800" dirty="0">
                          <a:latin typeface="Century Gothic" panose="020B0502020202020204" pitchFamily="34" charset="0"/>
                        </a:rPr>
                        <a:t>Memory </a:t>
                      </a:r>
                    </a:p>
                    <a:p>
                      <a:pPr marL="285750" indent="-285750">
                        <a:buFont typeface="Arial" panose="020B0604020202020204" pitchFamily="34" charset="0"/>
                        <a:buChar char="•"/>
                      </a:pPr>
                      <a:r>
                        <a:rPr lang="en-US" sz="1800" dirty="0">
                          <a:latin typeface="Century Gothic" panose="020B0502020202020204" pitchFamily="34" charset="0"/>
                        </a:rPr>
                        <a:t>Research Methods </a:t>
                      </a:r>
                    </a:p>
                  </a:txBody>
                  <a:tcPr/>
                </a:tc>
                <a:extLst>
                  <a:ext uri="{0D108BD9-81ED-4DB2-BD59-A6C34878D82A}">
                    <a16:rowId xmlns:a16="http://schemas.microsoft.com/office/drawing/2014/main" val="722202565"/>
                  </a:ext>
                </a:extLst>
              </a:tr>
            </a:tbl>
          </a:graphicData>
        </a:graphic>
      </p:graphicFrame>
      <p:graphicFrame>
        <p:nvGraphicFramePr>
          <p:cNvPr id="8" name="Table 7">
            <a:extLst>
              <a:ext uri="{FF2B5EF4-FFF2-40B4-BE49-F238E27FC236}">
                <a16:creationId xmlns:a16="http://schemas.microsoft.com/office/drawing/2014/main" id="{50D8A38A-4575-403F-88F0-104E89B25BF1}"/>
              </a:ext>
            </a:extLst>
          </p:cNvPr>
          <p:cNvGraphicFramePr>
            <a:graphicFrameLocks noGrp="1"/>
          </p:cNvGraphicFramePr>
          <p:nvPr>
            <p:extLst>
              <p:ext uri="{D42A27DB-BD31-4B8C-83A1-F6EECF244321}">
                <p14:modId xmlns:p14="http://schemas.microsoft.com/office/powerpoint/2010/main" val="1324696880"/>
              </p:ext>
            </p:extLst>
          </p:nvPr>
        </p:nvGraphicFramePr>
        <p:xfrm>
          <a:off x="380087" y="7045190"/>
          <a:ext cx="6097825" cy="2529840"/>
        </p:xfrm>
        <a:graphic>
          <a:graphicData uri="http://schemas.openxmlformats.org/drawingml/2006/table">
            <a:tbl>
              <a:tblPr firstRow="1" bandRow="1">
                <a:tableStyleId>{00A15C55-8517-42AA-B614-E9B94910E393}</a:tableStyleId>
              </a:tblPr>
              <a:tblGrid>
                <a:gridCol w="6097825">
                  <a:extLst>
                    <a:ext uri="{9D8B030D-6E8A-4147-A177-3AD203B41FA5}">
                      <a16:colId xmlns:a16="http://schemas.microsoft.com/office/drawing/2014/main" val="3889010312"/>
                    </a:ext>
                  </a:extLst>
                </a:gridCol>
              </a:tblGrid>
              <a:tr h="469249">
                <a:tc>
                  <a:txBody>
                    <a:bodyPr/>
                    <a:lstStyle/>
                    <a:p>
                      <a:pPr algn="ctr"/>
                      <a:r>
                        <a:rPr lang="en-US" sz="2800" dirty="0">
                          <a:solidFill>
                            <a:schemeClr val="tx1"/>
                          </a:solidFill>
                          <a:latin typeface="Century Gothic" panose="020B0502020202020204" pitchFamily="34" charset="0"/>
                        </a:rPr>
                        <a:t>Year 13</a:t>
                      </a:r>
                    </a:p>
                  </a:txBody>
                  <a:tcPr>
                    <a:solidFill>
                      <a:srgbClr val="00CC99"/>
                    </a:solidFill>
                  </a:tcPr>
                </a:tc>
                <a:extLst>
                  <a:ext uri="{0D108BD9-81ED-4DB2-BD59-A6C34878D82A}">
                    <a16:rowId xmlns:a16="http://schemas.microsoft.com/office/drawing/2014/main" val="3091904455"/>
                  </a:ext>
                </a:extLst>
              </a:tr>
              <a:tr h="1947816">
                <a:tc>
                  <a:txBody>
                    <a:bodyPr/>
                    <a:lstStyle/>
                    <a:p>
                      <a:pPr marL="285750" indent="-285750">
                        <a:buFont typeface="Arial" panose="020B0604020202020204" pitchFamily="34" charset="0"/>
                        <a:buChar char="•"/>
                      </a:pPr>
                      <a:r>
                        <a:rPr lang="en-US" sz="1800" u="none" dirty="0">
                          <a:latin typeface="Century Gothic" panose="020B0502020202020204" pitchFamily="34" charset="0"/>
                        </a:rPr>
                        <a:t>Biopsychology</a:t>
                      </a:r>
                    </a:p>
                    <a:p>
                      <a:pPr marL="285750" indent="-285750">
                        <a:buFont typeface="Arial" panose="020B0604020202020204" pitchFamily="34" charset="0"/>
                        <a:buChar char="•"/>
                      </a:pPr>
                      <a:r>
                        <a:rPr lang="en-US" sz="1800" u="none" dirty="0">
                          <a:latin typeface="Century Gothic" panose="020B0502020202020204" pitchFamily="34" charset="0"/>
                        </a:rPr>
                        <a:t>Psychopathology</a:t>
                      </a:r>
                    </a:p>
                    <a:p>
                      <a:pPr marL="285750" indent="-285750">
                        <a:buFont typeface="Arial" panose="020B0604020202020204" pitchFamily="34" charset="0"/>
                        <a:buChar char="•"/>
                      </a:pPr>
                      <a:r>
                        <a:rPr lang="en-US" sz="1800" u="none" dirty="0">
                          <a:latin typeface="Century Gothic" panose="020B0502020202020204" pitchFamily="34" charset="0"/>
                        </a:rPr>
                        <a:t>Schizophrenia*</a:t>
                      </a:r>
                    </a:p>
                    <a:p>
                      <a:pPr marL="285750" indent="-285750">
                        <a:buFont typeface="Arial" panose="020B0604020202020204" pitchFamily="34" charset="0"/>
                        <a:buChar char="•"/>
                      </a:pPr>
                      <a:r>
                        <a:rPr lang="en-US" sz="1800" u="none" dirty="0">
                          <a:latin typeface="Century Gothic" panose="020B0502020202020204" pitchFamily="34" charset="0"/>
                        </a:rPr>
                        <a:t>Relationships*</a:t>
                      </a:r>
                    </a:p>
                    <a:p>
                      <a:pPr marL="285750" indent="-285750">
                        <a:buFont typeface="Arial" panose="020B0604020202020204" pitchFamily="34" charset="0"/>
                        <a:buChar char="•"/>
                      </a:pPr>
                      <a:r>
                        <a:rPr lang="en-US" sz="1800" u="none" dirty="0">
                          <a:latin typeface="Century Gothic" panose="020B0502020202020204" pitchFamily="34" charset="0"/>
                        </a:rPr>
                        <a:t>Forensic psychology*</a:t>
                      </a:r>
                    </a:p>
                    <a:p>
                      <a:pPr marL="0" indent="0">
                        <a:buFont typeface="Arial" panose="020B0604020202020204" pitchFamily="34" charset="0"/>
                        <a:buNone/>
                      </a:pPr>
                      <a:endParaRPr lang="en-US" sz="1800" dirty="0">
                        <a:latin typeface="Century Gothic" panose="020B0502020202020204" pitchFamily="34" charset="0"/>
                      </a:endParaRPr>
                    </a:p>
                    <a:p>
                      <a:pPr marL="0" indent="0">
                        <a:buFont typeface="Arial" panose="020B0604020202020204" pitchFamily="34" charset="0"/>
                        <a:buNone/>
                      </a:pPr>
                      <a:r>
                        <a:rPr lang="en-US" sz="1800" dirty="0">
                          <a:latin typeface="Century Gothic" panose="020B0502020202020204" pitchFamily="34" charset="0"/>
                        </a:rPr>
                        <a:t>*options are subject to change</a:t>
                      </a:r>
                    </a:p>
                  </a:txBody>
                  <a:tcPr>
                    <a:solidFill>
                      <a:srgbClr val="66FFCC"/>
                    </a:solidFill>
                  </a:tcPr>
                </a:tc>
                <a:extLst>
                  <a:ext uri="{0D108BD9-81ED-4DB2-BD59-A6C34878D82A}">
                    <a16:rowId xmlns:a16="http://schemas.microsoft.com/office/drawing/2014/main" val="722202565"/>
                  </a:ext>
                </a:extLst>
              </a:tr>
            </a:tbl>
          </a:graphicData>
        </a:graphic>
      </p:graphicFrame>
      <p:pic>
        <p:nvPicPr>
          <p:cNvPr id="1026" name="Picture 2" descr="Nature &amp; Nurture: The Case of Jim Lewis and Jim Springer | Insights of  Nature">
            <a:extLst>
              <a:ext uri="{FF2B5EF4-FFF2-40B4-BE49-F238E27FC236}">
                <a16:creationId xmlns:a16="http://schemas.microsoft.com/office/drawing/2014/main" id="{E261FB65-F525-4AC4-BDC6-435D4DAFB3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4012" y="5791902"/>
            <a:ext cx="1901952" cy="10698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cial Influence, should you care? - Starmark | Integrated Marketing  Communications">
            <a:extLst>
              <a:ext uri="{FF2B5EF4-FFF2-40B4-BE49-F238E27FC236}">
                <a16:creationId xmlns:a16="http://schemas.microsoft.com/office/drawing/2014/main" id="{9703C3B1-D806-47B2-AF80-BC63EB47B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755" y="5707152"/>
            <a:ext cx="1918262" cy="10509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Brain Anatomy Clipart Template to Edit Online">
            <a:extLst>
              <a:ext uri="{FF2B5EF4-FFF2-40B4-BE49-F238E27FC236}">
                <a16:creationId xmlns:a16="http://schemas.microsoft.com/office/drawing/2014/main" id="{458EC86B-3410-498D-978C-2A7B605A85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1228" y="5511765"/>
            <a:ext cx="1441705" cy="1441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B79E71-E4A6-4C20-A76F-D79C67E5A4C5}"/>
              </a:ext>
            </a:extLst>
          </p:cNvPr>
          <p:cNvSpPr>
            <a:spLocks noGrp="1"/>
          </p:cNvSpPr>
          <p:nvPr>
            <p:ph type="sldNum" sz="quarter" idx="12"/>
          </p:nvPr>
        </p:nvSpPr>
        <p:spPr/>
        <p:txBody>
          <a:bodyPr/>
          <a:lstStyle/>
          <a:p>
            <a:fld id="{42197ACC-EB3C-4466-A41B-F6CC006DF8B4}" type="slidenum">
              <a:rPr lang="en-GB" smtClean="0"/>
              <a:t>3</a:t>
            </a:fld>
            <a:endParaRPr lang="en-GB"/>
          </a:p>
        </p:txBody>
      </p:sp>
      <p:sp>
        <p:nvSpPr>
          <p:cNvPr id="18" name="TextBox 17">
            <a:extLst>
              <a:ext uri="{FF2B5EF4-FFF2-40B4-BE49-F238E27FC236}">
                <a16:creationId xmlns:a16="http://schemas.microsoft.com/office/drawing/2014/main" id="{D8F4206A-2242-AA48-B74B-EC3B62E69896}"/>
              </a:ext>
            </a:extLst>
          </p:cNvPr>
          <p:cNvSpPr txBox="1"/>
          <p:nvPr/>
        </p:nvSpPr>
        <p:spPr>
          <a:xfrm>
            <a:off x="360809" y="455802"/>
            <a:ext cx="6025704" cy="7017306"/>
          </a:xfrm>
          <a:prstGeom prst="rect">
            <a:avLst/>
          </a:prstGeom>
          <a:noFill/>
        </p:spPr>
        <p:txBody>
          <a:bodyPr wrap="square" rtlCol="0">
            <a:spAutoFit/>
          </a:bodyPr>
          <a:lstStyle/>
          <a:p>
            <a:pPr algn="ctr"/>
            <a:r>
              <a:rPr lang="en-US" sz="2400" b="1" dirty="0">
                <a:solidFill>
                  <a:srgbClr val="7030A0"/>
                </a:solidFill>
                <a:latin typeface="Century Gothic" panose="020B0502020202020204" pitchFamily="34" charset="0"/>
              </a:rPr>
              <a:t>Task 1: The History of Psychology</a:t>
            </a:r>
          </a:p>
          <a:p>
            <a:pPr algn="ctr"/>
            <a:endParaRPr lang="en-US" sz="2400" dirty="0">
              <a:latin typeface="Century Gothic" panose="020B0502020202020204" pitchFamily="34" charset="0"/>
            </a:endParaRPr>
          </a:p>
          <a:p>
            <a:pPr algn="ctr"/>
            <a:r>
              <a:rPr lang="en-US" sz="1400" dirty="0">
                <a:latin typeface="Century Gothic" panose="020B0502020202020204" pitchFamily="34" charset="0"/>
              </a:rPr>
              <a:t>Psychology is a subject that is ever changing, with new research and areas of study emerging constantly. When you begin studying psychology it’s important to know where the subject came from, </a:t>
            </a:r>
            <a:r>
              <a:rPr lang="en-US" sz="1400" dirty="0" err="1">
                <a:latin typeface="Century Gothic" panose="020B0502020202020204" pitchFamily="34" charset="0"/>
              </a:rPr>
              <a:t>aswell</a:t>
            </a:r>
            <a:r>
              <a:rPr lang="en-US" sz="1400" dirty="0">
                <a:latin typeface="Century Gothic" panose="020B0502020202020204" pitchFamily="34" charset="0"/>
              </a:rPr>
              <a:t> as current developments. </a:t>
            </a:r>
          </a:p>
          <a:p>
            <a:pPr algn="ctr"/>
            <a:endParaRPr lang="en-US" sz="1400" dirty="0">
              <a:latin typeface="Century Gothic" panose="020B0502020202020204" pitchFamily="34" charset="0"/>
            </a:endParaRPr>
          </a:p>
          <a:p>
            <a:pPr algn="ctr"/>
            <a:r>
              <a:rPr lang="en-US" sz="1400" dirty="0">
                <a:latin typeface="Century Gothic" panose="020B0502020202020204" pitchFamily="34" charset="0"/>
              </a:rPr>
              <a:t>Your first task is to create a timeline of the history of psychology. This can be done digitally or on paper.</a:t>
            </a:r>
          </a:p>
          <a:p>
            <a:pPr algn="ctr"/>
            <a:endParaRPr lang="en-US" sz="1400" dirty="0">
              <a:latin typeface="Century Gothic" panose="020B0502020202020204" pitchFamily="34" charset="0"/>
            </a:endParaRPr>
          </a:p>
          <a:p>
            <a:pPr algn="ctr"/>
            <a:r>
              <a:rPr lang="en-US" sz="1400" dirty="0">
                <a:latin typeface="Century Gothic" panose="020B0502020202020204" pitchFamily="34" charset="0"/>
              </a:rPr>
              <a:t>Remember Psychology is a vast subject, so you do not need to include everything. Some ideas of what you could include are:</a:t>
            </a:r>
          </a:p>
          <a:p>
            <a:pPr algn="ctr"/>
            <a:endParaRPr lang="en-US" sz="1400" dirty="0">
              <a:latin typeface="Century Gothic" panose="020B0502020202020204" pitchFamily="34" charset="0"/>
            </a:endParaRPr>
          </a:p>
          <a:p>
            <a:pPr marL="285750" indent="-285750" algn="ctr">
              <a:buFont typeface="Arial" panose="020B0604020202020204" pitchFamily="34" charset="0"/>
              <a:buChar char="•"/>
            </a:pPr>
            <a:r>
              <a:rPr lang="en-US" sz="1400" dirty="0">
                <a:latin typeface="Century Gothic" panose="020B0502020202020204" pitchFamily="34" charset="0"/>
              </a:rPr>
              <a:t>When psychology first began to be studied</a:t>
            </a:r>
          </a:p>
          <a:p>
            <a:pPr marL="285750" indent="-285750" algn="ctr">
              <a:buFont typeface="Arial" panose="020B0604020202020204" pitchFamily="34" charset="0"/>
              <a:buChar char="•"/>
            </a:pPr>
            <a:r>
              <a:rPr lang="en-US" sz="1400" dirty="0">
                <a:latin typeface="Century Gothic" panose="020B0502020202020204" pitchFamily="34" charset="0"/>
              </a:rPr>
              <a:t>Key psychologists and their theories/approaches</a:t>
            </a:r>
          </a:p>
          <a:p>
            <a:pPr marL="285750" indent="-285750" algn="ctr">
              <a:buFont typeface="Arial" panose="020B0604020202020204" pitchFamily="34" charset="0"/>
              <a:buChar char="•"/>
            </a:pPr>
            <a:r>
              <a:rPr lang="en-US" sz="1400" dirty="0">
                <a:latin typeface="Century Gothic" panose="020B0502020202020204" pitchFamily="34" charset="0"/>
              </a:rPr>
              <a:t>Key events/studies that were carried out</a:t>
            </a:r>
          </a:p>
          <a:p>
            <a:pPr marL="285750" indent="-285750" algn="ctr">
              <a:buFont typeface="Arial" panose="020B0604020202020204" pitchFamily="34" charset="0"/>
              <a:buChar char="•"/>
            </a:pPr>
            <a:r>
              <a:rPr lang="en-US" sz="1400" dirty="0">
                <a:latin typeface="Century Gothic" panose="020B0502020202020204" pitchFamily="34" charset="0"/>
              </a:rPr>
              <a:t>Interesting topics that are studied in psychology </a:t>
            </a:r>
          </a:p>
          <a:p>
            <a:pPr marL="285750" indent="-285750" algn="ctr">
              <a:buFont typeface="Arial" panose="020B0604020202020204" pitchFamily="34" charset="0"/>
              <a:buChar char="•"/>
            </a:pPr>
            <a:endParaRPr lang="en-US" sz="1400" dirty="0">
              <a:latin typeface="Century Gothic" panose="020B0502020202020204" pitchFamily="34" charset="0"/>
            </a:endParaRPr>
          </a:p>
          <a:p>
            <a:pPr algn="ctr"/>
            <a:r>
              <a:rPr lang="en-US" sz="1400" dirty="0">
                <a:latin typeface="Century Gothic" panose="020B0502020202020204" pitchFamily="34" charset="0"/>
              </a:rPr>
              <a:t>This link is great to use as a starting point; however, you will need to conduct further research as it only gives a brief overview of the history.</a:t>
            </a:r>
          </a:p>
          <a:p>
            <a:pPr algn="ctr"/>
            <a:r>
              <a:rPr lang="en-GB" sz="1600" u="sng" dirty="0">
                <a:latin typeface="Century Gothic" panose="020B0502020202020204" pitchFamily="34" charset="0"/>
                <a:hlinkClick r:id="rId2"/>
              </a:rPr>
              <a:t>https://allpsych.com/timeline/</a:t>
            </a:r>
            <a:r>
              <a:rPr lang="en-GB" sz="1600" dirty="0">
                <a:latin typeface="Century Gothic" panose="020B0502020202020204" pitchFamily="34" charset="0"/>
              </a:rPr>
              <a:t>.</a:t>
            </a:r>
            <a:endParaRPr lang="en-US" sz="1400" dirty="0">
              <a:latin typeface="Century Gothic" panose="020B0502020202020204" pitchFamily="34" charset="0"/>
            </a:endParaRPr>
          </a:p>
          <a:p>
            <a:pPr algn="ctr"/>
            <a:endParaRPr lang="en-US" sz="1400" dirty="0">
              <a:latin typeface="Century Gothic" panose="020B0502020202020204" pitchFamily="34" charset="0"/>
            </a:endParaRPr>
          </a:p>
          <a:p>
            <a:pPr algn="ctr"/>
            <a:r>
              <a:rPr lang="en-US" sz="1400" dirty="0">
                <a:latin typeface="Century Gothic" panose="020B0502020202020204" pitchFamily="34" charset="0"/>
              </a:rPr>
              <a:t>Be creative and make it look as interesting as possible, you can include pictures, </a:t>
            </a:r>
            <a:r>
              <a:rPr lang="en-US" sz="1400" dirty="0" err="1">
                <a:latin typeface="Century Gothic" panose="020B0502020202020204" pitchFamily="34" charset="0"/>
              </a:rPr>
              <a:t>colours</a:t>
            </a:r>
            <a:r>
              <a:rPr lang="en-US" sz="1400" dirty="0">
                <a:latin typeface="Century Gothic" panose="020B0502020202020204" pitchFamily="34" charset="0"/>
              </a:rPr>
              <a:t>, quotes, different materials and I’m sure you can think of many more!</a:t>
            </a:r>
          </a:p>
          <a:p>
            <a:pPr marL="285750" indent="-285750" algn="ctr">
              <a:buFont typeface="Arial" panose="020B0604020202020204" pitchFamily="34" charset="0"/>
              <a:buChar char="•"/>
            </a:pPr>
            <a:endParaRPr lang="en-US" sz="1600" dirty="0">
              <a:latin typeface="Century Gothic" panose="020B0502020202020204" pitchFamily="34" charset="0"/>
            </a:endParaRPr>
          </a:p>
          <a:p>
            <a:pPr algn="ctr"/>
            <a:endParaRPr lang="en-US" sz="1600" dirty="0">
              <a:latin typeface="Century Gothic" panose="020B0502020202020204" pitchFamily="34" charset="0"/>
            </a:endParaRPr>
          </a:p>
          <a:p>
            <a:pPr marL="285750" indent="-285750" algn="ctr">
              <a:buFont typeface="Arial" panose="020B0604020202020204" pitchFamily="34" charset="0"/>
              <a:buChar char="•"/>
            </a:pPr>
            <a:endParaRPr lang="en-US" sz="1600" dirty="0">
              <a:latin typeface="Century Gothic" panose="020B0502020202020204" pitchFamily="34" charset="0"/>
            </a:endParaRPr>
          </a:p>
          <a:p>
            <a:pPr marL="285750" indent="-285750" algn="ctr">
              <a:buFont typeface="Arial" panose="020B0604020202020204" pitchFamily="34" charset="0"/>
              <a:buChar char="•"/>
            </a:pPr>
            <a:endParaRPr lang="en-US" sz="1600" dirty="0">
              <a:latin typeface="Century Gothic" panose="020B0502020202020204" pitchFamily="34" charset="0"/>
            </a:endParaRPr>
          </a:p>
        </p:txBody>
      </p:sp>
      <p:sp>
        <p:nvSpPr>
          <p:cNvPr id="8" name="Rectangle 7">
            <a:extLst>
              <a:ext uri="{FF2B5EF4-FFF2-40B4-BE49-F238E27FC236}">
                <a16:creationId xmlns:a16="http://schemas.microsoft.com/office/drawing/2014/main" id="{C76C3E6B-55A2-4857-8B7E-906FD933A4A9}"/>
              </a:ext>
            </a:extLst>
          </p:cNvPr>
          <p:cNvSpPr/>
          <p:nvPr/>
        </p:nvSpPr>
        <p:spPr>
          <a:xfrm>
            <a:off x="218661" y="159026"/>
            <a:ext cx="6400800" cy="9022371"/>
          </a:xfrm>
          <a:custGeom>
            <a:avLst/>
            <a:gdLst>
              <a:gd name="connsiteX0" fmla="*/ 0 w 6400800"/>
              <a:gd name="connsiteY0" fmla="*/ 0 h 9022371"/>
              <a:gd name="connsiteX1" fmla="*/ 517883 w 6400800"/>
              <a:gd name="connsiteY1" fmla="*/ 0 h 9022371"/>
              <a:gd name="connsiteX2" fmla="*/ 907750 w 6400800"/>
              <a:gd name="connsiteY2" fmla="*/ 0 h 9022371"/>
              <a:gd name="connsiteX3" fmla="*/ 1617657 w 6400800"/>
              <a:gd name="connsiteY3" fmla="*/ 0 h 9022371"/>
              <a:gd name="connsiteX4" fmla="*/ 2135540 w 6400800"/>
              <a:gd name="connsiteY4" fmla="*/ 0 h 9022371"/>
              <a:gd name="connsiteX5" fmla="*/ 2653423 w 6400800"/>
              <a:gd name="connsiteY5" fmla="*/ 0 h 9022371"/>
              <a:gd name="connsiteX6" fmla="*/ 3363329 w 6400800"/>
              <a:gd name="connsiteY6" fmla="*/ 0 h 9022371"/>
              <a:gd name="connsiteX7" fmla="*/ 3817204 w 6400800"/>
              <a:gd name="connsiteY7" fmla="*/ 0 h 9022371"/>
              <a:gd name="connsiteX8" fmla="*/ 4527111 w 6400800"/>
              <a:gd name="connsiteY8" fmla="*/ 0 h 9022371"/>
              <a:gd name="connsiteX9" fmla="*/ 5237018 w 6400800"/>
              <a:gd name="connsiteY9" fmla="*/ 0 h 9022371"/>
              <a:gd name="connsiteX10" fmla="*/ 5818909 w 6400800"/>
              <a:gd name="connsiteY10" fmla="*/ 0 h 9022371"/>
              <a:gd name="connsiteX11" fmla="*/ 6400800 w 6400800"/>
              <a:gd name="connsiteY11" fmla="*/ 0 h 9022371"/>
              <a:gd name="connsiteX12" fmla="*/ 6400800 w 6400800"/>
              <a:gd name="connsiteY12" fmla="*/ 473674 h 9022371"/>
              <a:gd name="connsiteX13" fmla="*/ 6400800 w 6400800"/>
              <a:gd name="connsiteY13" fmla="*/ 766902 h 9022371"/>
              <a:gd name="connsiteX14" fmla="*/ 6400800 w 6400800"/>
              <a:gd name="connsiteY14" fmla="*/ 1330800 h 9022371"/>
              <a:gd name="connsiteX15" fmla="*/ 6400800 w 6400800"/>
              <a:gd name="connsiteY15" fmla="*/ 1894698 h 9022371"/>
              <a:gd name="connsiteX16" fmla="*/ 6400800 w 6400800"/>
              <a:gd name="connsiteY16" fmla="*/ 2458596 h 9022371"/>
              <a:gd name="connsiteX17" fmla="*/ 6400800 w 6400800"/>
              <a:gd name="connsiteY17" fmla="*/ 3112718 h 9022371"/>
              <a:gd name="connsiteX18" fmla="*/ 6400800 w 6400800"/>
              <a:gd name="connsiteY18" fmla="*/ 3766840 h 9022371"/>
              <a:gd name="connsiteX19" fmla="*/ 6400800 w 6400800"/>
              <a:gd name="connsiteY19" fmla="*/ 4420962 h 9022371"/>
              <a:gd name="connsiteX20" fmla="*/ 6400800 w 6400800"/>
              <a:gd name="connsiteY20" fmla="*/ 4714189 h 9022371"/>
              <a:gd name="connsiteX21" fmla="*/ 6400800 w 6400800"/>
              <a:gd name="connsiteY21" fmla="*/ 5097640 h 9022371"/>
              <a:gd name="connsiteX22" fmla="*/ 6400800 w 6400800"/>
              <a:gd name="connsiteY22" fmla="*/ 5751762 h 9022371"/>
              <a:gd name="connsiteX23" fmla="*/ 6400800 w 6400800"/>
              <a:gd name="connsiteY23" fmla="*/ 6225436 h 9022371"/>
              <a:gd name="connsiteX24" fmla="*/ 6400800 w 6400800"/>
              <a:gd name="connsiteY24" fmla="*/ 6608887 h 9022371"/>
              <a:gd name="connsiteX25" fmla="*/ 6400800 w 6400800"/>
              <a:gd name="connsiteY25" fmla="*/ 7263009 h 9022371"/>
              <a:gd name="connsiteX26" fmla="*/ 6400800 w 6400800"/>
              <a:gd name="connsiteY26" fmla="*/ 7826907 h 9022371"/>
              <a:gd name="connsiteX27" fmla="*/ 6400800 w 6400800"/>
              <a:gd name="connsiteY27" fmla="*/ 8390805 h 9022371"/>
              <a:gd name="connsiteX28" fmla="*/ 6400800 w 6400800"/>
              <a:gd name="connsiteY28" fmla="*/ 9022371 h 9022371"/>
              <a:gd name="connsiteX29" fmla="*/ 5754901 w 6400800"/>
              <a:gd name="connsiteY29" fmla="*/ 9022371 h 9022371"/>
              <a:gd name="connsiteX30" fmla="*/ 5301026 w 6400800"/>
              <a:gd name="connsiteY30" fmla="*/ 9022371 h 9022371"/>
              <a:gd name="connsiteX31" fmla="*/ 4655127 w 6400800"/>
              <a:gd name="connsiteY31" fmla="*/ 9022371 h 9022371"/>
              <a:gd name="connsiteX32" fmla="*/ 4265260 w 6400800"/>
              <a:gd name="connsiteY32" fmla="*/ 9022371 h 9022371"/>
              <a:gd name="connsiteX33" fmla="*/ 3619361 w 6400800"/>
              <a:gd name="connsiteY33" fmla="*/ 9022371 h 9022371"/>
              <a:gd name="connsiteX34" fmla="*/ 3165487 w 6400800"/>
              <a:gd name="connsiteY34" fmla="*/ 9022371 h 9022371"/>
              <a:gd name="connsiteX35" fmla="*/ 2775620 w 6400800"/>
              <a:gd name="connsiteY35" fmla="*/ 9022371 h 9022371"/>
              <a:gd name="connsiteX36" fmla="*/ 2321745 w 6400800"/>
              <a:gd name="connsiteY36" fmla="*/ 9022371 h 9022371"/>
              <a:gd name="connsiteX37" fmla="*/ 1675846 w 6400800"/>
              <a:gd name="connsiteY37" fmla="*/ 9022371 h 9022371"/>
              <a:gd name="connsiteX38" fmla="*/ 1221971 w 6400800"/>
              <a:gd name="connsiteY38" fmla="*/ 9022371 h 9022371"/>
              <a:gd name="connsiteX39" fmla="*/ 832104 w 6400800"/>
              <a:gd name="connsiteY39" fmla="*/ 9022371 h 9022371"/>
              <a:gd name="connsiteX40" fmla="*/ 0 w 6400800"/>
              <a:gd name="connsiteY40" fmla="*/ 9022371 h 9022371"/>
              <a:gd name="connsiteX41" fmla="*/ 0 w 6400800"/>
              <a:gd name="connsiteY41" fmla="*/ 8548697 h 9022371"/>
              <a:gd name="connsiteX42" fmla="*/ 0 w 6400800"/>
              <a:gd name="connsiteY42" fmla="*/ 8255469 h 9022371"/>
              <a:gd name="connsiteX43" fmla="*/ 0 w 6400800"/>
              <a:gd name="connsiteY43" fmla="*/ 7691571 h 9022371"/>
              <a:gd name="connsiteX44" fmla="*/ 0 w 6400800"/>
              <a:gd name="connsiteY44" fmla="*/ 7308121 h 9022371"/>
              <a:gd name="connsiteX45" fmla="*/ 0 w 6400800"/>
              <a:gd name="connsiteY45" fmla="*/ 6744222 h 9022371"/>
              <a:gd name="connsiteX46" fmla="*/ 0 w 6400800"/>
              <a:gd name="connsiteY46" fmla="*/ 6180324 h 9022371"/>
              <a:gd name="connsiteX47" fmla="*/ 0 w 6400800"/>
              <a:gd name="connsiteY47" fmla="*/ 5616426 h 9022371"/>
              <a:gd name="connsiteX48" fmla="*/ 0 w 6400800"/>
              <a:gd name="connsiteY48" fmla="*/ 5052528 h 9022371"/>
              <a:gd name="connsiteX49" fmla="*/ 0 w 6400800"/>
              <a:gd name="connsiteY49" fmla="*/ 4578853 h 9022371"/>
              <a:gd name="connsiteX50" fmla="*/ 0 w 6400800"/>
              <a:gd name="connsiteY50" fmla="*/ 3924731 h 9022371"/>
              <a:gd name="connsiteX51" fmla="*/ 0 w 6400800"/>
              <a:gd name="connsiteY51" fmla="*/ 3360833 h 9022371"/>
              <a:gd name="connsiteX52" fmla="*/ 0 w 6400800"/>
              <a:gd name="connsiteY52" fmla="*/ 2616488 h 9022371"/>
              <a:gd name="connsiteX53" fmla="*/ 0 w 6400800"/>
              <a:gd name="connsiteY53" fmla="*/ 1872142 h 9022371"/>
              <a:gd name="connsiteX54" fmla="*/ 0 w 6400800"/>
              <a:gd name="connsiteY54" fmla="*/ 1218020 h 9022371"/>
              <a:gd name="connsiteX55" fmla="*/ 0 w 6400800"/>
              <a:gd name="connsiteY55" fmla="*/ 563898 h 9022371"/>
              <a:gd name="connsiteX56" fmla="*/ 0 w 6400800"/>
              <a:gd name="connsiteY56" fmla="*/ 0 h 902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400800" h="9022371" extrusionOk="0">
                <a:moveTo>
                  <a:pt x="0" y="0"/>
                </a:moveTo>
                <a:cubicBezTo>
                  <a:pt x="108679" y="-18223"/>
                  <a:pt x="313739" y="3926"/>
                  <a:pt x="517883" y="0"/>
                </a:cubicBezTo>
                <a:cubicBezTo>
                  <a:pt x="722027" y="-3926"/>
                  <a:pt x="818897" y="27620"/>
                  <a:pt x="907750" y="0"/>
                </a:cubicBezTo>
                <a:cubicBezTo>
                  <a:pt x="996603" y="-27620"/>
                  <a:pt x="1340434" y="14769"/>
                  <a:pt x="1617657" y="0"/>
                </a:cubicBezTo>
                <a:cubicBezTo>
                  <a:pt x="1894880" y="-14769"/>
                  <a:pt x="1978684" y="708"/>
                  <a:pt x="2135540" y="0"/>
                </a:cubicBezTo>
                <a:cubicBezTo>
                  <a:pt x="2292396" y="-708"/>
                  <a:pt x="2396575" y="2529"/>
                  <a:pt x="2653423" y="0"/>
                </a:cubicBezTo>
                <a:cubicBezTo>
                  <a:pt x="2910271" y="-2529"/>
                  <a:pt x="3186288" y="44828"/>
                  <a:pt x="3363329" y="0"/>
                </a:cubicBezTo>
                <a:cubicBezTo>
                  <a:pt x="3540370" y="-44828"/>
                  <a:pt x="3668419" y="7227"/>
                  <a:pt x="3817204" y="0"/>
                </a:cubicBezTo>
                <a:cubicBezTo>
                  <a:pt x="3965989" y="-7227"/>
                  <a:pt x="4301712" y="50708"/>
                  <a:pt x="4527111" y="0"/>
                </a:cubicBezTo>
                <a:cubicBezTo>
                  <a:pt x="4752510" y="-50708"/>
                  <a:pt x="4892771" y="53263"/>
                  <a:pt x="5237018" y="0"/>
                </a:cubicBezTo>
                <a:cubicBezTo>
                  <a:pt x="5581265" y="-53263"/>
                  <a:pt x="5570044" y="60394"/>
                  <a:pt x="5818909" y="0"/>
                </a:cubicBezTo>
                <a:cubicBezTo>
                  <a:pt x="6067774" y="-60394"/>
                  <a:pt x="6228828" y="53688"/>
                  <a:pt x="6400800" y="0"/>
                </a:cubicBezTo>
                <a:cubicBezTo>
                  <a:pt x="6410853" y="155057"/>
                  <a:pt x="6349513" y="317849"/>
                  <a:pt x="6400800" y="473674"/>
                </a:cubicBezTo>
                <a:cubicBezTo>
                  <a:pt x="6452087" y="629499"/>
                  <a:pt x="6367764" y="621967"/>
                  <a:pt x="6400800" y="766902"/>
                </a:cubicBezTo>
                <a:cubicBezTo>
                  <a:pt x="6433836" y="911837"/>
                  <a:pt x="6335140" y="1131394"/>
                  <a:pt x="6400800" y="1330800"/>
                </a:cubicBezTo>
                <a:cubicBezTo>
                  <a:pt x="6466460" y="1530206"/>
                  <a:pt x="6368988" y="1649909"/>
                  <a:pt x="6400800" y="1894698"/>
                </a:cubicBezTo>
                <a:cubicBezTo>
                  <a:pt x="6432612" y="2139487"/>
                  <a:pt x="6365625" y="2250563"/>
                  <a:pt x="6400800" y="2458596"/>
                </a:cubicBezTo>
                <a:cubicBezTo>
                  <a:pt x="6435975" y="2666629"/>
                  <a:pt x="6388584" y="2916575"/>
                  <a:pt x="6400800" y="3112718"/>
                </a:cubicBezTo>
                <a:cubicBezTo>
                  <a:pt x="6413016" y="3308861"/>
                  <a:pt x="6363017" y="3476379"/>
                  <a:pt x="6400800" y="3766840"/>
                </a:cubicBezTo>
                <a:cubicBezTo>
                  <a:pt x="6438583" y="4057301"/>
                  <a:pt x="6362507" y="4139702"/>
                  <a:pt x="6400800" y="4420962"/>
                </a:cubicBezTo>
                <a:cubicBezTo>
                  <a:pt x="6439093" y="4702222"/>
                  <a:pt x="6399717" y="4574946"/>
                  <a:pt x="6400800" y="4714189"/>
                </a:cubicBezTo>
                <a:cubicBezTo>
                  <a:pt x="6401883" y="4853432"/>
                  <a:pt x="6392104" y="4955242"/>
                  <a:pt x="6400800" y="5097640"/>
                </a:cubicBezTo>
                <a:cubicBezTo>
                  <a:pt x="6409496" y="5240038"/>
                  <a:pt x="6387579" y="5555059"/>
                  <a:pt x="6400800" y="5751762"/>
                </a:cubicBezTo>
                <a:cubicBezTo>
                  <a:pt x="6414021" y="5948465"/>
                  <a:pt x="6366315" y="6051832"/>
                  <a:pt x="6400800" y="6225436"/>
                </a:cubicBezTo>
                <a:cubicBezTo>
                  <a:pt x="6435285" y="6399040"/>
                  <a:pt x="6380151" y="6509473"/>
                  <a:pt x="6400800" y="6608887"/>
                </a:cubicBezTo>
                <a:cubicBezTo>
                  <a:pt x="6421449" y="6708301"/>
                  <a:pt x="6369641" y="6936581"/>
                  <a:pt x="6400800" y="7263009"/>
                </a:cubicBezTo>
                <a:cubicBezTo>
                  <a:pt x="6431959" y="7589437"/>
                  <a:pt x="6366229" y="7617180"/>
                  <a:pt x="6400800" y="7826907"/>
                </a:cubicBezTo>
                <a:cubicBezTo>
                  <a:pt x="6435371" y="8036634"/>
                  <a:pt x="6384436" y="8276940"/>
                  <a:pt x="6400800" y="8390805"/>
                </a:cubicBezTo>
                <a:cubicBezTo>
                  <a:pt x="6417164" y="8504670"/>
                  <a:pt x="6378243" y="8835757"/>
                  <a:pt x="6400800" y="9022371"/>
                </a:cubicBezTo>
                <a:cubicBezTo>
                  <a:pt x="6248968" y="9038514"/>
                  <a:pt x="6011715" y="8972185"/>
                  <a:pt x="5754901" y="9022371"/>
                </a:cubicBezTo>
                <a:cubicBezTo>
                  <a:pt x="5498087" y="9072557"/>
                  <a:pt x="5451764" y="9004573"/>
                  <a:pt x="5301026" y="9022371"/>
                </a:cubicBezTo>
                <a:cubicBezTo>
                  <a:pt x="5150289" y="9040169"/>
                  <a:pt x="4974010" y="8945309"/>
                  <a:pt x="4655127" y="9022371"/>
                </a:cubicBezTo>
                <a:cubicBezTo>
                  <a:pt x="4336244" y="9099433"/>
                  <a:pt x="4382207" y="8984168"/>
                  <a:pt x="4265260" y="9022371"/>
                </a:cubicBezTo>
                <a:cubicBezTo>
                  <a:pt x="4148313" y="9060574"/>
                  <a:pt x="3784791" y="8956446"/>
                  <a:pt x="3619361" y="9022371"/>
                </a:cubicBezTo>
                <a:cubicBezTo>
                  <a:pt x="3453931" y="9088296"/>
                  <a:pt x="3260448" y="8988563"/>
                  <a:pt x="3165487" y="9022371"/>
                </a:cubicBezTo>
                <a:cubicBezTo>
                  <a:pt x="3070526" y="9056179"/>
                  <a:pt x="2863377" y="8984788"/>
                  <a:pt x="2775620" y="9022371"/>
                </a:cubicBezTo>
                <a:cubicBezTo>
                  <a:pt x="2687863" y="9059954"/>
                  <a:pt x="2428140" y="9020995"/>
                  <a:pt x="2321745" y="9022371"/>
                </a:cubicBezTo>
                <a:cubicBezTo>
                  <a:pt x="2215350" y="9023747"/>
                  <a:pt x="1808989" y="8995278"/>
                  <a:pt x="1675846" y="9022371"/>
                </a:cubicBezTo>
                <a:cubicBezTo>
                  <a:pt x="1542703" y="9049464"/>
                  <a:pt x="1379840" y="8976362"/>
                  <a:pt x="1221971" y="9022371"/>
                </a:cubicBezTo>
                <a:cubicBezTo>
                  <a:pt x="1064103" y="9068380"/>
                  <a:pt x="968349" y="8985674"/>
                  <a:pt x="832104" y="9022371"/>
                </a:cubicBezTo>
                <a:cubicBezTo>
                  <a:pt x="695859" y="9059068"/>
                  <a:pt x="190115" y="8950653"/>
                  <a:pt x="0" y="9022371"/>
                </a:cubicBezTo>
                <a:cubicBezTo>
                  <a:pt x="-56658" y="8801023"/>
                  <a:pt x="2517" y="8719309"/>
                  <a:pt x="0" y="8548697"/>
                </a:cubicBezTo>
                <a:cubicBezTo>
                  <a:pt x="-2517" y="8378085"/>
                  <a:pt x="4779" y="8326684"/>
                  <a:pt x="0" y="8255469"/>
                </a:cubicBezTo>
                <a:cubicBezTo>
                  <a:pt x="-4779" y="8184254"/>
                  <a:pt x="36179" y="7932353"/>
                  <a:pt x="0" y="7691571"/>
                </a:cubicBezTo>
                <a:cubicBezTo>
                  <a:pt x="-36179" y="7450789"/>
                  <a:pt x="27123" y="7478243"/>
                  <a:pt x="0" y="7308121"/>
                </a:cubicBezTo>
                <a:cubicBezTo>
                  <a:pt x="-27123" y="7137999"/>
                  <a:pt x="51818" y="6897528"/>
                  <a:pt x="0" y="6744222"/>
                </a:cubicBezTo>
                <a:cubicBezTo>
                  <a:pt x="-51818" y="6590916"/>
                  <a:pt x="34776" y="6308968"/>
                  <a:pt x="0" y="6180324"/>
                </a:cubicBezTo>
                <a:cubicBezTo>
                  <a:pt x="-34776" y="6051680"/>
                  <a:pt x="30891" y="5883455"/>
                  <a:pt x="0" y="5616426"/>
                </a:cubicBezTo>
                <a:cubicBezTo>
                  <a:pt x="-30891" y="5349397"/>
                  <a:pt x="54231" y="5331472"/>
                  <a:pt x="0" y="5052528"/>
                </a:cubicBezTo>
                <a:cubicBezTo>
                  <a:pt x="-54231" y="4773584"/>
                  <a:pt x="49034" y="4697282"/>
                  <a:pt x="0" y="4578853"/>
                </a:cubicBezTo>
                <a:cubicBezTo>
                  <a:pt x="-49034" y="4460424"/>
                  <a:pt x="46766" y="4063889"/>
                  <a:pt x="0" y="3924731"/>
                </a:cubicBezTo>
                <a:cubicBezTo>
                  <a:pt x="-46766" y="3785573"/>
                  <a:pt x="31067" y="3476677"/>
                  <a:pt x="0" y="3360833"/>
                </a:cubicBezTo>
                <a:cubicBezTo>
                  <a:pt x="-31067" y="3244989"/>
                  <a:pt x="79888" y="2954422"/>
                  <a:pt x="0" y="2616488"/>
                </a:cubicBezTo>
                <a:cubicBezTo>
                  <a:pt x="-79888" y="2278554"/>
                  <a:pt x="38518" y="2078700"/>
                  <a:pt x="0" y="1872142"/>
                </a:cubicBezTo>
                <a:cubicBezTo>
                  <a:pt x="-38518" y="1665584"/>
                  <a:pt x="46521" y="1391485"/>
                  <a:pt x="0" y="1218020"/>
                </a:cubicBezTo>
                <a:cubicBezTo>
                  <a:pt x="-46521" y="1044555"/>
                  <a:pt x="75537" y="716656"/>
                  <a:pt x="0" y="563898"/>
                </a:cubicBezTo>
                <a:cubicBezTo>
                  <a:pt x="-75537" y="411140"/>
                  <a:pt x="17800" y="210940"/>
                  <a:pt x="0" y="0"/>
                </a:cubicBezTo>
                <a:close/>
              </a:path>
            </a:pathLst>
          </a:custGeom>
          <a:noFill/>
          <a:ln w="76200">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118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B79E71-E4A6-4C20-A76F-D79C67E5A4C5}"/>
              </a:ext>
            </a:extLst>
          </p:cNvPr>
          <p:cNvSpPr>
            <a:spLocks noGrp="1"/>
          </p:cNvSpPr>
          <p:nvPr>
            <p:ph type="sldNum" sz="quarter" idx="12"/>
          </p:nvPr>
        </p:nvSpPr>
        <p:spPr/>
        <p:txBody>
          <a:bodyPr/>
          <a:lstStyle/>
          <a:p>
            <a:fld id="{42197ACC-EB3C-4466-A41B-F6CC006DF8B4}" type="slidenum">
              <a:rPr lang="en-GB" smtClean="0"/>
              <a:t>4</a:t>
            </a:fld>
            <a:endParaRPr lang="en-GB"/>
          </a:p>
        </p:txBody>
      </p:sp>
      <p:sp>
        <p:nvSpPr>
          <p:cNvPr id="18" name="TextBox 17">
            <a:extLst>
              <a:ext uri="{FF2B5EF4-FFF2-40B4-BE49-F238E27FC236}">
                <a16:creationId xmlns:a16="http://schemas.microsoft.com/office/drawing/2014/main" id="{D8F4206A-2242-AA48-B74B-EC3B62E69896}"/>
              </a:ext>
            </a:extLst>
          </p:cNvPr>
          <p:cNvSpPr txBox="1"/>
          <p:nvPr/>
        </p:nvSpPr>
        <p:spPr>
          <a:xfrm>
            <a:off x="360809" y="455802"/>
            <a:ext cx="6025704" cy="5139869"/>
          </a:xfrm>
          <a:prstGeom prst="rect">
            <a:avLst/>
          </a:prstGeom>
          <a:noFill/>
        </p:spPr>
        <p:txBody>
          <a:bodyPr wrap="square" rtlCol="0">
            <a:spAutoFit/>
          </a:bodyPr>
          <a:lstStyle/>
          <a:p>
            <a:pPr algn="ctr"/>
            <a:r>
              <a:rPr lang="en-US" sz="2400" b="1" dirty="0">
                <a:solidFill>
                  <a:srgbClr val="7030A0"/>
                </a:solidFill>
                <a:latin typeface="Century Gothic" panose="020B0502020202020204" pitchFamily="34" charset="0"/>
              </a:rPr>
              <a:t>Task 2: Approaches in psychology</a:t>
            </a:r>
            <a:endParaRPr lang="en-US" sz="2400" dirty="0">
              <a:latin typeface="Century Gothic" panose="020B0502020202020204" pitchFamily="34" charset="0"/>
            </a:endParaRPr>
          </a:p>
          <a:p>
            <a:pPr algn="ctr"/>
            <a:endParaRPr lang="en-US" sz="1600" dirty="0">
              <a:latin typeface="Century Gothic" panose="020B0502020202020204" pitchFamily="34" charset="0"/>
            </a:endParaRPr>
          </a:p>
          <a:p>
            <a:pPr algn="ctr"/>
            <a:r>
              <a:rPr lang="en-US" sz="1600" dirty="0">
                <a:latin typeface="Century Gothic" panose="020B0502020202020204" pitchFamily="34" charset="0"/>
              </a:rPr>
              <a:t>Within Psychology there are 5 main approaches or perspectives to explain behavior. </a:t>
            </a:r>
          </a:p>
          <a:p>
            <a:pPr algn="ctr"/>
            <a:endParaRPr lang="en-US" sz="1600" dirty="0">
              <a:latin typeface="Century Gothic" panose="020B0502020202020204" pitchFamily="34" charset="0"/>
            </a:endParaRPr>
          </a:p>
          <a:p>
            <a:pPr algn="ctr"/>
            <a:r>
              <a:rPr lang="en-US" sz="1600" dirty="0">
                <a:latin typeface="Century Gothic" panose="020B0502020202020204" pitchFamily="34" charset="0"/>
              </a:rPr>
              <a:t>Your second task is to research and produce a fact file on each of the psychological approaches. In each fact file you should include:</a:t>
            </a:r>
          </a:p>
          <a:p>
            <a:pPr algn="ctr"/>
            <a:endParaRPr lang="en-US" sz="1600" dirty="0">
              <a:latin typeface="Century Gothic" panose="020B0502020202020204" pitchFamily="34" charset="0"/>
            </a:endParaRPr>
          </a:p>
          <a:p>
            <a:pPr marL="285750" indent="-285750" algn="ctr">
              <a:buFont typeface="Arial" panose="020B0604020202020204" pitchFamily="34" charset="0"/>
              <a:buChar char="•"/>
            </a:pPr>
            <a:r>
              <a:rPr lang="en-US" sz="1600" dirty="0">
                <a:latin typeface="Century Gothic" panose="020B0502020202020204" pitchFamily="34" charset="0"/>
              </a:rPr>
              <a:t>Assumptions of each approach i.e. how do they explain behavior/what causes human behavior?</a:t>
            </a:r>
          </a:p>
          <a:p>
            <a:pPr marL="285750" indent="-285750" algn="ctr">
              <a:buFont typeface="Arial" panose="020B0604020202020204" pitchFamily="34" charset="0"/>
              <a:buChar char="•"/>
            </a:pPr>
            <a:r>
              <a:rPr lang="en-US" sz="1600" dirty="0">
                <a:latin typeface="Century Gothic" panose="020B0502020202020204" pitchFamily="34" charset="0"/>
              </a:rPr>
              <a:t>Key psychologists that support each approach </a:t>
            </a:r>
          </a:p>
          <a:p>
            <a:pPr marL="285750" indent="-285750" algn="ctr">
              <a:buFont typeface="Arial" panose="020B0604020202020204" pitchFamily="34" charset="0"/>
              <a:buChar char="•"/>
            </a:pPr>
            <a:r>
              <a:rPr lang="en-US" sz="1600" dirty="0">
                <a:latin typeface="Century Gothic" panose="020B0502020202020204" pitchFamily="34" charset="0"/>
              </a:rPr>
              <a:t>Research methods that are used by each approach</a:t>
            </a:r>
          </a:p>
          <a:p>
            <a:pPr marL="285750" indent="-285750" algn="ctr">
              <a:buFont typeface="Arial" panose="020B0604020202020204" pitchFamily="34" charset="0"/>
              <a:buChar char="•"/>
            </a:pPr>
            <a:endParaRPr lang="en-US" sz="1600" dirty="0">
              <a:latin typeface="Century Gothic" panose="020B0502020202020204" pitchFamily="34" charset="0"/>
            </a:endParaRPr>
          </a:p>
          <a:p>
            <a:pPr algn="ctr"/>
            <a:r>
              <a:rPr lang="en-US" sz="1600" dirty="0">
                <a:latin typeface="Century Gothic" panose="020B0502020202020204" pitchFamily="34" charset="0"/>
              </a:rPr>
              <a:t>Again your fact files can be digital, or paper based. </a:t>
            </a:r>
          </a:p>
          <a:p>
            <a:pPr marL="285750" indent="-285750" algn="ctr">
              <a:buFont typeface="Arial" panose="020B0604020202020204" pitchFamily="34" charset="0"/>
              <a:buChar char="•"/>
            </a:pPr>
            <a:endParaRPr lang="en-US" sz="1600" dirty="0">
              <a:latin typeface="Century Gothic" panose="020B0502020202020204" pitchFamily="34" charset="0"/>
            </a:endParaRPr>
          </a:p>
          <a:p>
            <a:pPr algn="ctr"/>
            <a:endParaRPr lang="en-US" sz="1600" dirty="0">
              <a:latin typeface="Century Gothic" panose="020B0502020202020204" pitchFamily="34" charset="0"/>
            </a:endParaRPr>
          </a:p>
          <a:p>
            <a:pPr algn="ctr"/>
            <a:endParaRPr lang="en-US" sz="1600" dirty="0">
              <a:latin typeface="Century Gothic" panose="020B0502020202020204" pitchFamily="34" charset="0"/>
            </a:endParaRPr>
          </a:p>
          <a:p>
            <a:pPr marL="285750" indent="-285750" algn="ctr">
              <a:buFont typeface="Arial" panose="020B0604020202020204" pitchFamily="34" charset="0"/>
              <a:buChar char="•"/>
            </a:pPr>
            <a:endParaRPr lang="en-US" sz="1600" dirty="0">
              <a:latin typeface="Century Gothic" panose="020B0502020202020204" pitchFamily="34" charset="0"/>
            </a:endParaRPr>
          </a:p>
          <a:p>
            <a:pPr marL="285750" indent="-285750" algn="ctr">
              <a:buFont typeface="Arial" panose="020B0604020202020204" pitchFamily="34" charset="0"/>
              <a:buChar char="•"/>
            </a:pPr>
            <a:endParaRPr lang="en-US" sz="1600" dirty="0">
              <a:latin typeface="Century Gothic" panose="020B0502020202020204" pitchFamily="34" charset="0"/>
            </a:endParaRPr>
          </a:p>
        </p:txBody>
      </p:sp>
      <p:grpSp>
        <p:nvGrpSpPr>
          <p:cNvPr id="9" name="Group 8">
            <a:extLst>
              <a:ext uri="{FF2B5EF4-FFF2-40B4-BE49-F238E27FC236}">
                <a16:creationId xmlns:a16="http://schemas.microsoft.com/office/drawing/2014/main" id="{D0B7CA55-D028-CD44-99E0-536A406DE074}"/>
              </a:ext>
            </a:extLst>
          </p:cNvPr>
          <p:cNvGrpSpPr/>
          <p:nvPr/>
        </p:nvGrpSpPr>
        <p:grpSpPr>
          <a:xfrm>
            <a:off x="828683" y="4191921"/>
            <a:ext cx="4823825" cy="7362349"/>
            <a:chOff x="821246" y="3175202"/>
            <a:chExt cx="5143500" cy="8456589"/>
          </a:xfrm>
        </p:grpSpPr>
        <p:pic>
          <p:nvPicPr>
            <p:cNvPr id="10" name="Picture 2">
              <a:extLst>
                <a:ext uri="{FF2B5EF4-FFF2-40B4-BE49-F238E27FC236}">
                  <a16:creationId xmlns:a16="http://schemas.microsoft.com/office/drawing/2014/main" id="{1DE298BA-29CE-9F49-B017-152A93EF1D1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1246" y="3175202"/>
              <a:ext cx="5143500"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E731922C-7E85-9C4B-8F79-C2C11A1732F3}"/>
                </a:ext>
              </a:extLst>
            </p:cNvPr>
            <p:cNvSpPr txBox="1"/>
            <p:nvPr/>
          </p:nvSpPr>
          <p:spPr>
            <a:xfrm rot="3350735">
              <a:off x="-418897" y="8230531"/>
              <a:ext cx="6408712" cy="393808"/>
            </a:xfrm>
            <a:prstGeom prst="rect">
              <a:avLst/>
            </a:prstGeom>
            <a:noFill/>
          </p:spPr>
          <p:txBody>
            <a:bodyPr wrap="square" rtlCol="0">
              <a:spAutoFit/>
            </a:bodyPr>
            <a:lstStyle/>
            <a:p>
              <a:r>
                <a:rPr lang="en-GB" dirty="0">
                  <a:latin typeface="Century Gothic" panose="020B0502020202020204" pitchFamily="34" charset="0"/>
                </a:rPr>
                <a:t>Biological approach</a:t>
              </a:r>
            </a:p>
          </p:txBody>
        </p:sp>
        <p:sp>
          <p:nvSpPr>
            <p:cNvPr id="13" name="TextBox 12">
              <a:extLst>
                <a:ext uri="{FF2B5EF4-FFF2-40B4-BE49-F238E27FC236}">
                  <a16:creationId xmlns:a16="http://schemas.microsoft.com/office/drawing/2014/main" id="{B2796A46-A999-EC4C-91DE-BB4D6EBB392D}"/>
                </a:ext>
              </a:extLst>
            </p:cNvPr>
            <p:cNvSpPr txBox="1"/>
            <p:nvPr/>
          </p:nvSpPr>
          <p:spPr>
            <a:xfrm rot="5045678">
              <a:off x="-288725" y="6522288"/>
              <a:ext cx="6408712" cy="393808"/>
            </a:xfrm>
            <a:prstGeom prst="rect">
              <a:avLst/>
            </a:prstGeom>
            <a:noFill/>
          </p:spPr>
          <p:txBody>
            <a:bodyPr wrap="square" rtlCol="0">
              <a:spAutoFit/>
            </a:bodyPr>
            <a:lstStyle/>
            <a:p>
              <a:r>
                <a:rPr lang="en-GB" dirty="0">
                  <a:latin typeface="Century Gothic" panose="020B0502020202020204" pitchFamily="34" charset="0"/>
                </a:rPr>
                <a:t>Psychodynamic approach</a:t>
              </a:r>
            </a:p>
          </p:txBody>
        </p:sp>
        <p:sp>
          <p:nvSpPr>
            <p:cNvPr id="15" name="TextBox 14">
              <a:extLst>
                <a:ext uri="{FF2B5EF4-FFF2-40B4-BE49-F238E27FC236}">
                  <a16:creationId xmlns:a16="http://schemas.microsoft.com/office/drawing/2014/main" id="{8FC63DCB-DDCA-0A49-A327-FA1EAEFCA9C8}"/>
                </a:ext>
              </a:extLst>
            </p:cNvPr>
            <p:cNvSpPr txBox="1"/>
            <p:nvPr/>
          </p:nvSpPr>
          <p:spPr>
            <a:xfrm rot="5400000">
              <a:off x="449084" y="6522288"/>
              <a:ext cx="6408712" cy="393808"/>
            </a:xfrm>
            <a:prstGeom prst="rect">
              <a:avLst/>
            </a:prstGeom>
            <a:noFill/>
          </p:spPr>
          <p:txBody>
            <a:bodyPr wrap="square" rtlCol="0">
              <a:spAutoFit/>
            </a:bodyPr>
            <a:lstStyle/>
            <a:p>
              <a:r>
                <a:rPr lang="en-GB" dirty="0">
                  <a:latin typeface="Century Gothic" panose="020B0502020202020204" pitchFamily="34" charset="0"/>
                </a:rPr>
                <a:t>Behaviourist approach</a:t>
              </a:r>
            </a:p>
          </p:txBody>
        </p:sp>
        <p:sp>
          <p:nvSpPr>
            <p:cNvPr id="19" name="TextBox 18">
              <a:extLst>
                <a:ext uri="{FF2B5EF4-FFF2-40B4-BE49-F238E27FC236}">
                  <a16:creationId xmlns:a16="http://schemas.microsoft.com/office/drawing/2014/main" id="{AA5C543E-0E9F-654C-AB77-16A44B966E21}"/>
                </a:ext>
              </a:extLst>
            </p:cNvPr>
            <p:cNvSpPr txBox="1"/>
            <p:nvPr/>
          </p:nvSpPr>
          <p:spPr>
            <a:xfrm rot="5869364">
              <a:off x="1131765" y="6583825"/>
              <a:ext cx="6408712" cy="393808"/>
            </a:xfrm>
            <a:prstGeom prst="rect">
              <a:avLst/>
            </a:prstGeom>
            <a:noFill/>
          </p:spPr>
          <p:txBody>
            <a:bodyPr wrap="square" rtlCol="0">
              <a:spAutoFit/>
            </a:bodyPr>
            <a:lstStyle/>
            <a:p>
              <a:r>
                <a:rPr lang="en-GB" dirty="0">
                  <a:latin typeface="Century Gothic" panose="020B0502020202020204" pitchFamily="34" charset="0"/>
                </a:rPr>
                <a:t>Humanistic approach</a:t>
              </a:r>
            </a:p>
          </p:txBody>
        </p:sp>
        <p:sp>
          <p:nvSpPr>
            <p:cNvPr id="20" name="TextBox 19">
              <a:extLst>
                <a:ext uri="{FF2B5EF4-FFF2-40B4-BE49-F238E27FC236}">
                  <a16:creationId xmlns:a16="http://schemas.microsoft.com/office/drawing/2014/main" id="{9BC525D9-6598-AA44-A396-9EC82DB8DE77}"/>
                </a:ext>
              </a:extLst>
            </p:cNvPr>
            <p:cNvSpPr txBox="1"/>
            <p:nvPr/>
          </p:nvSpPr>
          <p:spPr>
            <a:xfrm rot="6878344">
              <a:off x="1371922" y="7355404"/>
              <a:ext cx="6408712" cy="393808"/>
            </a:xfrm>
            <a:prstGeom prst="rect">
              <a:avLst/>
            </a:prstGeom>
            <a:noFill/>
          </p:spPr>
          <p:txBody>
            <a:bodyPr wrap="square" rtlCol="0">
              <a:spAutoFit/>
            </a:bodyPr>
            <a:lstStyle/>
            <a:p>
              <a:r>
                <a:rPr lang="en-GB" dirty="0">
                  <a:latin typeface="Century Gothic" panose="020B0502020202020204" pitchFamily="34" charset="0"/>
                </a:rPr>
                <a:t>Cognitive approach  </a:t>
              </a:r>
            </a:p>
          </p:txBody>
        </p:sp>
      </p:grpSp>
      <p:sp>
        <p:nvSpPr>
          <p:cNvPr id="12" name="Rectangle 11">
            <a:extLst>
              <a:ext uri="{FF2B5EF4-FFF2-40B4-BE49-F238E27FC236}">
                <a16:creationId xmlns:a16="http://schemas.microsoft.com/office/drawing/2014/main" id="{7DD41DA5-5ECC-410C-BD30-A82CC4B283C9}"/>
              </a:ext>
            </a:extLst>
          </p:cNvPr>
          <p:cNvSpPr/>
          <p:nvPr/>
        </p:nvSpPr>
        <p:spPr>
          <a:xfrm>
            <a:off x="218661" y="159026"/>
            <a:ext cx="6400800" cy="9022371"/>
          </a:xfrm>
          <a:custGeom>
            <a:avLst/>
            <a:gdLst>
              <a:gd name="connsiteX0" fmla="*/ 0 w 6400800"/>
              <a:gd name="connsiteY0" fmla="*/ 0 h 9022371"/>
              <a:gd name="connsiteX1" fmla="*/ 517883 w 6400800"/>
              <a:gd name="connsiteY1" fmla="*/ 0 h 9022371"/>
              <a:gd name="connsiteX2" fmla="*/ 907750 w 6400800"/>
              <a:gd name="connsiteY2" fmla="*/ 0 h 9022371"/>
              <a:gd name="connsiteX3" fmla="*/ 1617657 w 6400800"/>
              <a:gd name="connsiteY3" fmla="*/ 0 h 9022371"/>
              <a:gd name="connsiteX4" fmla="*/ 2135540 w 6400800"/>
              <a:gd name="connsiteY4" fmla="*/ 0 h 9022371"/>
              <a:gd name="connsiteX5" fmla="*/ 2653423 w 6400800"/>
              <a:gd name="connsiteY5" fmla="*/ 0 h 9022371"/>
              <a:gd name="connsiteX6" fmla="*/ 3363329 w 6400800"/>
              <a:gd name="connsiteY6" fmla="*/ 0 h 9022371"/>
              <a:gd name="connsiteX7" fmla="*/ 3817204 w 6400800"/>
              <a:gd name="connsiteY7" fmla="*/ 0 h 9022371"/>
              <a:gd name="connsiteX8" fmla="*/ 4527111 w 6400800"/>
              <a:gd name="connsiteY8" fmla="*/ 0 h 9022371"/>
              <a:gd name="connsiteX9" fmla="*/ 5237018 w 6400800"/>
              <a:gd name="connsiteY9" fmla="*/ 0 h 9022371"/>
              <a:gd name="connsiteX10" fmla="*/ 5818909 w 6400800"/>
              <a:gd name="connsiteY10" fmla="*/ 0 h 9022371"/>
              <a:gd name="connsiteX11" fmla="*/ 6400800 w 6400800"/>
              <a:gd name="connsiteY11" fmla="*/ 0 h 9022371"/>
              <a:gd name="connsiteX12" fmla="*/ 6400800 w 6400800"/>
              <a:gd name="connsiteY12" fmla="*/ 473674 h 9022371"/>
              <a:gd name="connsiteX13" fmla="*/ 6400800 w 6400800"/>
              <a:gd name="connsiteY13" fmla="*/ 766902 h 9022371"/>
              <a:gd name="connsiteX14" fmla="*/ 6400800 w 6400800"/>
              <a:gd name="connsiteY14" fmla="*/ 1330800 h 9022371"/>
              <a:gd name="connsiteX15" fmla="*/ 6400800 w 6400800"/>
              <a:gd name="connsiteY15" fmla="*/ 1894698 h 9022371"/>
              <a:gd name="connsiteX16" fmla="*/ 6400800 w 6400800"/>
              <a:gd name="connsiteY16" fmla="*/ 2458596 h 9022371"/>
              <a:gd name="connsiteX17" fmla="*/ 6400800 w 6400800"/>
              <a:gd name="connsiteY17" fmla="*/ 3112718 h 9022371"/>
              <a:gd name="connsiteX18" fmla="*/ 6400800 w 6400800"/>
              <a:gd name="connsiteY18" fmla="*/ 3766840 h 9022371"/>
              <a:gd name="connsiteX19" fmla="*/ 6400800 w 6400800"/>
              <a:gd name="connsiteY19" fmla="*/ 4420962 h 9022371"/>
              <a:gd name="connsiteX20" fmla="*/ 6400800 w 6400800"/>
              <a:gd name="connsiteY20" fmla="*/ 4714189 h 9022371"/>
              <a:gd name="connsiteX21" fmla="*/ 6400800 w 6400800"/>
              <a:gd name="connsiteY21" fmla="*/ 5097640 h 9022371"/>
              <a:gd name="connsiteX22" fmla="*/ 6400800 w 6400800"/>
              <a:gd name="connsiteY22" fmla="*/ 5751762 h 9022371"/>
              <a:gd name="connsiteX23" fmla="*/ 6400800 w 6400800"/>
              <a:gd name="connsiteY23" fmla="*/ 6225436 h 9022371"/>
              <a:gd name="connsiteX24" fmla="*/ 6400800 w 6400800"/>
              <a:gd name="connsiteY24" fmla="*/ 6608887 h 9022371"/>
              <a:gd name="connsiteX25" fmla="*/ 6400800 w 6400800"/>
              <a:gd name="connsiteY25" fmla="*/ 7263009 h 9022371"/>
              <a:gd name="connsiteX26" fmla="*/ 6400800 w 6400800"/>
              <a:gd name="connsiteY26" fmla="*/ 7826907 h 9022371"/>
              <a:gd name="connsiteX27" fmla="*/ 6400800 w 6400800"/>
              <a:gd name="connsiteY27" fmla="*/ 8390805 h 9022371"/>
              <a:gd name="connsiteX28" fmla="*/ 6400800 w 6400800"/>
              <a:gd name="connsiteY28" fmla="*/ 9022371 h 9022371"/>
              <a:gd name="connsiteX29" fmla="*/ 5754901 w 6400800"/>
              <a:gd name="connsiteY29" fmla="*/ 9022371 h 9022371"/>
              <a:gd name="connsiteX30" fmla="*/ 5301026 w 6400800"/>
              <a:gd name="connsiteY30" fmla="*/ 9022371 h 9022371"/>
              <a:gd name="connsiteX31" fmla="*/ 4655127 w 6400800"/>
              <a:gd name="connsiteY31" fmla="*/ 9022371 h 9022371"/>
              <a:gd name="connsiteX32" fmla="*/ 4265260 w 6400800"/>
              <a:gd name="connsiteY32" fmla="*/ 9022371 h 9022371"/>
              <a:gd name="connsiteX33" fmla="*/ 3619361 w 6400800"/>
              <a:gd name="connsiteY33" fmla="*/ 9022371 h 9022371"/>
              <a:gd name="connsiteX34" fmla="*/ 3165487 w 6400800"/>
              <a:gd name="connsiteY34" fmla="*/ 9022371 h 9022371"/>
              <a:gd name="connsiteX35" fmla="*/ 2775620 w 6400800"/>
              <a:gd name="connsiteY35" fmla="*/ 9022371 h 9022371"/>
              <a:gd name="connsiteX36" fmla="*/ 2321745 w 6400800"/>
              <a:gd name="connsiteY36" fmla="*/ 9022371 h 9022371"/>
              <a:gd name="connsiteX37" fmla="*/ 1675846 w 6400800"/>
              <a:gd name="connsiteY37" fmla="*/ 9022371 h 9022371"/>
              <a:gd name="connsiteX38" fmla="*/ 1221971 w 6400800"/>
              <a:gd name="connsiteY38" fmla="*/ 9022371 h 9022371"/>
              <a:gd name="connsiteX39" fmla="*/ 832104 w 6400800"/>
              <a:gd name="connsiteY39" fmla="*/ 9022371 h 9022371"/>
              <a:gd name="connsiteX40" fmla="*/ 0 w 6400800"/>
              <a:gd name="connsiteY40" fmla="*/ 9022371 h 9022371"/>
              <a:gd name="connsiteX41" fmla="*/ 0 w 6400800"/>
              <a:gd name="connsiteY41" fmla="*/ 8548697 h 9022371"/>
              <a:gd name="connsiteX42" fmla="*/ 0 w 6400800"/>
              <a:gd name="connsiteY42" fmla="*/ 8255469 h 9022371"/>
              <a:gd name="connsiteX43" fmla="*/ 0 w 6400800"/>
              <a:gd name="connsiteY43" fmla="*/ 7691571 h 9022371"/>
              <a:gd name="connsiteX44" fmla="*/ 0 w 6400800"/>
              <a:gd name="connsiteY44" fmla="*/ 7308121 h 9022371"/>
              <a:gd name="connsiteX45" fmla="*/ 0 w 6400800"/>
              <a:gd name="connsiteY45" fmla="*/ 6744222 h 9022371"/>
              <a:gd name="connsiteX46" fmla="*/ 0 w 6400800"/>
              <a:gd name="connsiteY46" fmla="*/ 6180324 h 9022371"/>
              <a:gd name="connsiteX47" fmla="*/ 0 w 6400800"/>
              <a:gd name="connsiteY47" fmla="*/ 5616426 h 9022371"/>
              <a:gd name="connsiteX48" fmla="*/ 0 w 6400800"/>
              <a:gd name="connsiteY48" fmla="*/ 5052528 h 9022371"/>
              <a:gd name="connsiteX49" fmla="*/ 0 w 6400800"/>
              <a:gd name="connsiteY49" fmla="*/ 4578853 h 9022371"/>
              <a:gd name="connsiteX50" fmla="*/ 0 w 6400800"/>
              <a:gd name="connsiteY50" fmla="*/ 3924731 h 9022371"/>
              <a:gd name="connsiteX51" fmla="*/ 0 w 6400800"/>
              <a:gd name="connsiteY51" fmla="*/ 3360833 h 9022371"/>
              <a:gd name="connsiteX52" fmla="*/ 0 w 6400800"/>
              <a:gd name="connsiteY52" fmla="*/ 2616488 h 9022371"/>
              <a:gd name="connsiteX53" fmla="*/ 0 w 6400800"/>
              <a:gd name="connsiteY53" fmla="*/ 1872142 h 9022371"/>
              <a:gd name="connsiteX54" fmla="*/ 0 w 6400800"/>
              <a:gd name="connsiteY54" fmla="*/ 1218020 h 9022371"/>
              <a:gd name="connsiteX55" fmla="*/ 0 w 6400800"/>
              <a:gd name="connsiteY55" fmla="*/ 563898 h 9022371"/>
              <a:gd name="connsiteX56" fmla="*/ 0 w 6400800"/>
              <a:gd name="connsiteY56" fmla="*/ 0 h 902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400800" h="9022371" extrusionOk="0">
                <a:moveTo>
                  <a:pt x="0" y="0"/>
                </a:moveTo>
                <a:cubicBezTo>
                  <a:pt x="108679" y="-18223"/>
                  <a:pt x="313739" y="3926"/>
                  <a:pt x="517883" y="0"/>
                </a:cubicBezTo>
                <a:cubicBezTo>
                  <a:pt x="722027" y="-3926"/>
                  <a:pt x="818897" y="27620"/>
                  <a:pt x="907750" y="0"/>
                </a:cubicBezTo>
                <a:cubicBezTo>
                  <a:pt x="996603" y="-27620"/>
                  <a:pt x="1340434" y="14769"/>
                  <a:pt x="1617657" y="0"/>
                </a:cubicBezTo>
                <a:cubicBezTo>
                  <a:pt x="1894880" y="-14769"/>
                  <a:pt x="1978684" y="708"/>
                  <a:pt x="2135540" y="0"/>
                </a:cubicBezTo>
                <a:cubicBezTo>
                  <a:pt x="2292396" y="-708"/>
                  <a:pt x="2396575" y="2529"/>
                  <a:pt x="2653423" y="0"/>
                </a:cubicBezTo>
                <a:cubicBezTo>
                  <a:pt x="2910271" y="-2529"/>
                  <a:pt x="3186288" y="44828"/>
                  <a:pt x="3363329" y="0"/>
                </a:cubicBezTo>
                <a:cubicBezTo>
                  <a:pt x="3540370" y="-44828"/>
                  <a:pt x="3668419" y="7227"/>
                  <a:pt x="3817204" y="0"/>
                </a:cubicBezTo>
                <a:cubicBezTo>
                  <a:pt x="3965989" y="-7227"/>
                  <a:pt x="4301712" y="50708"/>
                  <a:pt x="4527111" y="0"/>
                </a:cubicBezTo>
                <a:cubicBezTo>
                  <a:pt x="4752510" y="-50708"/>
                  <a:pt x="4892771" y="53263"/>
                  <a:pt x="5237018" y="0"/>
                </a:cubicBezTo>
                <a:cubicBezTo>
                  <a:pt x="5581265" y="-53263"/>
                  <a:pt x="5570044" y="60394"/>
                  <a:pt x="5818909" y="0"/>
                </a:cubicBezTo>
                <a:cubicBezTo>
                  <a:pt x="6067774" y="-60394"/>
                  <a:pt x="6228828" y="53688"/>
                  <a:pt x="6400800" y="0"/>
                </a:cubicBezTo>
                <a:cubicBezTo>
                  <a:pt x="6410853" y="155057"/>
                  <a:pt x="6349513" y="317849"/>
                  <a:pt x="6400800" y="473674"/>
                </a:cubicBezTo>
                <a:cubicBezTo>
                  <a:pt x="6452087" y="629499"/>
                  <a:pt x="6367764" y="621967"/>
                  <a:pt x="6400800" y="766902"/>
                </a:cubicBezTo>
                <a:cubicBezTo>
                  <a:pt x="6433836" y="911837"/>
                  <a:pt x="6335140" y="1131394"/>
                  <a:pt x="6400800" y="1330800"/>
                </a:cubicBezTo>
                <a:cubicBezTo>
                  <a:pt x="6466460" y="1530206"/>
                  <a:pt x="6368988" y="1649909"/>
                  <a:pt x="6400800" y="1894698"/>
                </a:cubicBezTo>
                <a:cubicBezTo>
                  <a:pt x="6432612" y="2139487"/>
                  <a:pt x="6365625" y="2250563"/>
                  <a:pt x="6400800" y="2458596"/>
                </a:cubicBezTo>
                <a:cubicBezTo>
                  <a:pt x="6435975" y="2666629"/>
                  <a:pt x="6388584" y="2916575"/>
                  <a:pt x="6400800" y="3112718"/>
                </a:cubicBezTo>
                <a:cubicBezTo>
                  <a:pt x="6413016" y="3308861"/>
                  <a:pt x="6363017" y="3476379"/>
                  <a:pt x="6400800" y="3766840"/>
                </a:cubicBezTo>
                <a:cubicBezTo>
                  <a:pt x="6438583" y="4057301"/>
                  <a:pt x="6362507" y="4139702"/>
                  <a:pt x="6400800" y="4420962"/>
                </a:cubicBezTo>
                <a:cubicBezTo>
                  <a:pt x="6439093" y="4702222"/>
                  <a:pt x="6399717" y="4574946"/>
                  <a:pt x="6400800" y="4714189"/>
                </a:cubicBezTo>
                <a:cubicBezTo>
                  <a:pt x="6401883" y="4853432"/>
                  <a:pt x="6392104" y="4955242"/>
                  <a:pt x="6400800" y="5097640"/>
                </a:cubicBezTo>
                <a:cubicBezTo>
                  <a:pt x="6409496" y="5240038"/>
                  <a:pt x="6387579" y="5555059"/>
                  <a:pt x="6400800" y="5751762"/>
                </a:cubicBezTo>
                <a:cubicBezTo>
                  <a:pt x="6414021" y="5948465"/>
                  <a:pt x="6366315" y="6051832"/>
                  <a:pt x="6400800" y="6225436"/>
                </a:cubicBezTo>
                <a:cubicBezTo>
                  <a:pt x="6435285" y="6399040"/>
                  <a:pt x="6380151" y="6509473"/>
                  <a:pt x="6400800" y="6608887"/>
                </a:cubicBezTo>
                <a:cubicBezTo>
                  <a:pt x="6421449" y="6708301"/>
                  <a:pt x="6369641" y="6936581"/>
                  <a:pt x="6400800" y="7263009"/>
                </a:cubicBezTo>
                <a:cubicBezTo>
                  <a:pt x="6431959" y="7589437"/>
                  <a:pt x="6366229" y="7617180"/>
                  <a:pt x="6400800" y="7826907"/>
                </a:cubicBezTo>
                <a:cubicBezTo>
                  <a:pt x="6435371" y="8036634"/>
                  <a:pt x="6384436" y="8276940"/>
                  <a:pt x="6400800" y="8390805"/>
                </a:cubicBezTo>
                <a:cubicBezTo>
                  <a:pt x="6417164" y="8504670"/>
                  <a:pt x="6378243" y="8835757"/>
                  <a:pt x="6400800" y="9022371"/>
                </a:cubicBezTo>
                <a:cubicBezTo>
                  <a:pt x="6248968" y="9038514"/>
                  <a:pt x="6011715" y="8972185"/>
                  <a:pt x="5754901" y="9022371"/>
                </a:cubicBezTo>
                <a:cubicBezTo>
                  <a:pt x="5498087" y="9072557"/>
                  <a:pt x="5451764" y="9004573"/>
                  <a:pt x="5301026" y="9022371"/>
                </a:cubicBezTo>
                <a:cubicBezTo>
                  <a:pt x="5150289" y="9040169"/>
                  <a:pt x="4974010" y="8945309"/>
                  <a:pt x="4655127" y="9022371"/>
                </a:cubicBezTo>
                <a:cubicBezTo>
                  <a:pt x="4336244" y="9099433"/>
                  <a:pt x="4382207" y="8984168"/>
                  <a:pt x="4265260" y="9022371"/>
                </a:cubicBezTo>
                <a:cubicBezTo>
                  <a:pt x="4148313" y="9060574"/>
                  <a:pt x="3784791" y="8956446"/>
                  <a:pt x="3619361" y="9022371"/>
                </a:cubicBezTo>
                <a:cubicBezTo>
                  <a:pt x="3453931" y="9088296"/>
                  <a:pt x="3260448" y="8988563"/>
                  <a:pt x="3165487" y="9022371"/>
                </a:cubicBezTo>
                <a:cubicBezTo>
                  <a:pt x="3070526" y="9056179"/>
                  <a:pt x="2863377" y="8984788"/>
                  <a:pt x="2775620" y="9022371"/>
                </a:cubicBezTo>
                <a:cubicBezTo>
                  <a:pt x="2687863" y="9059954"/>
                  <a:pt x="2428140" y="9020995"/>
                  <a:pt x="2321745" y="9022371"/>
                </a:cubicBezTo>
                <a:cubicBezTo>
                  <a:pt x="2215350" y="9023747"/>
                  <a:pt x="1808989" y="8995278"/>
                  <a:pt x="1675846" y="9022371"/>
                </a:cubicBezTo>
                <a:cubicBezTo>
                  <a:pt x="1542703" y="9049464"/>
                  <a:pt x="1379840" y="8976362"/>
                  <a:pt x="1221971" y="9022371"/>
                </a:cubicBezTo>
                <a:cubicBezTo>
                  <a:pt x="1064103" y="9068380"/>
                  <a:pt x="968349" y="8985674"/>
                  <a:pt x="832104" y="9022371"/>
                </a:cubicBezTo>
                <a:cubicBezTo>
                  <a:pt x="695859" y="9059068"/>
                  <a:pt x="190115" y="8950653"/>
                  <a:pt x="0" y="9022371"/>
                </a:cubicBezTo>
                <a:cubicBezTo>
                  <a:pt x="-56658" y="8801023"/>
                  <a:pt x="2517" y="8719309"/>
                  <a:pt x="0" y="8548697"/>
                </a:cubicBezTo>
                <a:cubicBezTo>
                  <a:pt x="-2517" y="8378085"/>
                  <a:pt x="4779" y="8326684"/>
                  <a:pt x="0" y="8255469"/>
                </a:cubicBezTo>
                <a:cubicBezTo>
                  <a:pt x="-4779" y="8184254"/>
                  <a:pt x="36179" y="7932353"/>
                  <a:pt x="0" y="7691571"/>
                </a:cubicBezTo>
                <a:cubicBezTo>
                  <a:pt x="-36179" y="7450789"/>
                  <a:pt x="27123" y="7478243"/>
                  <a:pt x="0" y="7308121"/>
                </a:cubicBezTo>
                <a:cubicBezTo>
                  <a:pt x="-27123" y="7137999"/>
                  <a:pt x="51818" y="6897528"/>
                  <a:pt x="0" y="6744222"/>
                </a:cubicBezTo>
                <a:cubicBezTo>
                  <a:pt x="-51818" y="6590916"/>
                  <a:pt x="34776" y="6308968"/>
                  <a:pt x="0" y="6180324"/>
                </a:cubicBezTo>
                <a:cubicBezTo>
                  <a:pt x="-34776" y="6051680"/>
                  <a:pt x="30891" y="5883455"/>
                  <a:pt x="0" y="5616426"/>
                </a:cubicBezTo>
                <a:cubicBezTo>
                  <a:pt x="-30891" y="5349397"/>
                  <a:pt x="54231" y="5331472"/>
                  <a:pt x="0" y="5052528"/>
                </a:cubicBezTo>
                <a:cubicBezTo>
                  <a:pt x="-54231" y="4773584"/>
                  <a:pt x="49034" y="4697282"/>
                  <a:pt x="0" y="4578853"/>
                </a:cubicBezTo>
                <a:cubicBezTo>
                  <a:pt x="-49034" y="4460424"/>
                  <a:pt x="46766" y="4063889"/>
                  <a:pt x="0" y="3924731"/>
                </a:cubicBezTo>
                <a:cubicBezTo>
                  <a:pt x="-46766" y="3785573"/>
                  <a:pt x="31067" y="3476677"/>
                  <a:pt x="0" y="3360833"/>
                </a:cubicBezTo>
                <a:cubicBezTo>
                  <a:pt x="-31067" y="3244989"/>
                  <a:pt x="79888" y="2954422"/>
                  <a:pt x="0" y="2616488"/>
                </a:cubicBezTo>
                <a:cubicBezTo>
                  <a:pt x="-79888" y="2278554"/>
                  <a:pt x="38518" y="2078700"/>
                  <a:pt x="0" y="1872142"/>
                </a:cubicBezTo>
                <a:cubicBezTo>
                  <a:pt x="-38518" y="1665584"/>
                  <a:pt x="46521" y="1391485"/>
                  <a:pt x="0" y="1218020"/>
                </a:cubicBezTo>
                <a:cubicBezTo>
                  <a:pt x="-46521" y="1044555"/>
                  <a:pt x="75537" y="716656"/>
                  <a:pt x="0" y="563898"/>
                </a:cubicBezTo>
                <a:cubicBezTo>
                  <a:pt x="-75537" y="411140"/>
                  <a:pt x="17800" y="210940"/>
                  <a:pt x="0" y="0"/>
                </a:cubicBezTo>
                <a:close/>
              </a:path>
            </a:pathLst>
          </a:custGeom>
          <a:noFill/>
          <a:ln w="76200">
            <a:solidFill>
              <a:srgbClr val="00CC99"/>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602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B79E71-E4A6-4C20-A76F-D79C67E5A4C5}"/>
              </a:ext>
            </a:extLst>
          </p:cNvPr>
          <p:cNvSpPr>
            <a:spLocks noGrp="1"/>
          </p:cNvSpPr>
          <p:nvPr>
            <p:ph type="sldNum" sz="quarter" idx="12"/>
          </p:nvPr>
        </p:nvSpPr>
        <p:spPr/>
        <p:txBody>
          <a:bodyPr/>
          <a:lstStyle/>
          <a:p>
            <a:fld id="{42197ACC-EB3C-4466-A41B-F6CC006DF8B4}" type="slidenum">
              <a:rPr lang="en-GB" smtClean="0"/>
              <a:t>5</a:t>
            </a:fld>
            <a:endParaRPr lang="en-GB"/>
          </a:p>
        </p:txBody>
      </p:sp>
      <p:sp>
        <p:nvSpPr>
          <p:cNvPr id="18" name="TextBox 17">
            <a:extLst>
              <a:ext uri="{FF2B5EF4-FFF2-40B4-BE49-F238E27FC236}">
                <a16:creationId xmlns:a16="http://schemas.microsoft.com/office/drawing/2014/main" id="{D8F4206A-2242-AA48-B74B-EC3B62E69896}"/>
              </a:ext>
            </a:extLst>
          </p:cNvPr>
          <p:cNvSpPr txBox="1"/>
          <p:nvPr/>
        </p:nvSpPr>
        <p:spPr>
          <a:xfrm>
            <a:off x="360809" y="455802"/>
            <a:ext cx="6025704" cy="4401205"/>
          </a:xfrm>
          <a:prstGeom prst="rect">
            <a:avLst/>
          </a:prstGeom>
          <a:noFill/>
        </p:spPr>
        <p:txBody>
          <a:bodyPr wrap="square" rtlCol="0">
            <a:spAutoFit/>
          </a:bodyPr>
          <a:lstStyle/>
          <a:p>
            <a:pPr algn="ctr"/>
            <a:r>
              <a:rPr lang="en-US" sz="2800" b="1" dirty="0">
                <a:solidFill>
                  <a:srgbClr val="7030A0"/>
                </a:solidFill>
                <a:latin typeface="Century Gothic" panose="020B0502020202020204" pitchFamily="34" charset="0"/>
              </a:rPr>
              <a:t>Task 3: Psychology in the media</a:t>
            </a:r>
          </a:p>
          <a:p>
            <a:pPr algn="ctr"/>
            <a:endParaRPr lang="en-US" sz="2400" b="1" dirty="0">
              <a:solidFill>
                <a:srgbClr val="7030A0"/>
              </a:solidFill>
              <a:latin typeface="Century Gothic" panose="020B0502020202020204" pitchFamily="34" charset="0"/>
            </a:endParaRPr>
          </a:p>
          <a:p>
            <a:pPr algn="ctr"/>
            <a:endParaRPr lang="en-US" dirty="0">
              <a:latin typeface="Century Gothic" panose="020B0502020202020204" pitchFamily="34" charset="0"/>
            </a:endParaRPr>
          </a:p>
          <a:p>
            <a:pPr algn="ctr"/>
            <a:r>
              <a:rPr lang="en-US" dirty="0">
                <a:latin typeface="Century Gothic" panose="020B0502020202020204" pitchFamily="34" charset="0"/>
              </a:rPr>
              <a:t>One of the most interesting things about studying Psychology is being able to apply what you have learnt in lessons to things outside of the classroom. </a:t>
            </a:r>
          </a:p>
          <a:p>
            <a:pPr algn="ctr"/>
            <a:endParaRPr lang="en-US" dirty="0">
              <a:latin typeface="Century Gothic" panose="020B0502020202020204" pitchFamily="34" charset="0"/>
            </a:endParaRPr>
          </a:p>
          <a:p>
            <a:pPr algn="ctr"/>
            <a:r>
              <a:rPr lang="en-US" dirty="0">
                <a:latin typeface="Century Gothic" panose="020B0502020202020204" pitchFamily="34" charset="0"/>
              </a:rPr>
              <a:t>In your time off over the summer, whenever you watch, read or listen to any of the suggestions at the in this booklet (or any others that you find!) record it on the following page, with a summary of the content and your thoughts. </a:t>
            </a:r>
          </a:p>
          <a:p>
            <a:pPr algn="ctr"/>
            <a:endParaRPr lang="en-US" sz="1600" dirty="0">
              <a:latin typeface="Century Gothic" panose="020B0502020202020204" pitchFamily="34" charset="0"/>
            </a:endParaRPr>
          </a:p>
          <a:p>
            <a:pPr marL="285750" indent="-285750" algn="ctr">
              <a:buFont typeface="Arial" panose="020B0604020202020204" pitchFamily="34" charset="0"/>
              <a:buChar char="•"/>
            </a:pPr>
            <a:endParaRPr lang="en-US" sz="1600" dirty="0">
              <a:latin typeface="Century Gothic" panose="020B0502020202020204" pitchFamily="34" charset="0"/>
            </a:endParaRPr>
          </a:p>
          <a:p>
            <a:pPr marL="285750" indent="-285750" algn="ctr">
              <a:buFont typeface="Arial" panose="020B0604020202020204" pitchFamily="34" charset="0"/>
              <a:buChar char="•"/>
            </a:pPr>
            <a:endParaRPr lang="en-US" sz="1600" dirty="0">
              <a:latin typeface="Century Gothic" panose="020B0502020202020204" pitchFamily="34" charset="0"/>
            </a:endParaRPr>
          </a:p>
        </p:txBody>
      </p:sp>
      <p:sp>
        <p:nvSpPr>
          <p:cNvPr id="3" name="Rectangle 2">
            <a:extLst>
              <a:ext uri="{FF2B5EF4-FFF2-40B4-BE49-F238E27FC236}">
                <a16:creationId xmlns:a16="http://schemas.microsoft.com/office/drawing/2014/main" id="{3E31850D-B3AC-704D-B2CF-98B12CD15B76}"/>
              </a:ext>
            </a:extLst>
          </p:cNvPr>
          <p:cNvSpPr/>
          <p:nvPr/>
        </p:nvSpPr>
        <p:spPr>
          <a:xfrm>
            <a:off x="218661" y="159026"/>
            <a:ext cx="6400800" cy="9022371"/>
          </a:xfrm>
          <a:custGeom>
            <a:avLst/>
            <a:gdLst>
              <a:gd name="connsiteX0" fmla="*/ 0 w 6400800"/>
              <a:gd name="connsiteY0" fmla="*/ 0 h 9022371"/>
              <a:gd name="connsiteX1" fmla="*/ 517883 w 6400800"/>
              <a:gd name="connsiteY1" fmla="*/ 0 h 9022371"/>
              <a:gd name="connsiteX2" fmla="*/ 907750 w 6400800"/>
              <a:gd name="connsiteY2" fmla="*/ 0 h 9022371"/>
              <a:gd name="connsiteX3" fmla="*/ 1617657 w 6400800"/>
              <a:gd name="connsiteY3" fmla="*/ 0 h 9022371"/>
              <a:gd name="connsiteX4" fmla="*/ 2135540 w 6400800"/>
              <a:gd name="connsiteY4" fmla="*/ 0 h 9022371"/>
              <a:gd name="connsiteX5" fmla="*/ 2653423 w 6400800"/>
              <a:gd name="connsiteY5" fmla="*/ 0 h 9022371"/>
              <a:gd name="connsiteX6" fmla="*/ 3363329 w 6400800"/>
              <a:gd name="connsiteY6" fmla="*/ 0 h 9022371"/>
              <a:gd name="connsiteX7" fmla="*/ 3817204 w 6400800"/>
              <a:gd name="connsiteY7" fmla="*/ 0 h 9022371"/>
              <a:gd name="connsiteX8" fmla="*/ 4527111 w 6400800"/>
              <a:gd name="connsiteY8" fmla="*/ 0 h 9022371"/>
              <a:gd name="connsiteX9" fmla="*/ 5237018 w 6400800"/>
              <a:gd name="connsiteY9" fmla="*/ 0 h 9022371"/>
              <a:gd name="connsiteX10" fmla="*/ 5818909 w 6400800"/>
              <a:gd name="connsiteY10" fmla="*/ 0 h 9022371"/>
              <a:gd name="connsiteX11" fmla="*/ 6400800 w 6400800"/>
              <a:gd name="connsiteY11" fmla="*/ 0 h 9022371"/>
              <a:gd name="connsiteX12" fmla="*/ 6400800 w 6400800"/>
              <a:gd name="connsiteY12" fmla="*/ 473674 h 9022371"/>
              <a:gd name="connsiteX13" fmla="*/ 6400800 w 6400800"/>
              <a:gd name="connsiteY13" fmla="*/ 766902 h 9022371"/>
              <a:gd name="connsiteX14" fmla="*/ 6400800 w 6400800"/>
              <a:gd name="connsiteY14" fmla="*/ 1330800 h 9022371"/>
              <a:gd name="connsiteX15" fmla="*/ 6400800 w 6400800"/>
              <a:gd name="connsiteY15" fmla="*/ 1894698 h 9022371"/>
              <a:gd name="connsiteX16" fmla="*/ 6400800 w 6400800"/>
              <a:gd name="connsiteY16" fmla="*/ 2458596 h 9022371"/>
              <a:gd name="connsiteX17" fmla="*/ 6400800 w 6400800"/>
              <a:gd name="connsiteY17" fmla="*/ 3112718 h 9022371"/>
              <a:gd name="connsiteX18" fmla="*/ 6400800 w 6400800"/>
              <a:gd name="connsiteY18" fmla="*/ 3766840 h 9022371"/>
              <a:gd name="connsiteX19" fmla="*/ 6400800 w 6400800"/>
              <a:gd name="connsiteY19" fmla="*/ 4420962 h 9022371"/>
              <a:gd name="connsiteX20" fmla="*/ 6400800 w 6400800"/>
              <a:gd name="connsiteY20" fmla="*/ 4714189 h 9022371"/>
              <a:gd name="connsiteX21" fmla="*/ 6400800 w 6400800"/>
              <a:gd name="connsiteY21" fmla="*/ 5097640 h 9022371"/>
              <a:gd name="connsiteX22" fmla="*/ 6400800 w 6400800"/>
              <a:gd name="connsiteY22" fmla="*/ 5751762 h 9022371"/>
              <a:gd name="connsiteX23" fmla="*/ 6400800 w 6400800"/>
              <a:gd name="connsiteY23" fmla="*/ 6225436 h 9022371"/>
              <a:gd name="connsiteX24" fmla="*/ 6400800 w 6400800"/>
              <a:gd name="connsiteY24" fmla="*/ 6608887 h 9022371"/>
              <a:gd name="connsiteX25" fmla="*/ 6400800 w 6400800"/>
              <a:gd name="connsiteY25" fmla="*/ 7263009 h 9022371"/>
              <a:gd name="connsiteX26" fmla="*/ 6400800 w 6400800"/>
              <a:gd name="connsiteY26" fmla="*/ 7826907 h 9022371"/>
              <a:gd name="connsiteX27" fmla="*/ 6400800 w 6400800"/>
              <a:gd name="connsiteY27" fmla="*/ 8390805 h 9022371"/>
              <a:gd name="connsiteX28" fmla="*/ 6400800 w 6400800"/>
              <a:gd name="connsiteY28" fmla="*/ 9022371 h 9022371"/>
              <a:gd name="connsiteX29" fmla="*/ 5754901 w 6400800"/>
              <a:gd name="connsiteY29" fmla="*/ 9022371 h 9022371"/>
              <a:gd name="connsiteX30" fmla="*/ 5301026 w 6400800"/>
              <a:gd name="connsiteY30" fmla="*/ 9022371 h 9022371"/>
              <a:gd name="connsiteX31" fmla="*/ 4655127 w 6400800"/>
              <a:gd name="connsiteY31" fmla="*/ 9022371 h 9022371"/>
              <a:gd name="connsiteX32" fmla="*/ 4265260 w 6400800"/>
              <a:gd name="connsiteY32" fmla="*/ 9022371 h 9022371"/>
              <a:gd name="connsiteX33" fmla="*/ 3619361 w 6400800"/>
              <a:gd name="connsiteY33" fmla="*/ 9022371 h 9022371"/>
              <a:gd name="connsiteX34" fmla="*/ 3165487 w 6400800"/>
              <a:gd name="connsiteY34" fmla="*/ 9022371 h 9022371"/>
              <a:gd name="connsiteX35" fmla="*/ 2775620 w 6400800"/>
              <a:gd name="connsiteY35" fmla="*/ 9022371 h 9022371"/>
              <a:gd name="connsiteX36" fmla="*/ 2321745 w 6400800"/>
              <a:gd name="connsiteY36" fmla="*/ 9022371 h 9022371"/>
              <a:gd name="connsiteX37" fmla="*/ 1675846 w 6400800"/>
              <a:gd name="connsiteY37" fmla="*/ 9022371 h 9022371"/>
              <a:gd name="connsiteX38" fmla="*/ 1221971 w 6400800"/>
              <a:gd name="connsiteY38" fmla="*/ 9022371 h 9022371"/>
              <a:gd name="connsiteX39" fmla="*/ 832104 w 6400800"/>
              <a:gd name="connsiteY39" fmla="*/ 9022371 h 9022371"/>
              <a:gd name="connsiteX40" fmla="*/ 0 w 6400800"/>
              <a:gd name="connsiteY40" fmla="*/ 9022371 h 9022371"/>
              <a:gd name="connsiteX41" fmla="*/ 0 w 6400800"/>
              <a:gd name="connsiteY41" fmla="*/ 8548697 h 9022371"/>
              <a:gd name="connsiteX42" fmla="*/ 0 w 6400800"/>
              <a:gd name="connsiteY42" fmla="*/ 8255469 h 9022371"/>
              <a:gd name="connsiteX43" fmla="*/ 0 w 6400800"/>
              <a:gd name="connsiteY43" fmla="*/ 7691571 h 9022371"/>
              <a:gd name="connsiteX44" fmla="*/ 0 w 6400800"/>
              <a:gd name="connsiteY44" fmla="*/ 7308121 h 9022371"/>
              <a:gd name="connsiteX45" fmla="*/ 0 w 6400800"/>
              <a:gd name="connsiteY45" fmla="*/ 6744222 h 9022371"/>
              <a:gd name="connsiteX46" fmla="*/ 0 w 6400800"/>
              <a:gd name="connsiteY46" fmla="*/ 6180324 h 9022371"/>
              <a:gd name="connsiteX47" fmla="*/ 0 w 6400800"/>
              <a:gd name="connsiteY47" fmla="*/ 5616426 h 9022371"/>
              <a:gd name="connsiteX48" fmla="*/ 0 w 6400800"/>
              <a:gd name="connsiteY48" fmla="*/ 5052528 h 9022371"/>
              <a:gd name="connsiteX49" fmla="*/ 0 w 6400800"/>
              <a:gd name="connsiteY49" fmla="*/ 4578853 h 9022371"/>
              <a:gd name="connsiteX50" fmla="*/ 0 w 6400800"/>
              <a:gd name="connsiteY50" fmla="*/ 3924731 h 9022371"/>
              <a:gd name="connsiteX51" fmla="*/ 0 w 6400800"/>
              <a:gd name="connsiteY51" fmla="*/ 3360833 h 9022371"/>
              <a:gd name="connsiteX52" fmla="*/ 0 w 6400800"/>
              <a:gd name="connsiteY52" fmla="*/ 2616488 h 9022371"/>
              <a:gd name="connsiteX53" fmla="*/ 0 w 6400800"/>
              <a:gd name="connsiteY53" fmla="*/ 1872142 h 9022371"/>
              <a:gd name="connsiteX54" fmla="*/ 0 w 6400800"/>
              <a:gd name="connsiteY54" fmla="*/ 1218020 h 9022371"/>
              <a:gd name="connsiteX55" fmla="*/ 0 w 6400800"/>
              <a:gd name="connsiteY55" fmla="*/ 563898 h 9022371"/>
              <a:gd name="connsiteX56" fmla="*/ 0 w 6400800"/>
              <a:gd name="connsiteY56" fmla="*/ 0 h 902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400800" h="9022371" extrusionOk="0">
                <a:moveTo>
                  <a:pt x="0" y="0"/>
                </a:moveTo>
                <a:cubicBezTo>
                  <a:pt x="108679" y="-18223"/>
                  <a:pt x="313739" y="3926"/>
                  <a:pt x="517883" y="0"/>
                </a:cubicBezTo>
                <a:cubicBezTo>
                  <a:pt x="722027" y="-3926"/>
                  <a:pt x="818897" y="27620"/>
                  <a:pt x="907750" y="0"/>
                </a:cubicBezTo>
                <a:cubicBezTo>
                  <a:pt x="996603" y="-27620"/>
                  <a:pt x="1340434" y="14769"/>
                  <a:pt x="1617657" y="0"/>
                </a:cubicBezTo>
                <a:cubicBezTo>
                  <a:pt x="1894880" y="-14769"/>
                  <a:pt x="1978684" y="708"/>
                  <a:pt x="2135540" y="0"/>
                </a:cubicBezTo>
                <a:cubicBezTo>
                  <a:pt x="2292396" y="-708"/>
                  <a:pt x="2396575" y="2529"/>
                  <a:pt x="2653423" y="0"/>
                </a:cubicBezTo>
                <a:cubicBezTo>
                  <a:pt x="2910271" y="-2529"/>
                  <a:pt x="3186288" y="44828"/>
                  <a:pt x="3363329" y="0"/>
                </a:cubicBezTo>
                <a:cubicBezTo>
                  <a:pt x="3540370" y="-44828"/>
                  <a:pt x="3668419" y="7227"/>
                  <a:pt x="3817204" y="0"/>
                </a:cubicBezTo>
                <a:cubicBezTo>
                  <a:pt x="3965989" y="-7227"/>
                  <a:pt x="4301712" y="50708"/>
                  <a:pt x="4527111" y="0"/>
                </a:cubicBezTo>
                <a:cubicBezTo>
                  <a:pt x="4752510" y="-50708"/>
                  <a:pt x="4892771" y="53263"/>
                  <a:pt x="5237018" y="0"/>
                </a:cubicBezTo>
                <a:cubicBezTo>
                  <a:pt x="5581265" y="-53263"/>
                  <a:pt x="5570044" y="60394"/>
                  <a:pt x="5818909" y="0"/>
                </a:cubicBezTo>
                <a:cubicBezTo>
                  <a:pt x="6067774" y="-60394"/>
                  <a:pt x="6228828" y="53688"/>
                  <a:pt x="6400800" y="0"/>
                </a:cubicBezTo>
                <a:cubicBezTo>
                  <a:pt x="6410853" y="155057"/>
                  <a:pt x="6349513" y="317849"/>
                  <a:pt x="6400800" y="473674"/>
                </a:cubicBezTo>
                <a:cubicBezTo>
                  <a:pt x="6452087" y="629499"/>
                  <a:pt x="6367764" y="621967"/>
                  <a:pt x="6400800" y="766902"/>
                </a:cubicBezTo>
                <a:cubicBezTo>
                  <a:pt x="6433836" y="911837"/>
                  <a:pt x="6335140" y="1131394"/>
                  <a:pt x="6400800" y="1330800"/>
                </a:cubicBezTo>
                <a:cubicBezTo>
                  <a:pt x="6466460" y="1530206"/>
                  <a:pt x="6368988" y="1649909"/>
                  <a:pt x="6400800" y="1894698"/>
                </a:cubicBezTo>
                <a:cubicBezTo>
                  <a:pt x="6432612" y="2139487"/>
                  <a:pt x="6365625" y="2250563"/>
                  <a:pt x="6400800" y="2458596"/>
                </a:cubicBezTo>
                <a:cubicBezTo>
                  <a:pt x="6435975" y="2666629"/>
                  <a:pt x="6388584" y="2916575"/>
                  <a:pt x="6400800" y="3112718"/>
                </a:cubicBezTo>
                <a:cubicBezTo>
                  <a:pt x="6413016" y="3308861"/>
                  <a:pt x="6363017" y="3476379"/>
                  <a:pt x="6400800" y="3766840"/>
                </a:cubicBezTo>
                <a:cubicBezTo>
                  <a:pt x="6438583" y="4057301"/>
                  <a:pt x="6362507" y="4139702"/>
                  <a:pt x="6400800" y="4420962"/>
                </a:cubicBezTo>
                <a:cubicBezTo>
                  <a:pt x="6439093" y="4702222"/>
                  <a:pt x="6399717" y="4574946"/>
                  <a:pt x="6400800" y="4714189"/>
                </a:cubicBezTo>
                <a:cubicBezTo>
                  <a:pt x="6401883" y="4853432"/>
                  <a:pt x="6392104" y="4955242"/>
                  <a:pt x="6400800" y="5097640"/>
                </a:cubicBezTo>
                <a:cubicBezTo>
                  <a:pt x="6409496" y="5240038"/>
                  <a:pt x="6387579" y="5555059"/>
                  <a:pt x="6400800" y="5751762"/>
                </a:cubicBezTo>
                <a:cubicBezTo>
                  <a:pt x="6414021" y="5948465"/>
                  <a:pt x="6366315" y="6051832"/>
                  <a:pt x="6400800" y="6225436"/>
                </a:cubicBezTo>
                <a:cubicBezTo>
                  <a:pt x="6435285" y="6399040"/>
                  <a:pt x="6380151" y="6509473"/>
                  <a:pt x="6400800" y="6608887"/>
                </a:cubicBezTo>
                <a:cubicBezTo>
                  <a:pt x="6421449" y="6708301"/>
                  <a:pt x="6369641" y="6936581"/>
                  <a:pt x="6400800" y="7263009"/>
                </a:cubicBezTo>
                <a:cubicBezTo>
                  <a:pt x="6431959" y="7589437"/>
                  <a:pt x="6366229" y="7617180"/>
                  <a:pt x="6400800" y="7826907"/>
                </a:cubicBezTo>
                <a:cubicBezTo>
                  <a:pt x="6435371" y="8036634"/>
                  <a:pt x="6384436" y="8276940"/>
                  <a:pt x="6400800" y="8390805"/>
                </a:cubicBezTo>
                <a:cubicBezTo>
                  <a:pt x="6417164" y="8504670"/>
                  <a:pt x="6378243" y="8835757"/>
                  <a:pt x="6400800" y="9022371"/>
                </a:cubicBezTo>
                <a:cubicBezTo>
                  <a:pt x="6248968" y="9038514"/>
                  <a:pt x="6011715" y="8972185"/>
                  <a:pt x="5754901" y="9022371"/>
                </a:cubicBezTo>
                <a:cubicBezTo>
                  <a:pt x="5498087" y="9072557"/>
                  <a:pt x="5451764" y="9004573"/>
                  <a:pt x="5301026" y="9022371"/>
                </a:cubicBezTo>
                <a:cubicBezTo>
                  <a:pt x="5150289" y="9040169"/>
                  <a:pt x="4974010" y="8945309"/>
                  <a:pt x="4655127" y="9022371"/>
                </a:cubicBezTo>
                <a:cubicBezTo>
                  <a:pt x="4336244" y="9099433"/>
                  <a:pt x="4382207" y="8984168"/>
                  <a:pt x="4265260" y="9022371"/>
                </a:cubicBezTo>
                <a:cubicBezTo>
                  <a:pt x="4148313" y="9060574"/>
                  <a:pt x="3784791" y="8956446"/>
                  <a:pt x="3619361" y="9022371"/>
                </a:cubicBezTo>
                <a:cubicBezTo>
                  <a:pt x="3453931" y="9088296"/>
                  <a:pt x="3260448" y="8988563"/>
                  <a:pt x="3165487" y="9022371"/>
                </a:cubicBezTo>
                <a:cubicBezTo>
                  <a:pt x="3070526" y="9056179"/>
                  <a:pt x="2863377" y="8984788"/>
                  <a:pt x="2775620" y="9022371"/>
                </a:cubicBezTo>
                <a:cubicBezTo>
                  <a:pt x="2687863" y="9059954"/>
                  <a:pt x="2428140" y="9020995"/>
                  <a:pt x="2321745" y="9022371"/>
                </a:cubicBezTo>
                <a:cubicBezTo>
                  <a:pt x="2215350" y="9023747"/>
                  <a:pt x="1808989" y="8995278"/>
                  <a:pt x="1675846" y="9022371"/>
                </a:cubicBezTo>
                <a:cubicBezTo>
                  <a:pt x="1542703" y="9049464"/>
                  <a:pt x="1379840" y="8976362"/>
                  <a:pt x="1221971" y="9022371"/>
                </a:cubicBezTo>
                <a:cubicBezTo>
                  <a:pt x="1064103" y="9068380"/>
                  <a:pt x="968349" y="8985674"/>
                  <a:pt x="832104" y="9022371"/>
                </a:cubicBezTo>
                <a:cubicBezTo>
                  <a:pt x="695859" y="9059068"/>
                  <a:pt x="190115" y="8950653"/>
                  <a:pt x="0" y="9022371"/>
                </a:cubicBezTo>
                <a:cubicBezTo>
                  <a:pt x="-56658" y="8801023"/>
                  <a:pt x="2517" y="8719309"/>
                  <a:pt x="0" y="8548697"/>
                </a:cubicBezTo>
                <a:cubicBezTo>
                  <a:pt x="-2517" y="8378085"/>
                  <a:pt x="4779" y="8326684"/>
                  <a:pt x="0" y="8255469"/>
                </a:cubicBezTo>
                <a:cubicBezTo>
                  <a:pt x="-4779" y="8184254"/>
                  <a:pt x="36179" y="7932353"/>
                  <a:pt x="0" y="7691571"/>
                </a:cubicBezTo>
                <a:cubicBezTo>
                  <a:pt x="-36179" y="7450789"/>
                  <a:pt x="27123" y="7478243"/>
                  <a:pt x="0" y="7308121"/>
                </a:cubicBezTo>
                <a:cubicBezTo>
                  <a:pt x="-27123" y="7137999"/>
                  <a:pt x="51818" y="6897528"/>
                  <a:pt x="0" y="6744222"/>
                </a:cubicBezTo>
                <a:cubicBezTo>
                  <a:pt x="-51818" y="6590916"/>
                  <a:pt x="34776" y="6308968"/>
                  <a:pt x="0" y="6180324"/>
                </a:cubicBezTo>
                <a:cubicBezTo>
                  <a:pt x="-34776" y="6051680"/>
                  <a:pt x="30891" y="5883455"/>
                  <a:pt x="0" y="5616426"/>
                </a:cubicBezTo>
                <a:cubicBezTo>
                  <a:pt x="-30891" y="5349397"/>
                  <a:pt x="54231" y="5331472"/>
                  <a:pt x="0" y="5052528"/>
                </a:cubicBezTo>
                <a:cubicBezTo>
                  <a:pt x="-54231" y="4773584"/>
                  <a:pt x="49034" y="4697282"/>
                  <a:pt x="0" y="4578853"/>
                </a:cubicBezTo>
                <a:cubicBezTo>
                  <a:pt x="-49034" y="4460424"/>
                  <a:pt x="46766" y="4063889"/>
                  <a:pt x="0" y="3924731"/>
                </a:cubicBezTo>
                <a:cubicBezTo>
                  <a:pt x="-46766" y="3785573"/>
                  <a:pt x="31067" y="3476677"/>
                  <a:pt x="0" y="3360833"/>
                </a:cubicBezTo>
                <a:cubicBezTo>
                  <a:pt x="-31067" y="3244989"/>
                  <a:pt x="79888" y="2954422"/>
                  <a:pt x="0" y="2616488"/>
                </a:cubicBezTo>
                <a:cubicBezTo>
                  <a:pt x="-79888" y="2278554"/>
                  <a:pt x="38518" y="2078700"/>
                  <a:pt x="0" y="1872142"/>
                </a:cubicBezTo>
                <a:cubicBezTo>
                  <a:pt x="-38518" y="1665584"/>
                  <a:pt x="46521" y="1391485"/>
                  <a:pt x="0" y="1218020"/>
                </a:cubicBezTo>
                <a:cubicBezTo>
                  <a:pt x="-46521" y="1044555"/>
                  <a:pt x="75537" y="716656"/>
                  <a:pt x="0" y="563898"/>
                </a:cubicBezTo>
                <a:cubicBezTo>
                  <a:pt x="-75537" y="411140"/>
                  <a:pt x="17800" y="210940"/>
                  <a:pt x="0" y="0"/>
                </a:cubicBezTo>
                <a:close/>
              </a:path>
            </a:pathLst>
          </a:custGeom>
          <a:noFill/>
          <a:ln w="76200">
            <a:solidFill>
              <a:srgbClr val="FF40FF"/>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745EC8D-3376-FD40-A0F5-4E1D6704A626}"/>
              </a:ext>
            </a:extLst>
          </p:cNvPr>
          <p:cNvPicPr>
            <a:picLocks noChangeAspect="1"/>
          </p:cNvPicPr>
          <p:nvPr/>
        </p:nvPicPr>
        <p:blipFill>
          <a:blip r:embed="rId2"/>
          <a:stretch>
            <a:fillRect/>
          </a:stretch>
        </p:blipFill>
        <p:spPr>
          <a:xfrm rot="21124127">
            <a:off x="0" y="4127693"/>
            <a:ext cx="3955774" cy="2235012"/>
          </a:xfrm>
          <a:prstGeom prst="rect">
            <a:avLst/>
          </a:prstGeom>
        </p:spPr>
      </p:pic>
      <p:pic>
        <p:nvPicPr>
          <p:cNvPr id="5" name="Picture 4">
            <a:extLst>
              <a:ext uri="{FF2B5EF4-FFF2-40B4-BE49-F238E27FC236}">
                <a16:creationId xmlns:a16="http://schemas.microsoft.com/office/drawing/2014/main" id="{E0635F3C-4F75-2348-92C9-7BBBC9304037}"/>
              </a:ext>
            </a:extLst>
          </p:cNvPr>
          <p:cNvPicPr>
            <a:picLocks noChangeAspect="1"/>
          </p:cNvPicPr>
          <p:nvPr/>
        </p:nvPicPr>
        <p:blipFill rotWithShape="1">
          <a:blip r:embed="rId3"/>
          <a:srcRect l="10086" r="10424"/>
          <a:stretch/>
        </p:blipFill>
        <p:spPr>
          <a:xfrm>
            <a:off x="2279626" y="6003058"/>
            <a:ext cx="2278870" cy="1911837"/>
          </a:xfrm>
          <a:prstGeom prst="rect">
            <a:avLst/>
          </a:prstGeom>
        </p:spPr>
      </p:pic>
      <p:pic>
        <p:nvPicPr>
          <p:cNvPr id="9" name="Picture 8">
            <a:extLst>
              <a:ext uri="{FF2B5EF4-FFF2-40B4-BE49-F238E27FC236}">
                <a16:creationId xmlns:a16="http://schemas.microsoft.com/office/drawing/2014/main" id="{77030374-2D7F-3442-9D2B-58E6573D967F}"/>
              </a:ext>
            </a:extLst>
          </p:cNvPr>
          <p:cNvPicPr>
            <a:picLocks noChangeAspect="1"/>
          </p:cNvPicPr>
          <p:nvPr/>
        </p:nvPicPr>
        <p:blipFill>
          <a:blip r:embed="rId4"/>
          <a:stretch>
            <a:fillRect/>
          </a:stretch>
        </p:blipFill>
        <p:spPr>
          <a:xfrm>
            <a:off x="3961365" y="4487340"/>
            <a:ext cx="2425148" cy="1515718"/>
          </a:xfrm>
          <a:prstGeom prst="rect">
            <a:avLst/>
          </a:prstGeom>
          <a:ln>
            <a:noFill/>
          </a:ln>
          <a:effectLst>
            <a:softEdge rad="112500"/>
          </a:effectLst>
        </p:spPr>
      </p:pic>
    </p:spTree>
    <p:extLst>
      <p:ext uri="{BB962C8B-B14F-4D97-AF65-F5344CB8AC3E}">
        <p14:creationId xmlns:p14="http://schemas.microsoft.com/office/powerpoint/2010/main" val="3866220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 name="Picture 2" descr="Image result for netflix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249" y="-289256"/>
            <a:ext cx="3550151" cy="18891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561" y="1240063"/>
            <a:ext cx="1745039" cy="369332"/>
          </a:xfrm>
          <a:prstGeom prst="rect">
            <a:avLst/>
          </a:prstGeom>
          <a:noFill/>
        </p:spPr>
        <p:txBody>
          <a:bodyPr wrap="square" rtlCol="0">
            <a:spAutoFit/>
          </a:bodyPr>
          <a:lstStyle/>
          <a:p>
            <a:pPr algn="ctr"/>
            <a:r>
              <a:rPr lang="en-GB" b="1" dirty="0">
                <a:solidFill>
                  <a:schemeClr val="bg1"/>
                </a:solidFill>
                <a:latin typeface="Arial Narrow" panose="020B0606020202030204" pitchFamily="34" charset="0"/>
              </a:rPr>
              <a:t>Babies</a:t>
            </a:r>
          </a:p>
        </p:txBody>
      </p:sp>
      <p:sp>
        <p:nvSpPr>
          <p:cNvPr id="15" name="TextBox 14"/>
          <p:cNvSpPr txBox="1"/>
          <p:nvPr/>
        </p:nvSpPr>
        <p:spPr>
          <a:xfrm>
            <a:off x="1764830" y="1273425"/>
            <a:ext cx="1245664" cy="338554"/>
          </a:xfrm>
          <a:prstGeom prst="rect">
            <a:avLst/>
          </a:prstGeom>
          <a:noFill/>
        </p:spPr>
        <p:txBody>
          <a:bodyPr wrap="square" rtlCol="0">
            <a:spAutoFit/>
          </a:bodyPr>
          <a:lstStyle/>
          <a:p>
            <a:pPr algn="ctr"/>
            <a:r>
              <a:rPr lang="en-GB" sz="1600" b="1" dirty="0">
                <a:solidFill>
                  <a:schemeClr val="bg1"/>
                </a:solidFill>
                <a:latin typeface="Arial Narrow" panose="020B0606020202030204" pitchFamily="34" charset="0"/>
              </a:rPr>
              <a:t>Brain on Fire</a:t>
            </a:r>
          </a:p>
        </p:txBody>
      </p:sp>
      <p:sp>
        <p:nvSpPr>
          <p:cNvPr id="27" name="TextBox 26"/>
          <p:cNvSpPr txBox="1"/>
          <p:nvPr/>
        </p:nvSpPr>
        <p:spPr>
          <a:xfrm>
            <a:off x="-9350" y="3228426"/>
            <a:ext cx="1745039" cy="307777"/>
          </a:xfrm>
          <a:prstGeom prst="rect">
            <a:avLst/>
          </a:prstGeom>
          <a:noFill/>
        </p:spPr>
        <p:txBody>
          <a:bodyPr wrap="square" rtlCol="0">
            <a:spAutoFit/>
          </a:bodyPr>
          <a:lstStyle/>
          <a:p>
            <a:pPr algn="ctr"/>
            <a:r>
              <a:rPr lang="en-GB" sz="1400" b="1" dirty="0">
                <a:solidFill>
                  <a:schemeClr val="bg1"/>
                </a:solidFill>
                <a:latin typeface="Arial Narrow" panose="020B0606020202030204" pitchFamily="34" charset="0"/>
              </a:rPr>
              <a:t>Girl, interrupted </a:t>
            </a:r>
          </a:p>
        </p:txBody>
      </p:sp>
      <p:sp>
        <p:nvSpPr>
          <p:cNvPr id="32" name="TextBox 31"/>
          <p:cNvSpPr txBox="1"/>
          <p:nvPr/>
        </p:nvSpPr>
        <p:spPr>
          <a:xfrm>
            <a:off x="3334427" y="1274440"/>
            <a:ext cx="1427202" cy="307777"/>
          </a:xfrm>
          <a:prstGeom prst="rect">
            <a:avLst/>
          </a:prstGeom>
          <a:noFill/>
        </p:spPr>
        <p:txBody>
          <a:bodyPr wrap="square" rtlCol="0">
            <a:spAutoFit/>
          </a:bodyPr>
          <a:lstStyle/>
          <a:p>
            <a:pPr algn="ctr"/>
            <a:r>
              <a:rPr lang="en-GB" sz="1400" b="1" dirty="0">
                <a:solidFill>
                  <a:schemeClr val="bg1"/>
                </a:solidFill>
                <a:latin typeface="Arial Narrow" panose="020B0606020202030204" pitchFamily="34" charset="0"/>
              </a:rPr>
              <a:t>13 Reasons Why</a:t>
            </a:r>
          </a:p>
        </p:txBody>
      </p:sp>
      <p:sp>
        <p:nvSpPr>
          <p:cNvPr id="33" name="Rectangle 32">
            <a:extLst>
              <a:ext uri="{FF2B5EF4-FFF2-40B4-BE49-F238E27FC236}">
                <a16:creationId xmlns:a16="http://schemas.microsoft.com/office/drawing/2014/main" id="{22849B12-F086-453F-B3CA-B97FE98CC5E5}"/>
              </a:ext>
            </a:extLst>
          </p:cNvPr>
          <p:cNvSpPr/>
          <p:nvPr/>
        </p:nvSpPr>
        <p:spPr>
          <a:xfrm>
            <a:off x="383929" y="9387029"/>
            <a:ext cx="6305265" cy="461665"/>
          </a:xfrm>
          <a:prstGeom prst="rect">
            <a:avLst/>
          </a:prstGeom>
        </p:spPr>
        <p:txBody>
          <a:bodyPr wrap="square">
            <a:spAutoFit/>
          </a:bodyPr>
          <a:lstStyle/>
          <a:p>
            <a:pPr algn="ctr"/>
            <a:r>
              <a:rPr lang="en-GB" sz="2400" dirty="0">
                <a:solidFill>
                  <a:srgbClr val="FFFFFF"/>
                </a:solidFill>
                <a:latin typeface="Arial Narrow" panose="020B0606020202030204" pitchFamily="34" charset="0"/>
              </a:rPr>
              <a:t>Recommended watching for studying Psychology</a:t>
            </a:r>
            <a:endParaRPr lang="en-GB" sz="2400" dirty="0">
              <a:latin typeface="Arial Narrow" panose="020B0606020202030204" pitchFamily="34" charset="0"/>
            </a:endParaRPr>
          </a:p>
        </p:txBody>
      </p:sp>
      <p:pic>
        <p:nvPicPr>
          <p:cNvPr id="9" name="Picture 2" descr="Is 'Babies' (2020) available to watch on UK Netflix - NewOnNetflixUK">
            <a:extLst>
              <a:ext uri="{FF2B5EF4-FFF2-40B4-BE49-F238E27FC236}">
                <a16:creationId xmlns:a16="http://schemas.microsoft.com/office/drawing/2014/main" id="{F370E072-3621-4EDC-B117-976FAD2D83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209" y="1659912"/>
            <a:ext cx="1023923" cy="143493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Is 'Brain on Fire' (2016) available to watch on UK Netflix ...">
            <a:extLst>
              <a:ext uri="{FF2B5EF4-FFF2-40B4-BE49-F238E27FC236}">
                <a16:creationId xmlns:a16="http://schemas.microsoft.com/office/drawing/2014/main" id="{E6468FC1-B753-4986-9D6D-0D6A590A4F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981" y="1693307"/>
            <a:ext cx="1062418" cy="148738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Girl, Interrupted (film) - Wikipedia">
            <a:extLst>
              <a:ext uri="{FF2B5EF4-FFF2-40B4-BE49-F238E27FC236}">
                <a16:creationId xmlns:a16="http://schemas.microsoft.com/office/drawing/2014/main" id="{4A857893-492B-4DF8-AC08-66D9BDF48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381" y="3605260"/>
            <a:ext cx="1079751" cy="160789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4" descr="13 Reasons Why: Season 1 - Rotten Tomatoes">
            <a:extLst>
              <a:ext uri="{FF2B5EF4-FFF2-40B4-BE49-F238E27FC236}">
                <a16:creationId xmlns:a16="http://schemas.microsoft.com/office/drawing/2014/main" id="{A1A9D984-AAF2-4F00-9941-2817B7D278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821" y="1624045"/>
            <a:ext cx="1144665" cy="169477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654B9E12-A547-425E-A22B-1F35E051528B}"/>
              </a:ext>
            </a:extLst>
          </p:cNvPr>
          <p:cNvSpPr>
            <a:spLocks noGrp="1"/>
          </p:cNvSpPr>
          <p:nvPr>
            <p:ph type="sldNum" sz="quarter" idx="12"/>
          </p:nvPr>
        </p:nvSpPr>
        <p:spPr/>
        <p:txBody>
          <a:bodyPr/>
          <a:lstStyle/>
          <a:p>
            <a:fld id="{42197ACC-EB3C-4466-A41B-F6CC006DF8B4}" type="slidenum">
              <a:rPr lang="en-GB" smtClean="0"/>
              <a:t>6</a:t>
            </a:fld>
            <a:endParaRPr lang="en-GB"/>
          </a:p>
        </p:txBody>
      </p:sp>
      <p:pic>
        <p:nvPicPr>
          <p:cNvPr id="6" name="Picture 5">
            <a:extLst>
              <a:ext uri="{FF2B5EF4-FFF2-40B4-BE49-F238E27FC236}">
                <a16:creationId xmlns:a16="http://schemas.microsoft.com/office/drawing/2014/main" id="{2AB4871C-8CA7-D043-BF64-9B4B5B2E2FC8}"/>
              </a:ext>
            </a:extLst>
          </p:cNvPr>
          <p:cNvPicPr>
            <a:picLocks noChangeAspect="1"/>
          </p:cNvPicPr>
          <p:nvPr/>
        </p:nvPicPr>
        <p:blipFill>
          <a:blip r:embed="rId7"/>
          <a:stretch>
            <a:fillRect/>
          </a:stretch>
        </p:blipFill>
        <p:spPr>
          <a:xfrm>
            <a:off x="5181614" y="1667034"/>
            <a:ext cx="1144401" cy="1608795"/>
          </a:xfrm>
          <a:prstGeom prst="rect">
            <a:avLst/>
          </a:prstGeom>
        </p:spPr>
      </p:pic>
      <p:pic>
        <p:nvPicPr>
          <p:cNvPr id="8" name="Picture 7">
            <a:extLst>
              <a:ext uri="{FF2B5EF4-FFF2-40B4-BE49-F238E27FC236}">
                <a16:creationId xmlns:a16="http://schemas.microsoft.com/office/drawing/2014/main" id="{C2242356-41FE-4946-BC6E-E61B0FA5B1CC}"/>
              </a:ext>
            </a:extLst>
          </p:cNvPr>
          <p:cNvPicPr>
            <a:picLocks noChangeAspect="1"/>
          </p:cNvPicPr>
          <p:nvPr/>
        </p:nvPicPr>
        <p:blipFill>
          <a:blip r:embed="rId8"/>
          <a:stretch>
            <a:fillRect/>
          </a:stretch>
        </p:blipFill>
        <p:spPr>
          <a:xfrm>
            <a:off x="5061926" y="3684053"/>
            <a:ext cx="1236730" cy="1698196"/>
          </a:xfrm>
          <a:prstGeom prst="rect">
            <a:avLst/>
          </a:prstGeom>
        </p:spPr>
      </p:pic>
      <p:pic>
        <p:nvPicPr>
          <p:cNvPr id="13" name="Picture 12">
            <a:extLst>
              <a:ext uri="{FF2B5EF4-FFF2-40B4-BE49-F238E27FC236}">
                <a16:creationId xmlns:a16="http://schemas.microsoft.com/office/drawing/2014/main" id="{DBD24C4C-FBE5-8C4C-AEF1-A964DC393A07}"/>
              </a:ext>
            </a:extLst>
          </p:cNvPr>
          <p:cNvPicPr>
            <a:picLocks noChangeAspect="1"/>
          </p:cNvPicPr>
          <p:nvPr/>
        </p:nvPicPr>
        <p:blipFill>
          <a:blip r:embed="rId9"/>
          <a:stretch>
            <a:fillRect/>
          </a:stretch>
        </p:blipFill>
        <p:spPr>
          <a:xfrm>
            <a:off x="3298848" y="3718263"/>
            <a:ext cx="1177617" cy="1694772"/>
          </a:xfrm>
          <a:prstGeom prst="rect">
            <a:avLst/>
          </a:prstGeom>
        </p:spPr>
      </p:pic>
      <p:pic>
        <p:nvPicPr>
          <p:cNvPr id="18" name="Picture 17">
            <a:extLst>
              <a:ext uri="{FF2B5EF4-FFF2-40B4-BE49-F238E27FC236}">
                <a16:creationId xmlns:a16="http://schemas.microsoft.com/office/drawing/2014/main" id="{67802D6A-E89D-FE41-BDC0-601FF6002F0C}"/>
              </a:ext>
            </a:extLst>
          </p:cNvPr>
          <p:cNvPicPr>
            <a:picLocks noChangeAspect="1"/>
          </p:cNvPicPr>
          <p:nvPr/>
        </p:nvPicPr>
        <p:blipFill>
          <a:blip r:embed="rId10"/>
          <a:stretch>
            <a:fillRect/>
          </a:stretch>
        </p:blipFill>
        <p:spPr>
          <a:xfrm>
            <a:off x="383929" y="7601980"/>
            <a:ext cx="1116718" cy="1658971"/>
          </a:xfrm>
          <a:prstGeom prst="rect">
            <a:avLst/>
          </a:prstGeom>
        </p:spPr>
      </p:pic>
      <p:pic>
        <p:nvPicPr>
          <p:cNvPr id="26" name="Picture 25">
            <a:extLst>
              <a:ext uri="{FF2B5EF4-FFF2-40B4-BE49-F238E27FC236}">
                <a16:creationId xmlns:a16="http://schemas.microsoft.com/office/drawing/2014/main" id="{04C4EC45-1DC3-C844-BDA1-0BB8F9089CE3}"/>
              </a:ext>
            </a:extLst>
          </p:cNvPr>
          <p:cNvPicPr>
            <a:picLocks noChangeAspect="1"/>
          </p:cNvPicPr>
          <p:nvPr/>
        </p:nvPicPr>
        <p:blipFill>
          <a:blip r:embed="rId11"/>
          <a:stretch>
            <a:fillRect/>
          </a:stretch>
        </p:blipFill>
        <p:spPr>
          <a:xfrm>
            <a:off x="351209" y="5646002"/>
            <a:ext cx="1103215" cy="1548489"/>
          </a:xfrm>
          <a:prstGeom prst="rect">
            <a:avLst/>
          </a:prstGeom>
        </p:spPr>
      </p:pic>
      <p:pic>
        <p:nvPicPr>
          <p:cNvPr id="35" name="Picture 34">
            <a:extLst>
              <a:ext uri="{FF2B5EF4-FFF2-40B4-BE49-F238E27FC236}">
                <a16:creationId xmlns:a16="http://schemas.microsoft.com/office/drawing/2014/main" id="{729F6C1B-73B7-8242-9860-DF9CC4769674}"/>
              </a:ext>
            </a:extLst>
          </p:cNvPr>
          <p:cNvPicPr>
            <a:picLocks noChangeAspect="1"/>
          </p:cNvPicPr>
          <p:nvPr/>
        </p:nvPicPr>
        <p:blipFill>
          <a:blip r:embed="rId12"/>
          <a:stretch>
            <a:fillRect/>
          </a:stretch>
        </p:blipFill>
        <p:spPr>
          <a:xfrm>
            <a:off x="5171364" y="7851470"/>
            <a:ext cx="1105340" cy="1570255"/>
          </a:xfrm>
          <a:prstGeom prst="rect">
            <a:avLst/>
          </a:prstGeom>
        </p:spPr>
      </p:pic>
      <p:pic>
        <p:nvPicPr>
          <p:cNvPr id="37" name="Picture 36">
            <a:extLst>
              <a:ext uri="{FF2B5EF4-FFF2-40B4-BE49-F238E27FC236}">
                <a16:creationId xmlns:a16="http://schemas.microsoft.com/office/drawing/2014/main" id="{D20EFB22-0403-D34E-8870-5841F3552F48}"/>
              </a:ext>
            </a:extLst>
          </p:cNvPr>
          <p:cNvPicPr>
            <a:picLocks noChangeAspect="1"/>
          </p:cNvPicPr>
          <p:nvPr/>
        </p:nvPicPr>
        <p:blipFill>
          <a:blip r:embed="rId13"/>
          <a:stretch>
            <a:fillRect/>
          </a:stretch>
        </p:blipFill>
        <p:spPr>
          <a:xfrm>
            <a:off x="1857481" y="7628681"/>
            <a:ext cx="1105340" cy="1655532"/>
          </a:xfrm>
          <a:prstGeom prst="rect">
            <a:avLst/>
          </a:prstGeom>
        </p:spPr>
      </p:pic>
      <p:pic>
        <p:nvPicPr>
          <p:cNvPr id="39" name="Picture 38">
            <a:extLst>
              <a:ext uri="{FF2B5EF4-FFF2-40B4-BE49-F238E27FC236}">
                <a16:creationId xmlns:a16="http://schemas.microsoft.com/office/drawing/2014/main" id="{4A509FD7-8D6A-CB45-A2BD-549CDC39544A}"/>
              </a:ext>
            </a:extLst>
          </p:cNvPr>
          <p:cNvPicPr>
            <a:picLocks noChangeAspect="1"/>
          </p:cNvPicPr>
          <p:nvPr/>
        </p:nvPicPr>
        <p:blipFill>
          <a:blip r:embed="rId14"/>
          <a:stretch>
            <a:fillRect/>
          </a:stretch>
        </p:blipFill>
        <p:spPr>
          <a:xfrm>
            <a:off x="3348240" y="6003376"/>
            <a:ext cx="1039278" cy="1451481"/>
          </a:xfrm>
          <a:prstGeom prst="rect">
            <a:avLst/>
          </a:prstGeom>
        </p:spPr>
      </p:pic>
      <p:sp>
        <p:nvSpPr>
          <p:cNvPr id="44" name="TextBox 43">
            <a:extLst>
              <a:ext uri="{FF2B5EF4-FFF2-40B4-BE49-F238E27FC236}">
                <a16:creationId xmlns:a16="http://schemas.microsoft.com/office/drawing/2014/main" id="{00CF6620-574E-A944-A8E2-8F0C6A7ED7DB}"/>
              </a:ext>
            </a:extLst>
          </p:cNvPr>
          <p:cNvSpPr txBox="1"/>
          <p:nvPr/>
        </p:nvSpPr>
        <p:spPr>
          <a:xfrm>
            <a:off x="4975251" y="1110275"/>
            <a:ext cx="1427202" cy="523220"/>
          </a:xfrm>
          <a:prstGeom prst="rect">
            <a:avLst/>
          </a:prstGeom>
          <a:noFill/>
        </p:spPr>
        <p:txBody>
          <a:bodyPr wrap="square" rtlCol="0">
            <a:spAutoFit/>
          </a:bodyPr>
          <a:lstStyle/>
          <a:p>
            <a:pPr algn="ctr"/>
            <a:r>
              <a:rPr lang="en-GB" sz="1400" b="1" dirty="0">
                <a:solidFill>
                  <a:schemeClr val="bg1"/>
                </a:solidFill>
                <a:latin typeface="Arial Narrow" panose="020B0606020202030204" pitchFamily="34" charset="0"/>
              </a:rPr>
              <a:t>The mind of Aaron Hernandez</a:t>
            </a:r>
          </a:p>
        </p:txBody>
      </p:sp>
      <p:sp>
        <p:nvSpPr>
          <p:cNvPr id="45" name="TextBox 44">
            <a:extLst>
              <a:ext uri="{FF2B5EF4-FFF2-40B4-BE49-F238E27FC236}">
                <a16:creationId xmlns:a16="http://schemas.microsoft.com/office/drawing/2014/main" id="{05EA7803-7D05-654E-80F6-FB5A43CA0B60}"/>
              </a:ext>
            </a:extLst>
          </p:cNvPr>
          <p:cNvSpPr txBox="1"/>
          <p:nvPr/>
        </p:nvSpPr>
        <p:spPr>
          <a:xfrm>
            <a:off x="1654292" y="3269336"/>
            <a:ext cx="1511126" cy="338554"/>
          </a:xfrm>
          <a:prstGeom prst="rect">
            <a:avLst/>
          </a:prstGeom>
          <a:noFill/>
        </p:spPr>
        <p:txBody>
          <a:bodyPr wrap="square" rtlCol="0">
            <a:spAutoFit/>
          </a:bodyPr>
          <a:lstStyle/>
          <a:p>
            <a:pPr algn="ctr"/>
            <a:r>
              <a:rPr lang="en-GB" sz="1600" b="1" dirty="0">
                <a:solidFill>
                  <a:schemeClr val="bg1"/>
                </a:solidFill>
                <a:latin typeface="Arial Narrow" panose="020B0606020202030204" pitchFamily="34" charset="0"/>
              </a:rPr>
              <a:t>Fatherhood</a:t>
            </a:r>
          </a:p>
        </p:txBody>
      </p:sp>
      <p:sp>
        <p:nvSpPr>
          <p:cNvPr id="46" name="TextBox 45">
            <a:extLst>
              <a:ext uri="{FF2B5EF4-FFF2-40B4-BE49-F238E27FC236}">
                <a16:creationId xmlns:a16="http://schemas.microsoft.com/office/drawing/2014/main" id="{1D0178AE-278C-DF46-9395-01276877F4B1}"/>
              </a:ext>
            </a:extLst>
          </p:cNvPr>
          <p:cNvSpPr txBox="1"/>
          <p:nvPr/>
        </p:nvSpPr>
        <p:spPr>
          <a:xfrm>
            <a:off x="2686029" y="3153031"/>
            <a:ext cx="2535148" cy="584775"/>
          </a:xfrm>
          <a:prstGeom prst="rect">
            <a:avLst/>
          </a:prstGeom>
          <a:noFill/>
        </p:spPr>
        <p:txBody>
          <a:bodyPr wrap="square" rtlCol="0">
            <a:spAutoFit/>
          </a:bodyPr>
          <a:lstStyle/>
          <a:p>
            <a:pPr algn="ctr"/>
            <a:r>
              <a:rPr lang="en-GB" sz="1600" b="1" dirty="0" err="1">
                <a:solidFill>
                  <a:schemeClr val="bg1"/>
                </a:solidFill>
                <a:latin typeface="Arial Narrow" panose="020B0606020202030204" pitchFamily="34" charset="0"/>
              </a:rPr>
              <a:t>Derren</a:t>
            </a:r>
            <a:r>
              <a:rPr lang="en-GB" sz="1600" b="1" dirty="0">
                <a:solidFill>
                  <a:schemeClr val="bg1"/>
                </a:solidFill>
                <a:latin typeface="Arial Narrow" panose="020B0606020202030204" pitchFamily="34" charset="0"/>
              </a:rPr>
              <a:t> Brown:</a:t>
            </a:r>
          </a:p>
          <a:p>
            <a:pPr algn="ctr"/>
            <a:r>
              <a:rPr lang="en-GB" sz="1600" b="1" dirty="0">
                <a:solidFill>
                  <a:schemeClr val="bg1"/>
                </a:solidFill>
                <a:latin typeface="Arial Narrow" panose="020B0606020202030204" pitchFamily="34" charset="0"/>
              </a:rPr>
              <a:t> The Push</a:t>
            </a:r>
          </a:p>
        </p:txBody>
      </p:sp>
      <p:sp>
        <p:nvSpPr>
          <p:cNvPr id="47" name="TextBox 46">
            <a:extLst>
              <a:ext uri="{FF2B5EF4-FFF2-40B4-BE49-F238E27FC236}">
                <a16:creationId xmlns:a16="http://schemas.microsoft.com/office/drawing/2014/main" id="{FC18DF5E-0667-0E43-B402-861E3B939C18}"/>
              </a:ext>
            </a:extLst>
          </p:cNvPr>
          <p:cNvSpPr txBox="1"/>
          <p:nvPr/>
        </p:nvSpPr>
        <p:spPr>
          <a:xfrm>
            <a:off x="5066020" y="3329500"/>
            <a:ext cx="1245664" cy="338554"/>
          </a:xfrm>
          <a:prstGeom prst="rect">
            <a:avLst/>
          </a:prstGeom>
          <a:noFill/>
        </p:spPr>
        <p:txBody>
          <a:bodyPr wrap="square" rtlCol="0">
            <a:spAutoFit/>
          </a:bodyPr>
          <a:lstStyle/>
          <a:p>
            <a:pPr algn="ctr"/>
            <a:r>
              <a:rPr lang="en-GB" sz="1600" b="1" dirty="0">
                <a:solidFill>
                  <a:schemeClr val="bg1"/>
                </a:solidFill>
                <a:latin typeface="Arial Narrow" panose="020B0606020202030204" pitchFamily="34" charset="0"/>
              </a:rPr>
              <a:t>Mindhunter</a:t>
            </a:r>
          </a:p>
        </p:txBody>
      </p:sp>
      <p:sp>
        <p:nvSpPr>
          <p:cNvPr id="48" name="TextBox 47">
            <a:extLst>
              <a:ext uri="{FF2B5EF4-FFF2-40B4-BE49-F238E27FC236}">
                <a16:creationId xmlns:a16="http://schemas.microsoft.com/office/drawing/2014/main" id="{50768A09-FCC8-624A-8AC9-ADF0B6AB3AE4}"/>
              </a:ext>
            </a:extLst>
          </p:cNvPr>
          <p:cNvSpPr txBox="1"/>
          <p:nvPr/>
        </p:nvSpPr>
        <p:spPr>
          <a:xfrm>
            <a:off x="254983" y="5293288"/>
            <a:ext cx="1245664" cy="338554"/>
          </a:xfrm>
          <a:prstGeom prst="rect">
            <a:avLst/>
          </a:prstGeom>
          <a:noFill/>
        </p:spPr>
        <p:txBody>
          <a:bodyPr wrap="square" rtlCol="0">
            <a:spAutoFit/>
          </a:bodyPr>
          <a:lstStyle/>
          <a:p>
            <a:pPr algn="ctr"/>
            <a:r>
              <a:rPr lang="en-GB" sz="1600" b="1" dirty="0">
                <a:solidFill>
                  <a:schemeClr val="bg1"/>
                </a:solidFill>
                <a:latin typeface="Arial Narrow" panose="020B0606020202030204" pitchFamily="34" charset="0"/>
              </a:rPr>
              <a:t>100 Humans</a:t>
            </a:r>
          </a:p>
        </p:txBody>
      </p:sp>
      <p:sp>
        <p:nvSpPr>
          <p:cNvPr id="49" name="TextBox 48">
            <a:extLst>
              <a:ext uri="{FF2B5EF4-FFF2-40B4-BE49-F238E27FC236}">
                <a16:creationId xmlns:a16="http://schemas.microsoft.com/office/drawing/2014/main" id="{457DFFF8-D5DE-0342-A7D2-110A4CB3D754}"/>
              </a:ext>
            </a:extLst>
          </p:cNvPr>
          <p:cNvSpPr txBox="1"/>
          <p:nvPr/>
        </p:nvSpPr>
        <p:spPr>
          <a:xfrm>
            <a:off x="1008275" y="5303606"/>
            <a:ext cx="2535148" cy="338554"/>
          </a:xfrm>
          <a:prstGeom prst="rect">
            <a:avLst/>
          </a:prstGeom>
          <a:noFill/>
        </p:spPr>
        <p:txBody>
          <a:bodyPr wrap="square" rtlCol="0">
            <a:spAutoFit/>
          </a:bodyPr>
          <a:lstStyle/>
          <a:p>
            <a:pPr algn="ctr"/>
            <a:r>
              <a:rPr lang="en-GB" sz="1600" b="1" dirty="0">
                <a:solidFill>
                  <a:schemeClr val="bg1"/>
                </a:solidFill>
                <a:latin typeface="Arial Narrow" panose="020B0606020202030204" pitchFamily="34" charset="0"/>
              </a:rPr>
              <a:t>The Mind explained</a:t>
            </a:r>
          </a:p>
        </p:txBody>
      </p:sp>
      <p:sp>
        <p:nvSpPr>
          <p:cNvPr id="50" name="TextBox 49">
            <a:extLst>
              <a:ext uri="{FF2B5EF4-FFF2-40B4-BE49-F238E27FC236}">
                <a16:creationId xmlns:a16="http://schemas.microsoft.com/office/drawing/2014/main" id="{36356360-18AA-E54C-941A-A9638A753688}"/>
              </a:ext>
            </a:extLst>
          </p:cNvPr>
          <p:cNvSpPr txBox="1"/>
          <p:nvPr/>
        </p:nvSpPr>
        <p:spPr>
          <a:xfrm>
            <a:off x="2646466" y="5423944"/>
            <a:ext cx="2535148" cy="584775"/>
          </a:xfrm>
          <a:prstGeom prst="rect">
            <a:avLst/>
          </a:prstGeom>
          <a:noFill/>
        </p:spPr>
        <p:txBody>
          <a:bodyPr wrap="square" rtlCol="0">
            <a:spAutoFit/>
          </a:bodyPr>
          <a:lstStyle/>
          <a:p>
            <a:pPr algn="ctr"/>
            <a:r>
              <a:rPr lang="en-GB" sz="1600" b="1" dirty="0">
                <a:solidFill>
                  <a:schemeClr val="bg1"/>
                </a:solidFill>
                <a:latin typeface="Arial Narrow" panose="020B0606020202030204" pitchFamily="34" charset="0"/>
              </a:rPr>
              <a:t>Murder to mercy: The </a:t>
            </a:r>
            <a:r>
              <a:rPr lang="en-GB" sz="1600" b="1" dirty="0" err="1">
                <a:solidFill>
                  <a:schemeClr val="bg1"/>
                </a:solidFill>
                <a:latin typeface="Arial Narrow" panose="020B0606020202030204" pitchFamily="34" charset="0"/>
              </a:rPr>
              <a:t>Cyntoia</a:t>
            </a:r>
            <a:r>
              <a:rPr lang="en-GB" sz="1600" b="1" dirty="0">
                <a:solidFill>
                  <a:schemeClr val="bg1"/>
                </a:solidFill>
                <a:latin typeface="Arial Narrow" panose="020B0606020202030204" pitchFamily="34" charset="0"/>
              </a:rPr>
              <a:t> Brown story </a:t>
            </a:r>
          </a:p>
        </p:txBody>
      </p:sp>
      <p:sp>
        <p:nvSpPr>
          <p:cNvPr id="52" name="TextBox 51">
            <a:extLst>
              <a:ext uri="{FF2B5EF4-FFF2-40B4-BE49-F238E27FC236}">
                <a16:creationId xmlns:a16="http://schemas.microsoft.com/office/drawing/2014/main" id="{C4AAAEC4-471C-A74B-8BF1-EABC5F5677F6}"/>
              </a:ext>
            </a:extLst>
          </p:cNvPr>
          <p:cNvSpPr txBox="1"/>
          <p:nvPr/>
        </p:nvSpPr>
        <p:spPr>
          <a:xfrm>
            <a:off x="-318874" y="7279387"/>
            <a:ext cx="2535148" cy="338554"/>
          </a:xfrm>
          <a:prstGeom prst="rect">
            <a:avLst/>
          </a:prstGeom>
          <a:noFill/>
        </p:spPr>
        <p:txBody>
          <a:bodyPr wrap="square" rtlCol="0">
            <a:spAutoFit/>
          </a:bodyPr>
          <a:lstStyle/>
          <a:p>
            <a:pPr algn="ctr"/>
            <a:r>
              <a:rPr lang="en-GB" sz="1600" b="1" dirty="0">
                <a:solidFill>
                  <a:schemeClr val="bg1"/>
                </a:solidFill>
                <a:latin typeface="Arial Narrow" panose="020B0606020202030204" pitchFamily="34" charset="0"/>
              </a:rPr>
              <a:t>Making a murderer</a:t>
            </a:r>
          </a:p>
        </p:txBody>
      </p:sp>
      <p:sp>
        <p:nvSpPr>
          <p:cNvPr id="53" name="TextBox 52">
            <a:extLst>
              <a:ext uri="{FF2B5EF4-FFF2-40B4-BE49-F238E27FC236}">
                <a16:creationId xmlns:a16="http://schemas.microsoft.com/office/drawing/2014/main" id="{202D1725-6945-5943-95A5-9EEDAB11CF3B}"/>
              </a:ext>
            </a:extLst>
          </p:cNvPr>
          <p:cNvSpPr txBox="1"/>
          <p:nvPr/>
        </p:nvSpPr>
        <p:spPr>
          <a:xfrm>
            <a:off x="4761629" y="7368016"/>
            <a:ext cx="2041746" cy="523220"/>
          </a:xfrm>
          <a:prstGeom prst="rect">
            <a:avLst/>
          </a:prstGeom>
          <a:noFill/>
        </p:spPr>
        <p:txBody>
          <a:bodyPr wrap="square" rtlCol="0">
            <a:spAutoFit/>
          </a:bodyPr>
          <a:lstStyle/>
          <a:p>
            <a:pPr algn="ctr"/>
            <a:r>
              <a:rPr lang="en-GB" sz="1400" b="1" dirty="0">
                <a:solidFill>
                  <a:schemeClr val="bg1"/>
                </a:solidFill>
                <a:latin typeface="Arial Narrow" panose="020B0606020202030204" pitchFamily="34" charset="0"/>
              </a:rPr>
              <a:t>Louis Theroux: A different brain</a:t>
            </a:r>
          </a:p>
        </p:txBody>
      </p:sp>
      <p:sp>
        <p:nvSpPr>
          <p:cNvPr id="54" name="TextBox 53">
            <a:extLst>
              <a:ext uri="{FF2B5EF4-FFF2-40B4-BE49-F238E27FC236}">
                <a16:creationId xmlns:a16="http://schemas.microsoft.com/office/drawing/2014/main" id="{25A907CC-62F6-AB4C-B13A-9AC1FA66EB71}"/>
              </a:ext>
            </a:extLst>
          </p:cNvPr>
          <p:cNvSpPr txBox="1"/>
          <p:nvPr/>
        </p:nvSpPr>
        <p:spPr>
          <a:xfrm>
            <a:off x="1162665" y="7318332"/>
            <a:ext cx="2535148" cy="338554"/>
          </a:xfrm>
          <a:prstGeom prst="rect">
            <a:avLst/>
          </a:prstGeom>
          <a:noFill/>
        </p:spPr>
        <p:txBody>
          <a:bodyPr wrap="square" rtlCol="0">
            <a:spAutoFit/>
          </a:bodyPr>
          <a:lstStyle/>
          <a:p>
            <a:pPr algn="ctr"/>
            <a:r>
              <a:rPr lang="en-GB" sz="1600" b="1" dirty="0">
                <a:solidFill>
                  <a:schemeClr val="bg1"/>
                </a:solidFill>
                <a:latin typeface="Arial Narrow" panose="020B0606020202030204" pitchFamily="34" charset="0"/>
              </a:rPr>
              <a:t>50 First Dates</a:t>
            </a:r>
          </a:p>
        </p:txBody>
      </p:sp>
      <p:sp>
        <p:nvSpPr>
          <p:cNvPr id="55" name="TextBox 54">
            <a:extLst>
              <a:ext uri="{FF2B5EF4-FFF2-40B4-BE49-F238E27FC236}">
                <a16:creationId xmlns:a16="http://schemas.microsoft.com/office/drawing/2014/main" id="{E462089A-0B1D-9945-AA4F-23919EFB8C6E}"/>
              </a:ext>
            </a:extLst>
          </p:cNvPr>
          <p:cNvSpPr txBox="1"/>
          <p:nvPr/>
        </p:nvSpPr>
        <p:spPr>
          <a:xfrm>
            <a:off x="2952477" y="7531496"/>
            <a:ext cx="1962203" cy="523220"/>
          </a:xfrm>
          <a:prstGeom prst="rect">
            <a:avLst/>
          </a:prstGeom>
          <a:noFill/>
        </p:spPr>
        <p:txBody>
          <a:bodyPr wrap="square" rtlCol="0">
            <a:spAutoFit/>
          </a:bodyPr>
          <a:lstStyle/>
          <a:p>
            <a:pPr algn="ctr"/>
            <a:r>
              <a:rPr lang="en-GB" sz="1400" b="1" dirty="0">
                <a:solidFill>
                  <a:schemeClr val="bg1"/>
                </a:solidFill>
                <a:latin typeface="Arial Narrow" panose="020B0606020202030204" pitchFamily="34" charset="0"/>
              </a:rPr>
              <a:t>Eternal sunshine of the spotless mind</a:t>
            </a:r>
          </a:p>
        </p:txBody>
      </p:sp>
      <p:pic>
        <p:nvPicPr>
          <p:cNvPr id="1026" name="Picture 2" descr="Fatherhood (2021) - IMDb"/>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79135" y="3554139"/>
            <a:ext cx="1173342" cy="17381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Mind, Explained (TV Series 2019– ) - IMD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82386" y="5663430"/>
            <a:ext cx="1104385" cy="16333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Watch Eternal Sunshine of the Spotless Mind | Prime Video"/>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92899" y="8062649"/>
            <a:ext cx="983566" cy="131142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Oprah Winfrey Presents: When They See Us Now (TV Special 2019) - IMDb">
            <a:extLst>
              <a:ext uri="{FF2B5EF4-FFF2-40B4-BE49-F238E27FC236}">
                <a16:creationId xmlns:a16="http://schemas.microsoft.com/office/drawing/2014/main" id="{517350C2-1023-4FD5-8855-B94A12984FF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243327" y="5872223"/>
            <a:ext cx="1078349" cy="1510687"/>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50BE8F1C-257D-4978-8FDA-9AD262E3FCF5}"/>
              </a:ext>
            </a:extLst>
          </p:cNvPr>
          <p:cNvSpPr txBox="1"/>
          <p:nvPr/>
        </p:nvSpPr>
        <p:spPr>
          <a:xfrm>
            <a:off x="4843463" y="5502587"/>
            <a:ext cx="1868461" cy="430887"/>
          </a:xfrm>
          <a:prstGeom prst="rect">
            <a:avLst/>
          </a:prstGeom>
          <a:noFill/>
        </p:spPr>
        <p:txBody>
          <a:bodyPr wrap="square" rtlCol="0">
            <a:spAutoFit/>
          </a:bodyPr>
          <a:lstStyle/>
          <a:p>
            <a:pPr algn="ctr"/>
            <a:r>
              <a:rPr lang="en-GB" sz="1100" b="1" dirty="0">
                <a:solidFill>
                  <a:schemeClr val="bg1"/>
                </a:solidFill>
                <a:latin typeface="Arial Narrow" panose="020B0606020202030204" pitchFamily="34" charset="0"/>
              </a:rPr>
              <a:t>Oprah Winfrey: When they see us now </a:t>
            </a:r>
          </a:p>
        </p:txBody>
      </p:sp>
    </p:spTree>
    <p:extLst>
      <p:ext uri="{BB962C8B-B14F-4D97-AF65-F5344CB8AC3E}">
        <p14:creationId xmlns:p14="http://schemas.microsoft.com/office/powerpoint/2010/main" val="1090594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 name="Picture 2" descr="Image result for netflix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3470" y="-131934"/>
            <a:ext cx="3550151" cy="19969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476902" y="13042"/>
            <a:ext cx="1823289" cy="615595"/>
          </a:xfrm>
        </p:spPr>
        <p:txBody>
          <a:bodyPr>
            <a:normAutofit/>
          </a:bodyPr>
          <a:lstStyle/>
          <a:p>
            <a:pPr algn="ctr"/>
            <a:r>
              <a:rPr lang="en-GB" sz="3600" b="1" dirty="0">
                <a:solidFill>
                  <a:schemeClr val="bg1"/>
                </a:solidFill>
              </a:rPr>
              <a:t>Beyond</a:t>
            </a:r>
          </a:p>
        </p:txBody>
      </p:sp>
      <p:sp>
        <p:nvSpPr>
          <p:cNvPr id="4" name="TextBox 3"/>
          <p:cNvSpPr txBox="1"/>
          <p:nvPr/>
        </p:nvSpPr>
        <p:spPr>
          <a:xfrm>
            <a:off x="519931" y="3453683"/>
            <a:ext cx="1745039" cy="523220"/>
          </a:xfrm>
          <a:prstGeom prst="rect">
            <a:avLst/>
          </a:prstGeom>
          <a:noFill/>
        </p:spPr>
        <p:txBody>
          <a:bodyPr wrap="square" rtlCol="0">
            <a:spAutoFit/>
          </a:bodyPr>
          <a:lstStyle/>
          <a:p>
            <a:pPr algn="ctr"/>
            <a:r>
              <a:rPr lang="en-GB" sz="1400" b="1" dirty="0">
                <a:solidFill>
                  <a:schemeClr val="bg1"/>
                </a:solidFill>
                <a:latin typeface="Arial Narrow" panose="020B0606020202030204" pitchFamily="34" charset="0"/>
              </a:rPr>
              <a:t>Matt Willis: Fighting addiction</a:t>
            </a:r>
          </a:p>
        </p:txBody>
      </p:sp>
      <p:sp>
        <p:nvSpPr>
          <p:cNvPr id="7" name="TextBox 6"/>
          <p:cNvSpPr txBox="1"/>
          <p:nvPr/>
        </p:nvSpPr>
        <p:spPr>
          <a:xfrm>
            <a:off x="2534034" y="3237166"/>
            <a:ext cx="1427202" cy="461665"/>
          </a:xfrm>
          <a:prstGeom prst="rect">
            <a:avLst/>
          </a:prstGeom>
          <a:noFill/>
        </p:spPr>
        <p:txBody>
          <a:bodyPr wrap="square" rtlCol="0">
            <a:spAutoFit/>
          </a:bodyPr>
          <a:lstStyle/>
          <a:p>
            <a:pPr algn="ctr"/>
            <a:r>
              <a:rPr lang="en-GB" sz="1200" b="1" dirty="0">
                <a:solidFill>
                  <a:schemeClr val="bg1"/>
                </a:solidFill>
                <a:latin typeface="Arial Narrow" panose="020B0606020202030204" pitchFamily="34" charset="0"/>
              </a:rPr>
              <a:t>Stacey Dooley: on the psych ward</a:t>
            </a:r>
          </a:p>
        </p:txBody>
      </p:sp>
      <p:sp>
        <p:nvSpPr>
          <p:cNvPr id="10" name="TextBox 9"/>
          <p:cNvSpPr txBox="1"/>
          <p:nvPr/>
        </p:nvSpPr>
        <p:spPr>
          <a:xfrm>
            <a:off x="2523735" y="4987326"/>
            <a:ext cx="1447800" cy="523220"/>
          </a:xfrm>
          <a:prstGeom prst="rect">
            <a:avLst/>
          </a:prstGeom>
          <a:noFill/>
        </p:spPr>
        <p:txBody>
          <a:bodyPr wrap="square" rtlCol="0">
            <a:spAutoFit/>
          </a:bodyPr>
          <a:lstStyle/>
          <a:p>
            <a:pPr algn="ctr"/>
            <a:r>
              <a:rPr lang="en-GB" sz="1400" b="1" dirty="0">
                <a:solidFill>
                  <a:schemeClr val="bg1"/>
                </a:solidFill>
                <a:latin typeface="Arial Narrow" panose="020B0606020202030204" pitchFamily="34" charset="0"/>
              </a:rPr>
              <a:t>James Arthur: Out of our minds</a:t>
            </a:r>
          </a:p>
        </p:txBody>
      </p:sp>
      <p:sp>
        <p:nvSpPr>
          <p:cNvPr id="13" name="TextBox 12"/>
          <p:cNvSpPr txBox="1"/>
          <p:nvPr/>
        </p:nvSpPr>
        <p:spPr>
          <a:xfrm rot="5400000">
            <a:off x="-408005" y="2200277"/>
            <a:ext cx="1523602" cy="369332"/>
          </a:xfrm>
          <a:prstGeom prst="rect">
            <a:avLst/>
          </a:prstGeom>
          <a:noFill/>
        </p:spPr>
        <p:txBody>
          <a:bodyPr wrap="square" rtlCol="0">
            <a:spAutoFit/>
          </a:bodyPr>
          <a:lstStyle/>
          <a:p>
            <a:pPr algn="ctr"/>
            <a:r>
              <a:rPr lang="en-GB" b="1" dirty="0">
                <a:solidFill>
                  <a:schemeClr val="bg1"/>
                </a:solidFill>
              </a:rPr>
              <a:t>4 On Demand</a:t>
            </a:r>
          </a:p>
        </p:txBody>
      </p:sp>
      <p:sp>
        <p:nvSpPr>
          <p:cNvPr id="18" name="TextBox 17"/>
          <p:cNvSpPr txBox="1"/>
          <p:nvPr/>
        </p:nvSpPr>
        <p:spPr>
          <a:xfrm rot="5400000">
            <a:off x="-408005" y="4516155"/>
            <a:ext cx="1523602" cy="369332"/>
          </a:xfrm>
          <a:prstGeom prst="rect">
            <a:avLst/>
          </a:prstGeom>
          <a:noFill/>
        </p:spPr>
        <p:txBody>
          <a:bodyPr wrap="square" rtlCol="0">
            <a:spAutoFit/>
          </a:bodyPr>
          <a:lstStyle/>
          <a:p>
            <a:pPr algn="ctr"/>
            <a:r>
              <a:rPr lang="en-GB" b="1" dirty="0">
                <a:solidFill>
                  <a:schemeClr val="bg1"/>
                </a:solidFill>
              </a:rPr>
              <a:t>BBC iPlayer</a:t>
            </a:r>
          </a:p>
        </p:txBody>
      </p:sp>
      <p:sp>
        <p:nvSpPr>
          <p:cNvPr id="27" name="TextBox 26"/>
          <p:cNvSpPr txBox="1"/>
          <p:nvPr/>
        </p:nvSpPr>
        <p:spPr>
          <a:xfrm>
            <a:off x="1570527" y="7012244"/>
            <a:ext cx="1745039" cy="461665"/>
          </a:xfrm>
          <a:prstGeom prst="rect">
            <a:avLst/>
          </a:prstGeom>
          <a:noFill/>
        </p:spPr>
        <p:txBody>
          <a:bodyPr wrap="square" rtlCol="0">
            <a:spAutoFit/>
          </a:bodyPr>
          <a:lstStyle/>
          <a:p>
            <a:pPr algn="ctr"/>
            <a:r>
              <a:rPr lang="en-GB" sz="1200" b="1" dirty="0">
                <a:solidFill>
                  <a:schemeClr val="bg1"/>
                </a:solidFill>
                <a:latin typeface="Arial Narrow" panose="020B0606020202030204" pitchFamily="34" charset="0"/>
              </a:rPr>
              <a:t>The Stanford Prison Experiment </a:t>
            </a:r>
          </a:p>
        </p:txBody>
      </p:sp>
      <p:sp>
        <p:nvSpPr>
          <p:cNvPr id="29" name="TextBox 28"/>
          <p:cNvSpPr txBox="1"/>
          <p:nvPr/>
        </p:nvSpPr>
        <p:spPr>
          <a:xfrm>
            <a:off x="3293739" y="7012244"/>
            <a:ext cx="1427202" cy="338554"/>
          </a:xfrm>
          <a:prstGeom prst="rect">
            <a:avLst/>
          </a:prstGeom>
          <a:noFill/>
        </p:spPr>
        <p:txBody>
          <a:bodyPr wrap="square" rtlCol="0">
            <a:spAutoFit/>
          </a:bodyPr>
          <a:lstStyle/>
          <a:p>
            <a:pPr algn="ctr"/>
            <a:r>
              <a:rPr lang="en-GB" sz="1600" b="1" dirty="0">
                <a:solidFill>
                  <a:schemeClr val="bg1"/>
                </a:solidFill>
                <a:latin typeface="Arial Narrow" panose="020B0606020202030204" pitchFamily="34" charset="0"/>
              </a:rPr>
              <a:t>Fear of Rain</a:t>
            </a:r>
          </a:p>
        </p:txBody>
      </p:sp>
      <p:sp>
        <p:nvSpPr>
          <p:cNvPr id="3" name="Slide Number Placeholder 2">
            <a:extLst>
              <a:ext uri="{FF2B5EF4-FFF2-40B4-BE49-F238E27FC236}">
                <a16:creationId xmlns:a16="http://schemas.microsoft.com/office/drawing/2014/main" id="{D113A6AF-57BE-434C-B599-25C1D866FD00}"/>
              </a:ext>
            </a:extLst>
          </p:cNvPr>
          <p:cNvSpPr>
            <a:spLocks noGrp="1"/>
          </p:cNvSpPr>
          <p:nvPr>
            <p:ph type="sldNum" sz="quarter" idx="12"/>
          </p:nvPr>
        </p:nvSpPr>
        <p:spPr/>
        <p:txBody>
          <a:bodyPr/>
          <a:lstStyle/>
          <a:p>
            <a:fld id="{42197ACC-EB3C-4466-A41B-F6CC006DF8B4}" type="slidenum">
              <a:rPr lang="en-GB" smtClean="0"/>
              <a:t>7</a:t>
            </a:fld>
            <a:endParaRPr lang="en-GB"/>
          </a:p>
        </p:txBody>
      </p:sp>
      <p:pic>
        <p:nvPicPr>
          <p:cNvPr id="8" name="Picture 7">
            <a:extLst>
              <a:ext uri="{FF2B5EF4-FFF2-40B4-BE49-F238E27FC236}">
                <a16:creationId xmlns:a16="http://schemas.microsoft.com/office/drawing/2014/main" id="{BE3BC152-5A78-EC40-8BCE-95D4466F51A6}"/>
              </a:ext>
            </a:extLst>
          </p:cNvPr>
          <p:cNvPicPr>
            <a:picLocks noChangeAspect="1"/>
          </p:cNvPicPr>
          <p:nvPr/>
        </p:nvPicPr>
        <p:blipFill>
          <a:blip r:embed="rId3"/>
          <a:stretch>
            <a:fillRect/>
          </a:stretch>
        </p:blipFill>
        <p:spPr>
          <a:xfrm>
            <a:off x="2419565" y="3797995"/>
            <a:ext cx="1745040" cy="1208104"/>
          </a:xfrm>
          <a:prstGeom prst="rect">
            <a:avLst/>
          </a:prstGeom>
        </p:spPr>
      </p:pic>
      <p:pic>
        <p:nvPicPr>
          <p:cNvPr id="16" name="Picture 15">
            <a:extLst>
              <a:ext uri="{FF2B5EF4-FFF2-40B4-BE49-F238E27FC236}">
                <a16:creationId xmlns:a16="http://schemas.microsoft.com/office/drawing/2014/main" id="{131B32B9-5A20-354D-846C-E212F7FD469E}"/>
              </a:ext>
            </a:extLst>
          </p:cNvPr>
          <p:cNvPicPr>
            <a:picLocks noChangeAspect="1"/>
          </p:cNvPicPr>
          <p:nvPr/>
        </p:nvPicPr>
        <p:blipFill>
          <a:blip r:embed="rId4"/>
          <a:stretch>
            <a:fillRect/>
          </a:stretch>
        </p:blipFill>
        <p:spPr>
          <a:xfrm>
            <a:off x="1803414" y="7562738"/>
            <a:ext cx="1265452" cy="1897807"/>
          </a:xfrm>
          <a:prstGeom prst="rect">
            <a:avLst/>
          </a:prstGeom>
        </p:spPr>
      </p:pic>
      <p:sp>
        <p:nvSpPr>
          <p:cNvPr id="44" name="TextBox 43">
            <a:extLst>
              <a:ext uri="{FF2B5EF4-FFF2-40B4-BE49-F238E27FC236}">
                <a16:creationId xmlns:a16="http://schemas.microsoft.com/office/drawing/2014/main" id="{7C3DEA83-8C46-524F-995B-D8E80CD990A6}"/>
              </a:ext>
            </a:extLst>
          </p:cNvPr>
          <p:cNvSpPr txBox="1"/>
          <p:nvPr/>
        </p:nvSpPr>
        <p:spPr>
          <a:xfrm>
            <a:off x="4473795" y="3551390"/>
            <a:ext cx="1744496" cy="523220"/>
          </a:xfrm>
          <a:prstGeom prst="rect">
            <a:avLst/>
          </a:prstGeom>
          <a:noFill/>
        </p:spPr>
        <p:txBody>
          <a:bodyPr wrap="square" rtlCol="0">
            <a:spAutoFit/>
          </a:bodyPr>
          <a:lstStyle/>
          <a:p>
            <a:pPr algn="ctr"/>
            <a:r>
              <a:rPr lang="en-GB" sz="1400" b="1" dirty="0">
                <a:solidFill>
                  <a:schemeClr val="bg1"/>
                </a:solidFill>
                <a:latin typeface="Arial Narrow" panose="020B0606020202030204" pitchFamily="34" charset="0"/>
              </a:rPr>
              <a:t>Roman Kemp: Our silent emergency</a:t>
            </a:r>
          </a:p>
        </p:txBody>
      </p:sp>
      <p:sp>
        <p:nvSpPr>
          <p:cNvPr id="46" name="TextBox 45">
            <a:extLst>
              <a:ext uri="{FF2B5EF4-FFF2-40B4-BE49-F238E27FC236}">
                <a16:creationId xmlns:a16="http://schemas.microsoft.com/office/drawing/2014/main" id="{69253163-CC13-BB45-8C0E-9B79937D9AE0}"/>
              </a:ext>
            </a:extLst>
          </p:cNvPr>
          <p:cNvSpPr txBox="1"/>
          <p:nvPr/>
        </p:nvSpPr>
        <p:spPr>
          <a:xfrm>
            <a:off x="641401" y="1429539"/>
            <a:ext cx="1427202" cy="307777"/>
          </a:xfrm>
          <a:prstGeom prst="rect">
            <a:avLst/>
          </a:prstGeom>
          <a:noFill/>
        </p:spPr>
        <p:txBody>
          <a:bodyPr wrap="square" rtlCol="0">
            <a:spAutoFit/>
          </a:bodyPr>
          <a:lstStyle/>
          <a:p>
            <a:pPr algn="ctr"/>
            <a:r>
              <a:rPr lang="en-GB" sz="1400" b="1" dirty="0">
                <a:solidFill>
                  <a:schemeClr val="bg1"/>
                </a:solidFill>
                <a:latin typeface="Arial Narrow" panose="020B0606020202030204" pitchFamily="34" charset="0"/>
              </a:rPr>
              <a:t>Catching a killer</a:t>
            </a:r>
          </a:p>
        </p:txBody>
      </p:sp>
      <p:sp>
        <p:nvSpPr>
          <p:cNvPr id="48" name="TextBox 47">
            <a:extLst>
              <a:ext uri="{FF2B5EF4-FFF2-40B4-BE49-F238E27FC236}">
                <a16:creationId xmlns:a16="http://schemas.microsoft.com/office/drawing/2014/main" id="{D8BE7784-29A5-8E45-9EA3-2667252749E2}"/>
              </a:ext>
            </a:extLst>
          </p:cNvPr>
          <p:cNvSpPr txBox="1"/>
          <p:nvPr/>
        </p:nvSpPr>
        <p:spPr>
          <a:xfrm>
            <a:off x="2523735" y="1360351"/>
            <a:ext cx="1427202" cy="523220"/>
          </a:xfrm>
          <a:prstGeom prst="rect">
            <a:avLst/>
          </a:prstGeom>
          <a:noFill/>
        </p:spPr>
        <p:txBody>
          <a:bodyPr wrap="square" rtlCol="0">
            <a:spAutoFit/>
          </a:bodyPr>
          <a:lstStyle/>
          <a:p>
            <a:pPr algn="ctr"/>
            <a:r>
              <a:rPr lang="en-GB" sz="1400" b="1" dirty="0">
                <a:solidFill>
                  <a:schemeClr val="bg1"/>
                </a:solidFill>
                <a:latin typeface="Arial Narrow" panose="020B0606020202030204" pitchFamily="34" charset="0"/>
              </a:rPr>
              <a:t>When the words went away</a:t>
            </a:r>
          </a:p>
        </p:txBody>
      </p:sp>
      <p:sp>
        <p:nvSpPr>
          <p:cNvPr id="49" name="TextBox 48">
            <a:extLst>
              <a:ext uri="{FF2B5EF4-FFF2-40B4-BE49-F238E27FC236}">
                <a16:creationId xmlns:a16="http://schemas.microsoft.com/office/drawing/2014/main" id="{FD575433-35C4-A44A-8931-E85DA1E1570D}"/>
              </a:ext>
            </a:extLst>
          </p:cNvPr>
          <p:cNvSpPr txBox="1"/>
          <p:nvPr/>
        </p:nvSpPr>
        <p:spPr>
          <a:xfrm rot="5400000">
            <a:off x="3610812" y="2200277"/>
            <a:ext cx="1523602" cy="369332"/>
          </a:xfrm>
          <a:prstGeom prst="rect">
            <a:avLst/>
          </a:prstGeom>
          <a:noFill/>
        </p:spPr>
        <p:txBody>
          <a:bodyPr wrap="square" rtlCol="0">
            <a:spAutoFit/>
          </a:bodyPr>
          <a:lstStyle/>
          <a:p>
            <a:pPr algn="ctr"/>
            <a:r>
              <a:rPr lang="en-GB" b="1" dirty="0">
                <a:solidFill>
                  <a:schemeClr val="bg1"/>
                </a:solidFill>
              </a:rPr>
              <a:t>Channel 5 </a:t>
            </a:r>
          </a:p>
        </p:txBody>
      </p:sp>
      <p:sp>
        <p:nvSpPr>
          <p:cNvPr id="51" name="TextBox 50">
            <a:extLst>
              <a:ext uri="{FF2B5EF4-FFF2-40B4-BE49-F238E27FC236}">
                <a16:creationId xmlns:a16="http://schemas.microsoft.com/office/drawing/2014/main" id="{83832621-BF4C-A243-84A6-0838AEFF82B6}"/>
              </a:ext>
            </a:extLst>
          </p:cNvPr>
          <p:cNvSpPr txBox="1"/>
          <p:nvPr/>
        </p:nvSpPr>
        <p:spPr>
          <a:xfrm>
            <a:off x="4537078" y="1487181"/>
            <a:ext cx="2155820" cy="315150"/>
          </a:xfrm>
          <a:prstGeom prst="rect">
            <a:avLst/>
          </a:prstGeom>
          <a:noFill/>
        </p:spPr>
        <p:txBody>
          <a:bodyPr wrap="square" rtlCol="0">
            <a:spAutoFit/>
          </a:bodyPr>
          <a:lstStyle/>
          <a:p>
            <a:pPr algn="ctr"/>
            <a:r>
              <a:rPr lang="en-GB" sz="1400" b="1" dirty="0">
                <a:solidFill>
                  <a:schemeClr val="bg1"/>
                </a:solidFill>
              </a:rPr>
              <a:t>Inside HMP Long </a:t>
            </a:r>
            <a:r>
              <a:rPr lang="en-GB" sz="1400" b="1" dirty="0" err="1">
                <a:solidFill>
                  <a:schemeClr val="bg1"/>
                </a:solidFill>
              </a:rPr>
              <a:t>Lartin</a:t>
            </a:r>
            <a:endParaRPr lang="en-GB" sz="1400" b="1" dirty="0">
              <a:solidFill>
                <a:schemeClr val="bg1"/>
              </a:solidFill>
            </a:endParaRPr>
          </a:p>
        </p:txBody>
      </p:sp>
      <p:sp>
        <p:nvSpPr>
          <p:cNvPr id="53" name="TextBox 52">
            <a:extLst>
              <a:ext uri="{FF2B5EF4-FFF2-40B4-BE49-F238E27FC236}">
                <a16:creationId xmlns:a16="http://schemas.microsoft.com/office/drawing/2014/main" id="{1CCD5A57-7D11-A74F-A841-4F317D008016}"/>
              </a:ext>
            </a:extLst>
          </p:cNvPr>
          <p:cNvSpPr txBox="1"/>
          <p:nvPr/>
        </p:nvSpPr>
        <p:spPr>
          <a:xfrm>
            <a:off x="68532" y="7036575"/>
            <a:ext cx="1745039" cy="338554"/>
          </a:xfrm>
          <a:prstGeom prst="rect">
            <a:avLst/>
          </a:prstGeom>
          <a:noFill/>
        </p:spPr>
        <p:txBody>
          <a:bodyPr wrap="square" rtlCol="0">
            <a:spAutoFit/>
          </a:bodyPr>
          <a:lstStyle/>
          <a:p>
            <a:pPr algn="ctr"/>
            <a:r>
              <a:rPr lang="en-GB" sz="1600" b="1" dirty="0">
                <a:solidFill>
                  <a:schemeClr val="bg1"/>
                </a:solidFill>
                <a:latin typeface="Arial Narrow" panose="020B0606020202030204" pitchFamily="34" charset="0"/>
              </a:rPr>
              <a:t>A Beautiful Mind</a:t>
            </a:r>
          </a:p>
        </p:txBody>
      </p:sp>
      <p:pic>
        <p:nvPicPr>
          <p:cNvPr id="5" name="Picture 4"/>
          <p:cNvPicPr>
            <a:picLocks noChangeAspect="1"/>
          </p:cNvPicPr>
          <p:nvPr/>
        </p:nvPicPr>
        <p:blipFill>
          <a:blip r:embed="rId5"/>
          <a:stretch>
            <a:fillRect/>
          </a:stretch>
        </p:blipFill>
        <p:spPr>
          <a:xfrm>
            <a:off x="4992832" y="5788104"/>
            <a:ext cx="902520" cy="907078"/>
          </a:xfrm>
          <a:prstGeom prst="rect">
            <a:avLst/>
          </a:prstGeom>
        </p:spPr>
      </p:pic>
      <p:sp>
        <p:nvSpPr>
          <p:cNvPr id="31" name="TextBox 30">
            <a:extLst>
              <a:ext uri="{FF2B5EF4-FFF2-40B4-BE49-F238E27FC236}">
                <a16:creationId xmlns:a16="http://schemas.microsoft.com/office/drawing/2014/main" id="{7C3DEA83-8C46-524F-995B-D8E80CD990A6}"/>
              </a:ext>
            </a:extLst>
          </p:cNvPr>
          <p:cNvSpPr txBox="1"/>
          <p:nvPr/>
        </p:nvSpPr>
        <p:spPr>
          <a:xfrm>
            <a:off x="4300191" y="5187940"/>
            <a:ext cx="2287803" cy="600164"/>
          </a:xfrm>
          <a:prstGeom prst="rect">
            <a:avLst/>
          </a:prstGeom>
          <a:noFill/>
        </p:spPr>
        <p:txBody>
          <a:bodyPr wrap="square" rtlCol="0">
            <a:spAutoFit/>
          </a:bodyPr>
          <a:lstStyle/>
          <a:p>
            <a:pPr algn="ctr"/>
            <a:r>
              <a:rPr lang="en-GB" sz="1100" b="1" dirty="0">
                <a:solidFill>
                  <a:schemeClr val="bg1"/>
                </a:solidFill>
                <a:latin typeface="Arial Narrow" panose="020B0606020202030204" pitchFamily="34" charset="0"/>
              </a:rPr>
              <a:t>Teach me a lesson with Greg James and Bella Mackie – Episode 2 ‘Are people born evil?’</a:t>
            </a:r>
          </a:p>
        </p:txBody>
      </p:sp>
      <p:pic>
        <p:nvPicPr>
          <p:cNvPr id="1026" name="Picture 2" descr="A Beautiful Mind: Was Mathematician John Nash Autistic? | The Art of Autis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220" y="7562738"/>
            <a:ext cx="1232675" cy="18481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7"/>
          <a:srcRect l="2587"/>
          <a:stretch/>
        </p:blipFill>
        <p:spPr>
          <a:xfrm>
            <a:off x="350220" y="5569296"/>
            <a:ext cx="1793174" cy="1055308"/>
          </a:xfrm>
          <a:prstGeom prst="rect">
            <a:avLst/>
          </a:prstGeom>
        </p:spPr>
      </p:pic>
      <p:sp>
        <p:nvSpPr>
          <p:cNvPr id="35" name="TextBox 34"/>
          <p:cNvSpPr txBox="1"/>
          <p:nvPr/>
        </p:nvSpPr>
        <p:spPr>
          <a:xfrm>
            <a:off x="336014" y="5261519"/>
            <a:ext cx="1745039" cy="307777"/>
          </a:xfrm>
          <a:prstGeom prst="rect">
            <a:avLst/>
          </a:prstGeom>
          <a:noFill/>
        </p:spPr>
        <p:txBody>
          <a:bodyPr wrap="square" rtlCol="0">
            <a:spAutoFit/>
          </a:bodyPr>
          <a:lstStyle/>
          <a:p>
            <a:pPr algn="ctr"/>
            <a:r>
              <a:rPr lang="en-GB" sz="1400" b="1" dirty="0">
                <a:solidFill>
                  <a:schemeClr val="bg1"/>
                </a:solidFill>
                <a:latin typeface="Arial Narrow" panose="020B0606020202030204" pitchFamily="34" charset="0"/>
              </a:rPr>
              <a:t>Time</a:t>
            </a:r>
          </a:p>
        </p:txBody>
      </p:sp>
      <p:pic>
        <p:nvPicPr>
          <p:cNvPr id="12" name="Picture 11"/>
          <p:cNvPicPr>
            <a:picLocks noChangeAspect="1"/>
          </p:cNvPicPr>
          <p:nvPr/>
        </p:nvPicPr>
        <p:blipFill>
          <a:blip r:embed="rId8"/>
          <a:stretch>
            <a:fillRect/>
          </a:stretch>
        </p:blipFill>
        <p:spPr>
          <a:xfrm>
            <a:off x="600646" y="4049109"/>
            <a:ext cx="1711913" cy="987944"/>
          </a:xfrm>
          <a:prstGeom prst="rect">
            <a:avLst/>
          </a:prstGeom>
        </p:spPr>
      </p:pic>
      <p:pic>
        <p:nvPicPr>
          <p:cNvPr id="14" name="Picture 13"/>
          <p:cNvPicPr>
            <a:picLocks noChangeAspect="1"/>
          </p:cNvPicPr>
          <p:nvPr/>
        </p:nvPicPr>
        <p:blipFill>
          <a:blip r:embed="rId9"/>
          <a:stretch>
            <a:fillRect/>
          </a:stretch>
        </p:blipFill>
        <p:spPr>
          <a:xfrm>
            <a:off x="2472050" y="5569296"/>
            <a:ext cx="1784265" cy="1185597"/>
          </a:xfrm>
          <a:prstGeom prst="rect">
            <a:avLst/>
          </a:prstGeom>
        </p:spPr>
      </p:pic>
      <p:pic>
        <p:nvPicPr>
          <p:cNvPr id="15" name="Picture 14"/>
          <p:cNvPicPr>
            <a:picLocks noChangeAspect="1"/>
          </p:cNvPicPr>
          <p:nvPr/>
        </p:nvPicPr>
        <p:blipFill>
          <a:blip r:embed="rId10"/>
          <a:stretch>
            <a:fillRect/>
          </a:stretch>
        </p:blipFill>
        <p:spPr>
          <a:xfrm>
            <a:off x="4484094" y="4049109"/>
            <a:ext cx="1734951" cy="1160426"/>
          </a:xfrm>
          <a:prstGeom prst="rect">
            <a:avLst/>
          </a:prstGeom>
        </p:spPr>
      </p:pic>
      <p:pic>
        <p:nvPicPr>
          <p:cNvPr id="17" name="Picture 16"/>
          <p:cNvPicPr>
            <a:picLocks noChangeAspect="1"/>
          </p:cNvPicPr>
          <p:nvPr/>
        </p:nvPicPr>
        <p:blipFill>
          <a:blip r:embed="rId11"/>
          <a:stretch>
            <a:fillRect/>
          </a:stretch>
        </p:blipFill>
        <p:spPr>
          <a:xfrm>
            <a:off x="578693" y="1834284"/>
            <a:ext cx="1613695" cy="1101042"/>
          </a:xfrm>
          <a:prstGeom prst="rect">
            <a:avLst/>
          </a:prstGeom>
        </p:spPr>
      </p:pic>
      <p:pic>
        <p:nvPicPr>
          <p:cNvPr id="21" name="Picture 20"/>
          <p:cNvPicPr>
            <a:picLocks noChangeAspect="1"/>
          </p:cNvPicPr>
          <p:nvPr/>
        </p:nvPicPr>
        <p:blipFill>
          <a:blip r:embed="rId12"/>
          <a:stretch>
            <a:fillRect/>
          </a:stretch>
        </p:blipFill>
        <p:spPr>
          <a:xfrm>
            <a:off x="2374354" y="1883571"/>
            <a:ext cx="1597181" cy="1085853"/>
          </a:xfrm>
          <a:prstGeom prst="rect">
            <a:avLst/>
          </a:prstGeom>
        </p:spPr>
      </p:pic>
      <p:pic>
        <p:nvPicPr>
          <p:cNvPr id="24" name="Picture 23"/>
          <p:cNvPicPr>
            <a:picLocks noChangeAspect="1"/>
          </p:cNvPicPr>
          <p:nvPr/>
        </p:nvPicPr>
        <p:blipFill>
          <a:blip r:embed="rId13"/>
          <a:stretch>
            <a:fillRect/>
          </a:stretch>
        </p:blipFill>
        <p:spPr>
          <a:xfrm>
            <a:off x="4637961" y="1863180"/>
            <a:ext cx="2066419" cy="1176789"/>
          </a:xfrm>
          <a:prstGeom prst="rect">
            <a:avLst/>
          </a:prstGeom>
        </p:spPr>
      </p:pic>
      <p:pic>
        <p:nvPicPr>
          <p:cNvPr id="34" name="Picture 33">
            <a:extLst>
              <a:ext uri="{FF2B5EF4-FFF2-40B4-BE49-F238E27FC236}">
                <a16:creationId xmlns:a16="http://schemas.microsoft.com/office/drawing/2014/main" id="{024D7C54-52A0-4090-9261-3981547D9657}"/>
              </a:ext>
            </a:extLst>
          </p:cNvPr>
          <p:cNvPicPr>
            <a:picLocks noChangeAspect="1"/>
          </p:cNvPicPr>
          <p:nvPr/>
        </p:nvPicPr>
        <p:blipFill>
          <a:blip r:embed="rId14"/>
          <a:stretch>
            <a:fillRect/>
          </a:stretch>
        </p:blipFill>
        <p:spPr>
          <a:xfrm>
            <a:off x="5062318" y="7473909"/>
            <a:ext cx="1346306" cy="1918328"/>
          </a:xfrm>
          <a:prstGeom prst="rect">
            <a:avLst/>
          </a:prstGeom>
        </p:spPr>
      </p:pic>
      <p:sp>
        <p:nvSpPr>
          <p:cNvPr id="37" name="TextBox 36">
            <a:extLst>
              <a:ext uri="{FF2B5EF4-FFF2-40B4-BE49-F238E27FC236}">
                <a16:creationId xmlns:a16="http://schemas.microsoft.com/office/drawing/2014/main" id="{B4195CB8-C208-4322-8C4E-35BCFBC567D0}"/>
              </a:ext>
            </a:extLst>
          </p:cNvPr>
          <p:cNvSpPr txBox="1"/>
          <p:nvPr/>
        </p:nvSpPr>
        <p:spPr>
          <a:xfrm>
            <a:off x="4537078" y="7036575"/>
            <a:ext cx="2535148" cy="338554"/>
          </a:xfrm>
          <a:prstGeom prst="rect">
            <a:avLst/>
          </a:prstGeom>
          <a:noFill/>
        </p:spPr>
        <p:txBody>
          <a:bodyPr wrap="square" rtlCol="0">
            <a:spAutoFit/>
          </a:bodyPr>
          <a:lstStyle/>
          <a:p>
            <a:pPr algn="ctr"/>
            <a:r>
              <a:rPr lang="en-GB" sz="1600" b="1" dirty="0">
                <a:solidFill>
                  <a:schemeClr val="bg1"/>
                </a:solidFill>
                <a:latin typeface="Arial Narrow" panose="020B0606020202030204" pitchFamily="34" charset="0"/>
              </a:rPr>
              <a:t>Three Identical Strangers</a:t>
            </a:r>
          </a:p>
        </p:txBody>
      </p:sp>
      <p:pic>
        <p:nvPicPr>
          <p:cNvPr id="9" name="Picture 8">
            <a:extLst>
              <a:ext uri="{FF2B5EF4-FFF2-40B4-BE49-F238E27FC236}">
                <a16:creationId xmlns:a16="http://schemas.microsoft.com/office/drawing/2014/main" id="{DDB1E6FC-E1F5-4D42-A5A6-2321ABDBE573}"/>
              </a:ext>
            </a:extLst>
          </p:cNvPr>
          <p:cNvPicPr>
            <a:picLocks noChangeAspect="1"/>
          </p:cNvPicPr>
          <p:nvPr/>
        </p:nvPicPr>
        <p:blipFill>
          <a:blip r:embed="rId15"/>
          <a:stretch>
            <a:fillRect/>
          </a:stretch>
        </p:blipFill>
        <p:spPr>
          <a:xfrm>
            <a:off x="3286389" y="7539427"/>
            <a:ext cx="1475794" cy="1967725"/>
          </a:xfrm>
          <a:prstGeom prst="rect">
            <a:avLst/>
          </a:prstGeom>
        </p:spPr>
      </p:pic>
    </p:spTree>
    <p:extLst>
      <p:ext uri="{BB962C8B-B14F-4D97-AF65-F5344CB8AC3E}">
        <p14:creationId xmlns:p14="http://schemas.microsoft.com/office/powerpoint/2010/main" val="4156300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 name="Picture 2" descr="Image result for netflix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3470" y="-131934"/>
            <a:ext cx="3550151" cy="19969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476902" y="13042"/>
            <a:ext cx="1823289" cy="615595"/>
          </a:xfrm>
        </p:spPr>
        <p:txBody>
          <a:bodyPr>
            <a:normAutofit/>
          </a:bodyPr>
          <a:lstStyle/>
          <a:p>
            <a:pPr algn="ctr"/>
            <a:r>
              <a:rPr lang="en-GB" sz="3600" b="1" dirty="0">
                <a:solidFill>
                  <a:schemeClr val="bg1"/>
                </a:solidFill>
              </a:rPr>
              <a:t>Beyond</a:t>
            </a:r>
          </a:p>
        </p:txBody>
      </p:sp>
      <p:sp>
        <p:nvSpPr>
          <p:cNvPr id="4" name="TextBox 3"/>
          <p:cNvSpPr txBox="1"/>
          <p:nvPr/>
        </p:nvSpPr>
        <p:spPr>
          <a:xfrm>
            <a:off x="353796" y="1472316"/>
            <a:ext cx="1745039" cy="461665"/>
          </a:xfrm>
          <a:prstGeom prst="rect">
            <a:avLst/>
          </a:prstGeom>
          <a:noFill/>
        </p:spPr>
        <p:txBody>
          <a:bodyPr wrap="square" rtlCol="0">
            <a:spAutoFit/>
          </a:bodyPr>
          <a:lstStyle/>
          <a:p>
            <a:pPr algn="ctr"/>
            <a:r>
              <a:rPr lang="en-GB" sz="1200" b="1" i="1" dirty="0">
                <a:solidFill>
                  <a:schemeClr val="bg1"/>
                </a:solidFill>
                <a:latin typeface="Arial Narrow" panose="020B0606020202030204" pitchFamily="34" charset="0"/>
              </a:rPr>
              <a:t>The prison doctor</a:t>
            </a:r>
            <a:r>
              <a:rPr lang="en-GB" sz="1200" b="1" dirty="0">
                <a:solidFill>
                  <a:schemeClr val="bg1"/>
                </a:solidFill>
                <a:latin typeface="Arial Narrow" panose="020B0606020202030204" pitchFamily="34" charset="0"/>
              </a:rPr>
              <a:t> by Dr Amanda Brown</a:t>
            </a:r>
            <a:endParaRPr lang="en-GB" sz="1200" b="1" i="1" dirty="0">
              <a:solidFill>
                <a:schemeClr val="bg1"/>
              </a:solidFill>
              <a:latin typeface="Arial Narrow" panose="020B0606020202030204" pitchFamily="34" charset="0"/>
            </a:endParaRPr>
          </a:p>
        </p:txBody>
      </p:sp>
      <p:sp>
        <p:nvSpPr>
          <p:cNvPr id="7" name="TextBox 6"/>
          <p:cNvSpPr txBox="1"/>
          <p:nvPr/>
        </p:nvSpPr>
        <p:spPr>
          <a:xfrm>
            <a:off x="2326617" y="1472315"/>
            <a:ext cx="1245664" cy="461665"/>
          </a:xfrm>
          <a:prstGeom prst="rect">
            <a:avLst/>
          </a:prstGeom>
          <a:noFill/>
        </p:spPr>
        <p:txBody>
          <a:bodyPr wrap="square" rtlCol="0">
            <a:spAutoFit/>
          </a:bodyPr>
          <a:lstStyle/>
          <a:p>
            <a:pPr algn="ctr"/>
            <a:r>
              <a:rPr lang="en-GB" sz="1200" b="1" i="1" dirty="0">
                <a:solidFill>
                  <a:schemeClr val="bg1"/>
                </a:solidFill>
                <a:latin typeface="Arial Narrow" panose="020B0606020202030204" pitchFamily="34" charset="0"/>
              </a:rPr>
              <a:t>Room </a:t>
            </a:r>
            <a:r>
              <a:rPr lang="en-GB" sz="1200" b="1" dirty="0">
                <a:solidFill>
                  <a:schemeClr val="bg1"/>
                </a:solidFill>
                <a:latin typeface="Arial Narrow" panose="020B0606020202030204" pitchFamily="34" charset="0"/>
              </a:rPr>
              <a:t> by Emma Donoghue</a:t>
            </a:r>
            <a:endParaRPr lang="en-GB" sz="1200" b="1" i="1" dirty="0">
              <a:solidFill>
                <a:schemeClr val="bg1"/>
              </a:solidFill>
              <a:latin typeface="Arial Narrow" panose="020B0606020202030204" pitchFamily="34" charset="0"/>
            </a:endParaRPr>
          </a:p>
        </p:txBody>
      </p:sp>
      <p:sp>
        <p:nvSpPr>
          <p:cNvPr id="10" name="TextBox 9"/>
          <p:cNvSpPr txBox="1"/>
          <p:nvPr/>
        </p:nvSpPr>
        <p:spPr>
          <a:xfrm>
            <a:off x="3514968" y="1439311"/>
            <a:ext cx="1722139" cy="577081"/>
          </a:xfrm>
          <a:prstGeom prst="rect">
            <a:avLst/>
          </a:prstGeom>
          <a:noFill/>
        </p:spPr>
        <p:txBody>
          <a:bodyPr wrap="square" rtlCol="0">
            <a:spAutoFit/>
          </a:bodyPr>
          <a:lstStyle/>
          <a:p>
            <a:pPr algn="ctr"/>
            <a:r>
              <a:rPr lang="en-GB" sz="1050" b="1" i="1" dirty="0">
                <a:solidFill>
                  <a:schemeClr val="bg1"/>
                </a:solidFill>
                <a:latin typeface="Arial Narrow" panose="020B0606020202030204" pitchFamily="34" charset="0"/>
              </a:rPr>
              <a:t>The killer across the table </a:t>
            </a:r>
            <a:r>
              <a:rPr lang="en-GB" sz="1050" b="1" dirty="0">
                <a:solidFill>
                  <a:schemeClr val="bg1"/>
                </a:solidFill>
                <a:latin typeface="Arial Narrow" panose="020B0606020202030204" pitchFamily="34" charset="0"/>
              </a:rPr>
              <a:t>by John E. Douglas &amp; Mark </a:t>
            </a:r>
            <a:r>
              <a:rPr lang="en-GB" sz="1050" b="1" dirty="0" err="1">
                <a:solidFill>
                  <a:schemeClr val="bg1"/>
                </a:solidFill>
                <a:latin typeface="Arial Narrow" panose="020B0606020202030204" pitchFamily="34" charset="0"/>
              </a:rPr>
              <a:t>Olshaker</a:t>
            </a:r>
            <a:endParaRPr lang="en-GB" sz="1050" b="1" i="1" dirty="0">
              <a:solidFill>
                <a:schemeClr val="bg1"/>
              </a:solidFill>
              <a:latin typeface="Arial Narrow" panose="020B0606020202030204" pitchFamily="34" charset="0"/>
            </a:endParaRPr>
          </a:p>
        </p:txBody>
      </p:sp>
      <p:sp>
        <p:nvSpPr>
          <p:cNvPr id="12" name="TextBox 11"/>
          <p:cNvSpPr txBox="1"/>
          <p:nvPr/>
        </p:nvSpPr>
        <p:spPr>
          <a:xfrm>
            <a:off x="5135307" y="1518122"/>
            <a:ext cx="1567910" cy="461665"/>
          </a:xfrm>
          <a:prstGeom prst="rect">
            <a:avLst/>
          </a:prstGeom>
          <a:noFill/>
        </p:spPr>
        <p:txBody>
          <a:bodyPr wrap="square" rtlCol="0">
            <a:spAutoFit/>
          </a:bodyPr>
          <a:lstStyle/>
          <a:p>
            <a:pPr algn="ctr"/>
            <a:r>
              <a:rPr lang="en-GB" sz="1200" b="1" i="1" dirty="0">
                <a:solidFill>
                  <a:schemeClr val="bg1"/>
                </a:solidFill>
                <a:latin typeface="Arial Narrow" panose="020B0606020202030204" pitchFamily="34" charset="0"/>
              </a:rPr>
              <a:t>The Bell Jar </a:t>
            </a:r>
            <a:r>
              <a:rPr lang="en-GB" sz="1200" b="1" dirty="0">
                <a:solidFill>
                  <a:schemeClr val="bg1"/>
                </a:solidFill>
                <a:latin typeface="Arial Narrow" panose="020B0606020202030204" pitchFamily="34" charset="0"/>
              </a:rPr>
              <a:t>by Sylvia Plath</a:t>
            </a:r>
            <a:endParaRPr lang="en-GB" sz="1200" b="1" i="1" dirty="0">
              <a:solidFill>
                <a:schemeClr val="bg1"/>
              </a:solidFill>
              <a:latin typeface="Arial Narrow" panose="020B0606020202030204" pitchFamily="34" charset="0"/>
            </a:endParaRPr>
          </a:p>
        </p:txBody>
      </p:sp>
      <p:sp>
        <p:nvSpPr>
          <p:cNvPr id="15" name="TextBox 14"/>
          <p:cNvSpPr txBox="1"/>
          <p:nvPr/>
        </p:nvSpPr>
        <p:spPr>
          <a:xfrm>
            <a:off x="633974" y="4231537"/>
            <a:ext cx="1245664" cy="646331"/>
          </a:xfrm>
          <a:prstGeom prst="rect">
            <a:avLst/>
          </a:prstGeom>
          <a:noFill/>
        </p:spPr>
        <p:txBody>
          <a:bodyPr wrap="square" rtlCol="0">
            <a:spAutoFit/>
          </a:bodyPr>
          <a:lstStyle/>
          <a:p>
            <a:pPr algn="ctr"/>
            <a:r>
              <a:rPr lang="en-GB" sz="1200" b="1" i="1" dirty="0">
                <a:solidFill>
                  <a:schemeClr val="bg1"/>
                </a:solidFill>
                <a:latin typeface="Arial Narrow" panose="020B0606020202030204" pitchFamily="34" charset="0"/>
              </a:rPr>
              <a:t>The Shock of the Fall </a:t>
            </a:r>
            <a:r>
              <a:rPr lang="en-GB" sz="1200" b="1" dirty="0">
                <a:solidFill>
                  <a:schemeClr val="bg1"/>
                </a:solidFill>
                <a:latin typeface="Arial Narrow" panose="020B0606020202030204" pitchFamily="34" charset="0"/>
              </a:rPr>
              <a:t> by Nathan Filer</a:t>
            </a:r>
            <a:endParaRPr lang="en-GB" sz="1200" b="1" i="1" dirty="0">
              <a:solidFill>
                <a:schemeClr val="bg1"/>
              </a:solidFill>
              <a:latin typeface="Arial Narrow" panose="020B0606020202030204" pitchFamily="34" charset="0"/>
            </a:endParaRPr>
          </a:p>
        </p:txBody>
      </p:sp>
      <p:sp>
        <p:nvSpPr>
          <p:cNvPr id="17" name="TextBox 16"/>
          <p:cNvSpPr txBox="1"/>
          <p:nvPr/>
        </p:nvSpPr>
        <p:spPr>
          <a:xfrm>
            <a:off x="2316701" y="4242875"/>
            <a:ext cx="1245664" cy="646331"/>
          </a:xfrm>
          <a:prstGeom prst="rect">
            <a:avLst/>
          </a:prstGeom>
          <a:noFill/>
        </p:spPr>
        <p:txBody>
          <a:bodyPr wrap="square" rtlCol="0">
            <a:spAutoFit/>
          </a:bodyPr>
          <a:lstStyle/>
          <a:p>
            <a:pPr algn="ctr"/>
            <a:r>
              <a:rPr lang="en-GB" sz="1200" b="1" i="1" dirty="0">
                <a:solidFill>
                  <a:schemeClr val="bg1"/>
                </a:solidFill>
                <a:latin typeface="Arial Narrow" panose="020B0606020202030204" pitchFamily="34" charset="0"/>
              </a:rPr>
              <a:t>The dark side of the mind </a:t>
            </a:r>
            <a:r>
              <a:rPr lang="en-GB" sz="1200" b="1" dirty="0">
                <a:solidFill>
                  <a:schemeClr val="bg1"/>
                </a:solidFill>
                <a:latin typeface="Arial Narrow" panose="020B0606020202030204" pitchFamily="34" charset="0"/>
              </a:rPr>
              <a:t>by Kerry Daynes</a:t>
            </a:r>
            <a:endParaRPr lang="en-GB" sz="1200" b="1" i="1" dirty="0">
              <a:solidFill>
                <a:schemeClr val="bg1"/>
              </a:solidFill>
              <a:latin typeface="Arial Narrow" panose="020B0606020202030204" pitchFamily="34" charset="0"/>
            </a:endParaRPr>
          </a:p>
        </p:txBody>
      </p:sp>
      <p:sp>
        <p:nvSpPr>
          <p:cNvPr id="24" name="TextBox 23"/>
          <p:cNvSpPr txBox="1"/>
          <p:nvPr/>
        </p:nvSpPr>
        <p:spPr>
          <a:xfrm>
            <a:off x="5245093" y="4248823"/>
            <a:ext cx="1449608" cy="461665"/>
          </a:xfrm>
          <a:prstGeom prst="rect">
            <a:avLst/>
          </a:prstGeom>
          <a:noFill/>
        </p:spPr>
        <p:txBody>
          <a:bodyPr wrap="square" rtlCol="0">
            <a:spAutoFit/>
          </a:bodyPr>
          <a:lstStyle/>
          <a:p>
            <a:pPr algn="ctr"/>
            <a:r>
              <a:rPr lang="en-GB" sz="1200" b="1" i="1" dirty="0">
                <a:solidFill>
                  <a:schemeClr val="bg1"/>
                </a:solidFill>
                <a:latin typeface="Arial Narrow" panose="020B0606020202030204" pitchFamily="34" charset="0"/>
              </a:rPr>
              <a:t>The Psychopath test</a:t>
            </a:r>
            <a:r>
              <a:rPr lang="en-GB" sz="1200" b="1" dirty="0">
                <a:solidFill>
                  <a:schemeClr val="bg1"/>
                </a:solidFill>
                <a:latin typeface="Arial Narrow" panose="020B0606020202030204" pitchFamily="34" charset="0"/>
              </a:rPr>
              <a:t> by Jon </a:t>
            </a:r>
            <a:r>
              <a:rPr lang="en-GB" sz="1200" b="1" dirty="0" err="1">
                <a:solidFill>
                  <a:schemeClr val="bg1"/>
                </a:solidFill>
                <a:latin typeface="Arial Narrow" panose="020B0606020202030204" pitchFamily="34" charset="0"/>
              </a:rPr>
              <a:t>Ronson</a:t>
            </a:r>
            <a:endParaRPr lang="en-GB" sz="1200" b="1" i="1" dirty="0">
              <a:solidFill>
                <a:schemeClr val="bg1"/>
              </a:solidFill>
              <a:latin typeface="Arial Narrow" panose="020B0606020202030204" pitchFamily="34" charset="0"/>
            </a:endParaRPr>
          </a:p>
        </p:txBody>
      </p:sp>
      <p:sp>
        <p:nvSpPr>
          <p:cNvPr id="27" name="TextBox 26"/>
          <p:cNvSpPr txBox="1"/>
          <p:nvPr/>
        </p:nvSpPr>
        <p:spPr>
          <a:xfrm>
            <a:off x="353795" y="6802884"/>
            <a:ext cx="1745039" cy="461665"/>
          </a:xfrm>
          <a:prstGeom prst="rect">
            <a:avLst/>
          </a:prstGeom>
          <a:noFill/>
        </p:spPr>
        <p:txBody>
          <a:bodyPr wrap="square" rtlCol="0">
            <a:spAutoFit/>
          </a:bodyPr>
          <a:lstStyle/>
          <a:p>
            <a:pPr algn="ctr"/>
            <a:r>
              <a:rPr lang="en-GB" sz="1200" b="1" i="1" dirty="0">
                <a:solidFill>
                  <a:schemeClr val="bg1"/>
                </a:solidFill>
                <a:latin typeface="Arial Narrow" panose="020B0606020202030204" pitchFamily="34" charset="0"/>
              </a:rPr>
              <a:t>The Skeleton Cupboard by Tanya Byron</a:t>
            </a:r>
          </a:p>
        </p:txBody>
      </p:sp>
      <p:sp>
        <p:nvSpPr>
          <p:cNvPr id="29" name="TextBox 28"/>
          <p:cNvSpPr txBox="1"/>
          <p:nvPr/>
        </p:nvSpPr>
        <p:spPr>
          <a:xfrm>
            <a:off x="2192493" y="6761157"/>
            <a:ext cx="1427202" cy="461665"/>
          </a:xfrm>
          <a:prstGeom prst="rect">
            <a:avLst/>
          </a:prstGeom>
          <a:noFill/>
        </p:spPr>
        <p:txBody>
          <a:bodyPr wrap="square" rtlCol="0">
            <a:spAutoFit/>
          </a:bodyPr>
          <a:lstStyle/>
          <a:p>
            <a:pPr algn="ctr"/>
            <a:r>
              <a:rPr lang="en-GB" sz="1200" b="1" i="1" dirty="0">
                <a:solidFill>
                  <a:schemeClr val="bg1"/>
                </a:solidFill>
                <a:latin typeface="Arial Narrow" panose="020B0606020202030204" pitchFamily="34" charset="0"/>
              </a:rPr>
              <a:t>Lord of the flies </a:t>
            </a:r>
            <a:r>
              <a:rPr lang="en-GB" sz="1200" b="1" dirty="0">
                <a:solidFill>
                  <a:schemeClr val="bg1"/>
                </a:solidFill>
                <a:latin typeface="Arial Narrow" panose="020B0606020202030204" pitchFamily="34" charset="0"/>
              </a:rPr>
              <a:t>by William Golding</a:t>
            </a:r>
            <a:endParaRPr lang="en-GB" sz="1200" b="1" i="1" dirty="0">
              <a:solidFill>
                <a:schemeClr val="bg1"/>
              </a:solidFill>
              <a:latin typeface="Arial Narrow" panose="020B0606020202030204" pitchFamily="34" charset="0"/>
            </a:endParaRPr>
          </a:p>
        </p:txBody>
      </p:sp>
      <p:sp>
        <p:nvSpPr>
          <p:cNvPr id="32" name="TextBox 31"/>
          <p:cNvSpPr txBox="1"/>
          <p:nvPr/>
        </p:nvSpPr>
        <p:spPr>
          <a:xfrm>
            <a:off x="3754293" y="4309423"/>
            <a:ext cx="1427202" cy="461665"/>
          </a:xfrm>
          <a:prstGeom prst="rect">
            <a:avLst/>
          </a:prstGeom>
          <a:noFill/>
        </p:spPr>
        <p:txBody>
          <a:bodyPr wrap="square" rtlCol="0">
            <a:spAutoFit/>
          </a:bodyPr>
          <a:lstStyle/>
          <a:p>
            <a:pPr algn="ctr"/>
            <a:r>
              <a:rPr lang="en-GB" sz="1200" b="1" i="1" dirty="0">
                <a:solidFill>
                  <a:schemeClr val="bg1"/>
                </a:solidFill>
                <a:latin typeface="Arial Narrow" panose="020B0606020202030204" pitchFamily="34" charset="0"/>
              </a:rPr>
              <a:t>Still Alice </a:t>
            </a:r>
            <a:r>
              <a:rPr lang="en-GB" sz="1200" b="1" dirty="0">
                <a:solidFill>
                  <a:schemeClr val="bg1"/>
                </a:solidFill>
                <a:latin typeface="Arial Narrow" panose="020B0606020202030204" pitchFamily="34" charset="0"/>
              </a:rPr>
              <a:t>by Lisa Genova</a:t>
            </a:r>
            <a:endParaRPr lang="en-GB" sz="1200" b="1" i="1" dirty="0">
              <a:solidFill>
                <a:schemeClr val="bg1"/>
              </a:solidFill>
              <a:latin typeface="Arial Narrow" panose="020B0606020202030204" pitchFamily="34" charset="0"/>
            </a:endParaRPr>
          </a:p>
        </p:txBody>
      </p:sp>
      <p:sp>
        <p:nvSpPr>
          <p:cNvPr id="34" name="TextBox 33"/>
          <p:cNvSpPr txBox="1"/>
          <p:nvPr/>
        </p:nvSpPr>
        <p:spPr>
          <a:xfrm>
            <a:off x="3572281" y="6757097"/>
            <a:ext cx="1906007" cy="646331"/>
          </a:xfrm>
          <a:prstGeom prst="rect">
            <a:avLst/>
          </a:prstGeom>
          <a:noFill/>
        </p:spPr>
        <p:txBody>
          <a:bodyPr wrap="square" rtlCol="0">
            <a:spAutoFit/>
          </a:bodyPr>
          <a:lstStyle/>
          <a:p>
            <a:pPr algn="ctr"/>
            <a:r>
              <a:rPr lang="en-GB" sz="1200" b="1" i="1" dirty="0">
                <a:solidFill>
                  <a:schemeClr val="bg1"/>
                </a:solidFill>
                <a:latin typeface="Arial Narrow" panose="020B0606020202030204" pitchFamily="34" charset="0"/>
              </a:rPr>
              <a:t>The Boy Who Couldn’t Stop Washing  </a:t>
            </a:r>
            <a:r>
              <a:rPr lang="en-GB" sz="1200" b="1" dirty="0">
                <a:solidFill>
                  <a:schemeClr val="bg1"/>
                </a:solidFill>
                <a:latin typeface="Arial Narrow" panose="020B0606020202030204" pitchFamily="34" charset="0"/>
              </a:rPr>
              <a:t>by Dr Judith Rapaport</a:t>
            </a:r>
            <a:endParaRPr lang="en-GB" sz="1200" b="1" i="1" dirty="0">
              <a:solidFill>
                <a:schemeClr val="bg1"/>
              </a:solidFill>
              <a:latin typeface="Arial Narrow" panose="020B0606020202030204" pitchFamily="34" charset="0"/>
            </a:endParaRPr>
          </a:p>
        </p:txBody>
      </p:sp>
      <p:sp>
        <p:nvSpPr>
          <p:cNvPr id="35" name="Rectangle 34">
            <a:extLst>
              <a:ext uri="{FF2B5EF4-FFF2-40B4-BE49-F238E27FC236}">
                <a16:creationId xmlns:a16="http://schemas.microsoft.com/office/drawing/2014/main" id="{EE106D03-5326-476A-AB9A-BD8B3D816E75}"/>
              </a:ext>
            </a:extLst>
          </p:cNvPr>
          <p:cNvSpPr/>
          <p:nvPr/>
        </p:nvSpPr>
        <p:spPr>
          <a:xfrm>
            <a:off x="380974" y="9228170"/>
            <a:ext cx="6305265" cy="461665"/>
          </a:xfrm>
          <a:prstGeom prst="rect">
            <a:avLst/>
          </a:prstGeom>
        </p:spPr>
        <p:txBody>
          <a:bodyPr wrap="square">
            <a:spAutoFit/>
          </a:bodyPr>
          <a:lstStyle/>
          <a:p>
            <a:pPr algn="ctr"/>
            <a:r>
              <a:rPr lang="en-GB" sz="2400" dirty="0">
                <a:solidFill>
                  <a:srgbClr val="FFFFFF"/>
                </a:solidFill>
                <a:latin typeface="Arial Narrow" panose="020B0606020202030204" pitchFamily="34" charset="0"/>
              </a:rPr>
              <a:t>Further Reading for Psychology</a:t>
            </a:r>
          </a:p>
        </p:txBody>
      </p:sp>
      <p:sp>
        <p:nvSpPr>
          <p:cNvPr id="5" name="Slide Number Placeholder 4">
            <a:extLst>
              <a:ext uri="{FF2B5EF4-FFF2-40B4-BE49-F238E27FC236}">
                <a16:creationId xmlns:a16="http://schemas.microsoft.com/office/drawing/2014/main" id="{70864F21-AB04-4A03-B62D-8819AB947730}"/>
              </a:ext>
            </a:extLst>
          </p:cNvPr>
          <p:cNvSpPr>
            <a:spLocks noGrp="1"/>
          </p:cNvSpPr>
          <p:nvPr>
            <p:ph type="sldNum" sz="quarter" idx="12"/>
          </p:nvPr>
        </p:nvSpPr>
        <p:spPr/>
        <p:txBody>
          <a:bodyPr/>
          <a:lstStyle/>
          <a:p>
            <a:fld id="{42197ACC-EB3C-4466-A41B-F6CC006DF8B4}" type="slidenum">
              <a:rPr lang="en-GB" smtClean="0"/>
              <a:t>8</a:t>
            </a:fld>
            <a:endParaRPr lang="en-GB"/>
          </a:p>
        </p:txBody>
      </p:sp>
      <p:pic>
        <p:nvPicPr>
          <p:cNvPr id="8" name="Picture 7">
            <a:extLst>
              <a:ext uri="{FF2B5EF4-FFF2-40B4-BE49-F238E27FC236}">
                <a16:creationId xmlns:a16="http://schemas.microsoft.com/office/drawing/2014/main" id="{614E9DAB-2A76-C74C-98BB-CED80B312B89}"/>
              </a:ext>
            </a:extLst>
          </p:cNvPr>
          <p:cNvPicPr>
            <a:picLocks noChangeAspect="1"/>
          </p:cNvPicPr>
          <p:nvPr/>
        </p:nvPicPr>
        <p:blipFill>
          <a:blip r:embed="rId3"/>
          <a:stretch>
            <a:fillRect/>
          </a:stretch>
        </p:blipFill>
        <p:spPr>
          <a:xfrm>
            <a:off x="531797" y="1937350"/>
            <a:ext cx="1302536" cy="1996960"/>
          </a:xfrm>
          <a:prstGeom prst="rect">
            <a:avLst/>
          </a:prstGeom>
        </p:spPr>
      </p:pic>
      <p:pic>
        <p:nvPicPr>
          <p:cNvPr id="9" name="Picture 8">
            <a:extLst>
              <a:ext uri="{FF2B5EF4-FFF2-40B4-BE49-F238E27FC236}">
                <a16:creationId xmlns:a16="http://schemas.microsoft.com/office/drawing/2014/main" id="{C023A183-FC64-4A4C-9016-E645EAFC99E9}"/>
              </a:ext>
            </a:extLst>
          </p:cNvPr>
          <p:cNvPicPr>
            <a:picLocks noChangeAspect="1"/>
          </p:cNvPicPr>
          <p:nvPr/>
        </p:nvPicPr>
        <p:blipFill>
          <a:blip r:embed="rId4"/>
          <a:stretch>
            <a:fillRect/>
          </a:stretch>
        </p:blipFill>
        <p:spPr>
          <a:xfrm>
            <a:off x="2269705" y="1974975"/>
            <a:ext cx="1272779" cy="1922626"/>
          </a:xfrm>
          <a:prstGeom prst="rect">
            <a:avLst/>
          </a:prstGeom>
        </p:spPr>
      </p:pic>
      <p:pic>
        <p:nvPicPr>
          <p:cNvPr id="13" name="Picture 12">
            <a:extLst>
              <a:ext uri="{FF2B5EF4-FFF2-40B4-BE49-F238E27FC236}">
                <a16:creationId xmlns:a16="http://schemas.microsoft.com/office/drawing/2014/main" id="{1229B480-E0FD-A746-B2E6-80FCDEF4D194}"/>
              </a:ext>
            </a:extLst>
          </p:cNvPr>
          <p:cNvPicPr>
            <a:picLocks noChangeAspect="1"/>
          </p:cNvPicPr>
          <p:nvPr/>
        </p:nvPicPr>
        <p:blipFill>
          <a:blip r:embed="rId5"/>
          <a:stretch>
            <a:fillRect/>
          </a:stretch>
        </p:blipFill>
        <p:spPr>
          <a:xfrm>
            <a:off x="5318774" y="2049946"/>
            <a:ext cx="1200976" cy="1847655"/>
          </a:xfrm>
          <a:prstGeom prst="rect">
            <a:avLst/>
          </a:prstGeom>
        </p:spPr>
      </p:pic>
      <p:pic>
        <p:nvPicPr>
          <p:cNvPr id="16" name="Picture 15">
            <a:extLst>
              <a:ext uri="{FF2B5EF4-FFF2-40B4-BE49-F238E27FC236}">
                <a16:creationId xmlns:a16="http://schemas.microsoft.com/office/drawing/2014/main" id="{387EC6EF-7D9E-3F46-BF08-A37BC628464B}"/>
              </a:ext>
            </a:extLst>
          </p:cNvPr>
          <p:cNvPicPr>
            <a:picLocks noChangeAspect="1"/>
          </p:cNvPicPr>
          <p:nvPr/>
        </p:nvPicPr>
        <p:blipFill>
          <a:blip r:embed="rId6"/>
          <a:stretch>
            <a:fillRect/>
          </a:stretch>
        </p:blipFill>
        <p:spPr>
          <a:xfrm>
            <a:off x="5331686" y="4862376"/>
            <a:ext cx="1175152" cy="1771498"/>
          </a:xfrm>
          <a:prstGeom prst="rect">
            <a:avLst/>
          </a:prstGeom>
        </p:spPr>
      </p:pic>
      <p:pic>
        <p:nvPicPr>
          <p:cNvPr id="18" name="Picture 17">
            <a:extLst>
              <a:ext uri="{FF2B5EF4-FFF2-40B4-BE49-F238E27FC236}">
                <a16:creationId xmlns:a16="http://schemas.microsoft.com/office/drawing/2014/main" id="{E42CF2B3-2435-1E4C-B682-A2DB1D1B7B42}"/>
              </a:ext>
            </a:extLst>
          </p:cNvPr>
          <p:cNvPicPr>
            <a:picLocks noChangeAspect="1"/>
          </p:cNvPicPr>
          <p:nvPr/>
        </p:nvPicPr>
        <p:blipFill>
          <a:blip r:embed="rId7"/>
          <a:stretch>
            <a:fillRect/>
          </a:stretch>
        </p:blipFill>
        <p:spPr>
          <a:xfrm>
            <a:off x="2269705" y="7313763"/>
            <a:ext cx="1148555" cy="1799285"/>
          </a:xfrm>
          <a:prstGeom prst="rect">
            <a:avLst/>
          </a:prstGeom>
        </p:spPr>
      </p:pic>
      <p:pic>
        <p:nvPicPr>
          <p:cNvPr id="19" name="Picture 18">
            <a:extLst>
              <a:ext uri="{FF2B5EF4-FFF2-40B4-BE49-F238E27FC236}">
                <a16:creationId xmlns:a16="http://schemas.microsoft.com/office/drawing/2014/main" id="{CDE64AFC-86DB-0649-A3D7-C5E05B8160C2}"/>
              </a:ext>
            </a:extLst>
          </p:cNvPr>
          <p:cNvPicPr>
            <a:picLocks noChangeAspect="1"/>
          </p:cNvPicPr>
          <p:nvPr/>
        </p:nvPicPr>
        <p:blipFill>
          <a:blip r:embed="rId8"/>
          <a:stretch>
            <a:fillRect/>
          </a:stretch>
        </p:blipFill>
        <p:spPr>
          <a:xfrm>
            <a:off x="3955808" y="7327690"/>
            <a:ext cx="1067861" cy="1709260"/>
          </a:xfrm>
          <a:prstGeom prst="rect">
            <a:avLst/>
          </a:prstGeom>
        </p:spPr>
      </p:pic>
      <p:pic>
        <p:nvPicPr>
          <p:cNvPr id="1026" name="Picture 2" descr="The Shock of the Fall: WINNER OF THE COSTA BOOK OF THE YEAR 2013:  Amazon.co.uk: Filer, Nathan: Book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790" y="4850355"/>
            <a:ext cx="1162848" cy="17779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Dark Side of the Mind by Kerry Daynes | Waterston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2185" y="4912593"/>
            <a:ext cx="1034696" cy="16242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ill Alice: Lisa Genova: Amazon.co.uk: Lisa Genova: 9781471140822: Book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46412" y="4825552"/>
            <a:ext cx="1188315" cy="181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Killer Across the Table: Inside the Minds of Psychopaths and Predators:  Amazon.co.uk: Douglas, John E., Olshaker, Mark: 9780008338152: Book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46411" y="2034666"/>
            <a:ext cx="1177257" cy="180669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ear Evan Hansen by Val Emmich, Justin Paul | Waterstone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58821" y="7407238"/>
            <a:ext cx="1048017" cy="161233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5366707" y="6813509"/>
            <a:ext cx="1449608" cy="461665"/>
          </a:xfrm>
          <a:prstGeom prst="rect">
            <a:avLst/>
          </a:prstGeom>
          <a:noFill/>
        </p:spPr>
        <p:txBody>
          <a:bodyPr wrap="square" rtlCol="0">
            <a:spAutoFit/>
          </a:bodyPr>
          <a:lstStyle/>
          <a:p>
            <a:pPr algn="ctr"/>
            <a:r>
              <a:rPr lang="en-GB" sz="1200" b="1" i="1" dirty="0">
                <a:solidFill>
                  <a:schemeClr val="bg1"/>
                </a:solidFill>
                <a:latin typeface="Arial Narrow" panose="020B0606020202030204" pitchFamily="34" charset="0"/>
              </a:rPr>
              <a:t>Dear Evan Hansen</a:t>
            </a:r>
            <a:r>
              <a:rPr lang="en-GB" sz="1200" b="1" dirty="0">
                <a:solidFill>
                  <a:schemeClr val="bg1"/>
                </a:solidFill>
                <a:latin typeface="Arial Narrow" panose="020B0606020202030204" pitchFamily="34" charset="0"/>
              </a:rPr>
              <a:t> by Val </a:t>
            </a:r>
            <a:r>
              <a:rPr lang="en-GB" sz="1200" b="1" dirty="0" err="1">
                <a:solidFill>
                  <a:schemeClr val="bg1"/>
                </a:solidFill>
                <a:latin typeface="Arial Narrow" panose="020B0606020202030204" pitchFamily="34" charset="0"/>
              </a:rPr>
              <a:t>Emmich</a:t>
            </a:r>
            <a:endParaRPr lang="en-GB" sz="1200" b="1" i="1" dirty="0">
              <a:solidFill>
                <a:schemeClr val="bg1"/>
              </a:solidFill>
              <a:latin typeface="Arial Narrow" panose="020B0606020202030204" pitchFamily="34" charset="0"/>
            </a:endParaRPr>
          </a:p>
        </p:txBody>
      </p:sp>
      <p:pic>
        <p:nvPicPr>
          <p:cNvPr id="3" name="Picture 2"/>
          <p:cNvPicPr>
            <a:picLocks noChangeAspect="1"/>
          </p:cNvPicPr>
          <p:nvPr/>
        </p:nvPicPr>
        <p:blipFill>
          <a:blip r:embed="rId14"/>
          <a:stretch>
            <a:fillRect/>
          </a:stretch>
        </p:blipFill>
        <p:spPr>
          <a:xfrm>
            <a:off x="689728" y="7327690"/>
            <a:ext cx="1176915" cy="1785358"/>
          </a:xfrm>
          <a:prstGeom prst="rect">
            <a:avLst/>
          </a:prstGeom>
        </p:spPr>
      </p:pic>
    </p:spTree>
    <p:extLst>
      <p:ext uri="{BB962C8B-B14F-4D97-AF65-F5344CB8AC3E}">
        <p14:creationId xmlns:p14="http://schemas.microsoft.com/office/powerpoint/2010/main" val="3263474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BE298731-B464-4A85-AD65-D22376393054}"/>
              </a:ext>
            </a:extLst>
          </p:cNvPr>
          <p:cNvSpPr>
            <a:spLocks noChangeArrowheads="1"/>
          </p:cNvSpPr>
          <p:nvPr/>
        </p:nvSpPr>
        <p:spPr bwMode="auto">
          <a:xfrm>
            <a:off x="238123" y="134866"/>
            <a:ext cx="65532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ctr" defTabSz="914400" rtl="0" eaLnBrk="0" fontAlgn="base" latinLnBrk="0" hangingPunct="0">
              <a:lnSpc>
                <a:spcPct val="100000"/>
              </a:lnSpc>
              <a:spcBef>
                <a:spcPct val="0"/>
              </a:spcBef>
              <a:spcAft>
                <a:spcPct val="0"/>
              </a:spcAft>
              <a:buClrTx/>
              <a:buSzTx/>
              <a:buFontTx/>
              <a:buNone/>
              <a:tabLst/>
            </a:pPr>
            <a:r>
              <a:rPr kumimoji="0" lang="en-GB" altLang="en-US" sz="3200" b="1" i="0" u="sng"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Summer learning </a:t>
            </a:r>
            <a:r>
              <a:rPr lang="en-GB" altLang="en-US" sz="3200" b="1" u="sng" dirty="0">
                <a:latin typeface="Century Gothic" panose="020B0502020202020204" pitchFamily="34" charset="0"/>
                <a:ea typeface="Calibri" panose="020F0502020204030204" pitchFamily="34" charset="0"/>
                <a:cs typeface="Times New Roman" panose="02020603050405020304" pitchFamily="18" charset="0"/>
              </a:rPr>
              <a:t>l</a:t>
            </a:r>
            <a:r>
              <a:rPr kumimoji="0" lang="en-GB" altLang="en-US" sz="3200" b="1" i="0" u="sng"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og </a:t>
            </a:r>
            <a:r>
              <a:rPr kumimoji="0" lang="en-GB" altLang="en-US"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altLang="en-US" sz="1000" dirty="0">
              <a:latin typeface="Century Gothic" panose="020B0502020202020204" pitchFamily="34" charset="0"/>
            </a:endParaRPr>
          </a:p>
          <a:p>
            <a:pPr marL="0" marR="0" lvl="0" indent="457200" algn="ctr"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Record here any additional reading/viewing you are undertaking in order to show what you have been completing to prepare you for the course. Use the </a:t>
            </a:r>
            <a:r>
              <a:rPr lang="en-GB" altLang="en-US" sz="1200" dirty="0">
                <a:latin typeface="Century Gothic" panose="020B0502020202020204" pitchFamily="34" charset="0"/>
                <a:ea typeface="Calibri" panose="020F0502020204030204" pitchFamily="34" charset="0"/>
                <a:cs typeface="Times New Roman" panose="02020603050405020304" pitchFamily="18" charset="0"/>
              </a:rPr>
              <a:t>recommendations</a:t>
            </a:r>
            <a:r>
              <a:rPr kumimoji="0" lang="en-GB" altLang="en-US" sz="1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on the previous </a:t>
            </a:r>
            <a:r>
              <a:rPr lang="en-GB" altLang="en-US" sz="1200" dirty="0">
                <a:latin typeface="Century Gothic" panose="020B0502020202020204" pitchFamily="34" charset="0"/>
                <a:ea typeface="Calibri" panose="020F0502020204030204" pitchFamily="34" charset="0"/>
                <a:cs typeface="Times New Roman" panose="02020603050405020304" pitchFamily="18" charset="0"/>
              </a:rPr>
              <a:t>page</a:t>
            </a:r>
            <a:r>
              <a:rPr kumimoji="0" lang="en-GB" altLang="en-US" sz="1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 for ideas of what to watch/read</a:t>
            </a:r>
            <a:endParaRPr kumimoji="0" lang="en-GB" altLang="en-US" sz="1200" b="0" i="0" u="none" strike="noStrike" cap="none" normalizeH="0" baseline="0" dirty="0">
              <a:ln>
                <a:noFill/>
              </a:ln>
              <a:solidFill>
                <a:schemeClr val="tx1"/>
              </a:solidFill>
              <a:effectLst/>
              <a:latin typeface="Century Gothic" panose="020B0502020202020204" pitchFamily="34" charset="0"/>
            </a:endParaRPr>
          </a:p>
        </p:txBody>
      </p:sp>
      <p:graphicFrame>
        <p:nvGraphicFramePr>
          <p:cNvPr id="7" name="Table 6">
            <a:extLst>
              <a:ext uri="{FF2B5EF4-FFF2-40B4-BE49-F238E27FC236}">
                <a16:creationId xmlns:a16="http://schemas.microsoft.com/office/drawing/2014/main" id="{6179FAC8-AE4D-4487-B5BC-C9796EBD946E}"/>
              </a:ext>
            </a:extLst>
          </p:cNvPr>
          <p:cNvGraphicFramePr>
            <a:graphicFrameLocks noGrp="1"/>
          </p:cNvGraphicFramePr>
          <p:nvPr>
            <p:extLst>
              <p:ext uri="{D42A27DB-BD31-4B8C-83A1-F6EECF244321}">
                <p14:modId xmlns:p14="http://schemas.microsoft.com/office/powerpoint/2010/main" val="2188790587"/>
              </p:ext>
            </p:extLst>
          </p:nvPr>
        </p:nvGraphicFramePr>
        <p:xfrm>
          <a:off x="66672" y="1434377"/>
          <a:ext cx="6724651" cy="7807972"/>
        </p:xfrm>
        <a:graphic>
          <a:graphicData uri="http://schemas.openxmlformats.org/drawingml/2006/table">
            <a:tbl>
              <a:tblPr firstRow="1" bandRow="1">
                <a:tableStyleId>{5940675A-B579-460E-94D1-54222C63F5DA}</a:tableStyleId>
              </a:tblPr>
              <a:tblGrid>
                <a:gridCol w="688195">
                  <a:extLst>
                    <a:ext uri="{9D8B030D-6E8A-4147-A177-3AD203B41FA5}">
                      <a16:colId xmlns:a16="http://schemas.microsoft.com/office/drawing/2014/main" val="1300930751"/>
                    </a:ext>
                  </a:extLst>
                </a:gridCol>
                <a:gridCol w="1848296">
                  <a:extLst>
                    <a:ext uri="{9D8B030D-6E8A-4147-A177-3AD203B41FA5}">
                      <a16:colId xmlns:a16="http://schemas.microsoft.com/office/drawing/2014/main" val="1753929736"/>
                    </a:ext>
                  </a:extLst>
                </a:gridCol>
                <a:gridCol w="2506997">
                  <a:extLst>
                    <a:ext uri="{9D8B030D-6E8A-4147-A177-3AD203B41FA5}">
                      <a16:colId xmlns:a16="http://schemas.microsoft.com/office/drawing/2014/main" val="179360856"/>
                    </a:ext>
                  </a:extLst>
                </a:gridCol>
                <a:gridCol w="1681163">
                  <a:extLst>
                    <a:ext uri="{9D8B030D-6E8A-4147-A177-3AD203B41FA5}">
                      <a16:colId xmlns:a16="http://schemas.microsoft.com/office/drawing/2014/main" val="3570117000"/>
                    </a:ext>
                  </a:extLst>
                </a:gridCol>
              </a:tblGrid>
              <a:tr h="450112">
                <a:tc>
                  <a:txBody>
                    <a:bodyPr/>
                    <a:lstStyle/>
                    <a:p>
                      <a:pPr algn="ctr"/>
                      <a:r>
                        <a:rPr lang="en-GB" sz="1400" b="1" dirty="0">
                          <a:latin typeface="Century Gothic" panose="020B0502020202020204" pitchFamily="34" charset="0"/>
                        </a:rPr>
                        <a:t>Date </a:t>
                      </a:r>
                    </a:p>
                  </a:txBody>
                  <a:tcPr/>
                </a:tc>
                <a:tc>
                  <a:txBody>
                    <a:bodyPr/>
                    <a:lstStyle/>
                    <a:p>
                      <a:pPr algn="ctr"/>
                      <a:r>
                        <a:rPr lang="en-GB" sz="1400" b="1" dirty="0">
                          <a:latin typeface="Century Gothic" panose="020B0502020202020204" pitchFamily="34" charset="0"/>
                        </a:rPr>
                        <a:t>Title</a:t>
                      </a:r>
                    </a:p>
                  </a:txBody>
                  <a:tcPr/>
                </a:tc>
                <a:tc>
                  <a:txBody>
                    <a:bodyPr/>
                    <a:lstStyle/>
                    <a:p>
                      <a:pPr algn="ctr"/>
                      <a:r>
                        <a:rPr lang="en-GB" sz="1400" b="1" dirty="0">
                          <a:latin typeface="Century Gothic" panose="020B0502020202020204" pitchFamily="34" charset="0"/>
                        </a:rPr>
                        <a:t>Summary of content</a:t>
                      </a:r>
                    </a:p>
                  </a:txBody>
                  <a:tcPr/>
                </a:tc>
                <a:tc>
                  <a:txBody>
                    <a:bodyPr/>
                    <a:lstStyle/>
                    <a:p>
                      <a:pPr algn="ctr"/>
                      <a:r>
                        <a:rPr lang="en-GB" sz="1400" b="1" dirty="0">
                          <a:latin typeface="Century Gothic" panose="020B0502020202020204" pitchFamily="34" charset="0"/>
                        </a:rPr>
                        <a:t>My thoughts</a:t>
                      </a:r>
                    </a:p>
                  </a:txBody>
                  <a:tcPr/>
                </a:tc>
                <a:extLst>
                  <a:ext uri="{0D108BD9-81ED-4DB2-BD59-A6C34878D82A}">
                    <a16:rowId xmlns:a16="http://schemas.microsoft.com/office/drawing/2014/main" val="703067426"/>
                  </a:ext>
                </a:extLst>
              </a:tr>
              <a:tr h="8175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084637592"/>
                  </a:ext>
                </a:extLst>
              </a:tr>
              <a:tr h="8175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4187670172"/>
                  </a:ext>
                </a:extLst>
              </a:tr>
              <a:tr h="817540">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74263061"/>
                  </a:ext>
                </a:extLst>
              </a:tr>
              <a:tr h="8175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412301332"/>
                  </a:ext>
                </a:extLst>
              </a:tr>
              <a:tr h="8175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310297931"/>
                  </a:ext>
                </a:extLst>
              </a:tr>
              <a:tr h="8175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158288898"/>
                  </a:ext>
                </a:extLst>
              </a:tr>
              <a:tr h="8175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510451909"/>
                  </a:ext>
                </a:extLst>
              </a:tr>
              <a:tr h="8175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52031749"/>
                  </a:ext>
                </a:extLst>
              </a:tr>
              <a:tr h="8175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31103042"/>
                  </a:ext>
                </a:extLst>
              </a:tr>
            </a:tbl>
          </a:graphicData>
        </a:graphic>
      </p:graphicFrame>
      <p:sp>
        <p:nvSpPr>
          <p:cNvPr id="2" name="Slide Number Placeholder 1">
            <a:extLst>
              <a:ext uri="{FF2B5EF4-FFF2-40B4-BE49-F238E27FC236}">
                <a16:creationId xmlns:a16="http://schemas.microsoft.com/office/drawing/2014/main" id="{1145120E-C450-4818-B43E-4D44E4A431E0}"/>
              </a:ext>
            </a:extLst>
          </p:cNvPr>
          <p:cNvSpPr>
            <a:spLocks noGrp="1"/>
          </p:cNvSpPr>
          <p:nvPr>
            <p:ph type="sldNum" sz="quarter" idx="12"/>
          </p:nvPr>
        </p:nvSpPr>
        <p:spPr/>
        <p:txBody>
          <a:bodyPr/>
          <a:lstStyle/>
          <a:p>
            <a:fld id="{42197ACC-EB3C-4466-A41B-F6CC006DF8B4}" type="slidenum">
              <a:rPr lang="en-GB" smtClean="0"/>
              <a:t>9</a:t>
            </a:fld>
            <a:endParaRPr lang="en-GB"/>
          </a:p>
        </p:txBody>
      </p:sp>
    </p:spTree>
    <p:extLst>
      <p:ext uri="{BB962C8B-B14F-4D97-AF65-F5344CB8AC3E}">
        <p14:creationId xmlns:p14="http://schemas.microsoft.com/office/powerpoint/2010/main" val="36349401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32EE5354DAF94CA3C35D9548C2A974" ma:contentTypeVersion="7" ma:contentTypeDescription="Create a new document." ma:contentTypeScope="" ma:versionID="659d52c6f399384eafa36993c183bbe7">
  <xsd:schema xmlns:xsd="http://www.w3.org/2001/XMLSchema" xmlns:xs="http://www.w3.org/2001/XMLSchema" xmlns:p="http://schemas.microsoft.com/office/2006/metadata/properties" xmlns:ns3="c13f8316-c105-46d2-be5d-835b0292605d" xmlns:ns4="e21b1153-b6e7-41db-bb16-3d73470bf5ec" targetNamespace="http://schemas.microsoft.com/office/2006/metadata/properties" ma:root="true" ma:fieldsID="7f7c2f3bde452d8ac889cc18cd0b4a46" ns3:_="" ns4:_="">
    <xsd:import namespace="c13f8316-c105-46d2-be5d-835b0292605d"/>
    <xsd:import namespace="e21b1153-b6e7-41db-bb16-3d73470bf5e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3f8316-c105-46d2-be5d-835b0292605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1b1153-b6e7-41db-bb16-3d73470bf5e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7D3F6B-4F28-4F39-9881-E58A2ECCD23F}">
  <ds:schemaRefs>
    <ds:schemaRef ds:uri="http://purl.org/dc/dcmitype/"/>
    <ds:schemaRef ds:uri="http://schemas.microsoft.com/office/infopath/2007/PartnerControls"/>
    <ds:schemaRef ds:uri="c13f8316-c105-46d2-be5d-835b0292605d"/>
    <ds:schemaRef ds:uri="http://purl.org/dc/elements/1.1/"/>
    <ds:schemaRef ds:uri="http://schemas.microsoft.com/office/2006/metadata/properties"/>
    <ds:schemaRef ds:uri="http://schemas.microsoft.com/office/2006/documentManagement/types"/>
    <ds:schemaRef ds:uri="e21b1153-b6e7-41db-bb16-3d73470bf5ec"/>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5833F04-6F2C-4FB6-8D9B-5217E96A0C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3f8316-c105-46d2-be5d-835b0292605d"/>
    <ds:schemaRef ds:uri="e21b1153-b6e7-41db-bb16-3d73470bf5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C9F002-F68F-4658-A4B1-0A408DD412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4346</TotalTime>
  <Words>1169</Words>
  <Application>Microsoft Office PowerPoint</Application>
  <PresentationFormat>A4 Paper (210x297 mm)</PresentationFormat>
  <Paragraphs>164</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Arial Narrow</vt:lpstr>
      <vt:lpstr>Calibri</vt:lpstr>
      <vt:lpstr>Calibri Light</vt:lpstr>
      <vt:lpstr>Century Gothic</vt:lpstr>
      <vt:lpstr>Tw Cen MT</vt:lpstr>
      <vt:lpstr>Office Theme</vt:lpstr>
      <vt:lpstr>Studying Psychology in 6th Form </vt:lpstr>
      <vt:lpstr>What will I be studying?</vt:lpstr>
      <vt:lpstr>PowerPoint Presentation</vt:lpstr>
      <vt:lpstr>PowerPoint Presentation</vt:lpstr>
      <vt:lpstr>PowerPoint Presentation</vt:lpstr>
      <vt:lpstr>PowerPoint Presentation</vt:lpstr>
      <vt:lpstr>Beyond</vt:lpstr>
      <vt:lpstr>Beyond</vt:lpstr>
      <vt:lpstr>PowerPoint Presentation</vt:lpstr>
      <vt:lpstr>PowerPoint Presentation</vt:lpstr>
      <vt:lpstr>PowerPoint Presentation</vt:lpstr>
    </vt:vector>
  </TitlesOfParts>
  <Company>Oakgrove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Cole</dc:creator>
  <cp:lastModifiedBy>Nicki Smith</cp:lastModifiedBy>
  <cp:revision>207</cp:revision>
  <dcterms:created xsi:type="dcterms:W3CDTF">2020-03-22T16:46:05Z</dcterms:created>
  <dcterms:modified xsi:type="dcterms:W3CDTF">2025-07-16T08:52:27Z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0x010100DB32EE5354DAF94CA3C35D9548C2A974</vt:lpwstr>
  </property>
</Properties>
</file>