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57" r:id="rId5"/>
    <p:sldId id="291" r:id="rId6"/>
    <p:sldId id="259" r:id="rId7"/>
    <p:sldId id="301" r:id="rId8"/>
    <p:sldId id="258" r:id="rId9"/>
    <p:sldId id="289" r:id="rId10"/>
    <p:sldId id="288" r:id="rId11"/>
    <p:sldId id="287" r:id="rId12"/>
    <p:sldId id="274" r:id="rId13"/>
    <p:sldId id="282" r:id="rId14"/>
    <p:sldId id="285" r:id="rId15"/>
    <p:sldId id="302" r:id="rId16"/>
    <p:sldId id="293" r:id="rId17"/>
    <p:sldId id="299" r:id="rId18"/>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D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287" autoAdjust="0"/>
    <p:restoredTop sz="94660"/>
  </p:normalViewPr>
  <p:slideViewPr>
    <p:cSldViewPr snapToGrid="0" showGuides="1">
      <p:cViewPr varScale="1">
        <p:scale>
          <a:sx n="77" d="100"/>
          <a:sy n="77" d="100"/>
        </p:scale>
        <p:origin x="2940" y="102"/>
      </p:cViewPr>
      <p:guideLst>
        <p:guide orient="horz" pos="3120"/>
        <p:guide pos="2160"/>
      </p:guideLst>
    </p:cSldViewPr>
  </p:slideViewPr>
  <p:notesTextViewPr>
    <p:cViewPr>
      <p:scale>
        <a:sx n="1" d="1"/>
        <a:sy n="1" d="1"/>
      </p:scale>
      <p:origin x="0" y="0"/>
    </p:cViewPr>
  </p:notesTextViewPr>
  <p:sorterViewPr>
    <p:cViewPr>
      <p:scale>
        <a:sx n="100" d="100"/>
        <a:sy n="100" d="100"/>
      </p:scale>
      <p:origin x="0" y="-74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5F09FC0-8CFC-4BCF-B6EE-8F47DECB1E05}" type="datetimeFigureOut">
              <a:rPr lang="en-GB" smtClean="0"/>
              <a:t>27/06/2025</a:t>
            </a:fld>
            <a:endParaRPr lang="en-GB"/>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2E47927-748E-47FB-931B-3DECA6CCC319}" type="slidenum">
              <a:rPr lang="en-GB" smtClean="0"/>
              <a:t>‹#›</a:t>
            </a:fld>
            <a:endParaRPr lang="en-GB"/>
          </a:p>
        </p:txBody>
      </p:sp>
    </p:spTree>
    <p:extLst>
      <p:ext uri="{BB962C8B-B14F-4D97-AF65-F5344CB8AC3E}">
        <p14:creationId xmlns:p14="http://schemas.microsoft.com/office/powerpoint/2010/main" val="224047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2C3D27-FD62-48F9-85E3-41F0E8C29BB2}" type="datetime1">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158507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080F8C-5B0E-424E-97FF-DADE5088C92E}" type="datetime1">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84476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7901AE-B2C9-47C7-950D-6C0CDD26EFC9}" type="datetime1">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6745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657A4-EA64-4A25-A368-02F10012D14B}" type="datetime1">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0010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1A716E-3428-46D9-B551-1553AFD9F97B}" type="datetime1">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56016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08D674-3510-4F7E-9731-B80FA2AD5A84}" type="datetime1">
              <a:rPr lang="en-GB" smtClean="0"/>
              <a:t>27/06/2025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48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9E6631-AE82-4686-B9A1-7C94D08FA939}" type="datetime1">
              <a:rPr lang="en-GB" smtClean="0"/>
              <a:t>27/06/2025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21086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277605-1B5C-48FD-A50C-7DAB474DEBDE}" type="datetime1">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32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2DF04-C61D-49FD-951D-CDEBAFB259D7}" type="datetime1">
              <a:rPr lang="en-GB" smtClean="0"/>
              <a:t>27/06/2025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68895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5103F4-F923-4EDF-A6D5-E15CBD9E4479}" type="datetime1">
              <a:rPr lang="en-GB" smtClean="0"/>
              <a:t>27/06/2025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01645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5153BEF-36BE-4950-A6B1-0E202982A9C3}" type="datetime1">
              <a:rPr lang="en-GB" smtClean="0"/>
              <a:t>27/06/2025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254433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3EA93D-1215-4E68-A34D-D6CC0A17E97D}" type="datetime1">
              <a:rPr lang="en-GB" smtClean="0"/>
              <a:t>27/06/2025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197ACC-EB3C-4466-A41B-F6CC006DF8B4}" type="slidenum">
              <a:rPr lang="en-GB" smtClean="0"/>
              <a:t>‹#›</a:t>
            </a:fld>
            <a:endParaRPr lang="en-GB"/>
          </a:p>
        </p:txBody>
      </p:sp>
    </p:spTree>
    <p:extLst>
      <p:ext uri="{BB962C8B-B14F-4D97-AF65-F5344CB8AC3E}">
        <p14:creationId xmlns:p14="http://schemas.microsoft.com/office/powerpoint/2010/main" val="3831777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c.newton@SCAcademy.co.uk" TargetMode="External"/><Relationship Id="rId5" Type="http://schemas.openxmlformats.org/officeDocument/2006/relationships/hyperlink" Target="mailto:n.smith2@SCAcademy.co.uk" TargetMode="External"/><Relationship Id="rId4" Type="http://schemas.openxmlformats.org/officeDocument/2006/relationships/hyperlink" Target="mailto:h.cole@SCAcademy.co.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7.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3" Type="http://schemas.openxmlformats.org/officeDocument/2006/relationships/image" Target="../media/image34.jpeg"/><Relationship Id="rId7" Type="http://schemas.openxmlformats.org/officeDocument/2006/relationships/image" Target="../media/image38.png"/><Relationship Id="rId12" Type="http://schemas.openxmlformats.org/officeDocument/2006/relationships/image" Target="../media/image43.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33" y="463496"/>
            <a:ext cx="4294505" cy="1007481"/>
          </a:xfrm>
        </p:spPr>
        <p:txBody>
          <a:bodyPr>
            <a:noAutofit/>
          </a:bodyPr>
          <a:lstStyle/>
          <a:p>
            <a:pPr algn="ctr"/>
            <a:r>
              <a:rPr lang="en-GB" sz="3600" b="1" dirty="0"/>
              <a:t>Level 3 BTEC </a:t>
            </a:r>
            <a:br>
              <a:rPr lang="en-GB" sz="3600" b="1" dirty="0"/>
            </a:br>
            <a:r>
              <a:rPr lang="en-GB" sz="3600" b="1" dirty="0"/>
              <a:t>National Diploma</a:t>
            </a:r>
            <a:br>
              <a:rPr lang="en-GB" sz="3600" b="1" dirty="0"/>
            </a:br>
            <a:r>
              <a:rPr lang="en-GB" sz="3600" b="1" dirty="0"/>
              <a:t>Health and Social Care</a:t>
            </a:r>
          </a:p>
        </p:txBody>
      </p:sp>
      <p:pic>
        <p:nvPicPr>
          <p:cNvPr id="4098" name="Picture 2" descr="BTEC National Level 3 Health and Social Care 3rd Edition (BTEC ...">
            <a:extLst>
              <a:ext uri="{FF2B5EF4-FFF2-40B4-BE49-F238E27FC236}">
                <a16:creationId xmlns:a16="http://schemas.microsoft.com/office/drawing/2014/main" id="{25CCD676-FEE9-4305-B775-2B0F19037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011" y="4706368"/>
            <a:ext cx="2659466" cy="340009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AB1FB7D-3A11-4DBA-A475-0BF02AB95265}"/>
              </a:ext>
            </a:extLst>
          </p:cNvPr>
          <p:cNvSpPr>
            <a:spLocks noGrp="1"/>
          </p:cNvSpPr>
          <p:nvPr>
            <p:ph type="sldNum" sz="quarter" idx="12"/>
          </p:nvPr>
        </p:nvSpPr>
        <p:spPr/>
        <p:txBody>
          <a:bodyPr/>
          <a:lstStyle/>
          <a:p>
            <a:fld id="{42197ACC-EB3C-4466-A41B-F6CC006DF8B4}" type="slidenum">
              <a:rPr lang="en-GB" dirty="0" smtClean="0"/>
              <a:t>1</a:t>
            </a:fld>
            <a:endParaRPr lang="en-GB" dirty="0"/>
          </a:p>
        </p:txBody>
      </p:sp>
      <p:pic>
        <p:nvPicPr>
          <p:cNvPr id="4" name="Picture 3">
            <a:extLst>
              <a:ext uri="{FF2B5EF4-FFF2-40B4-BE49-F238E27FC236}">
                <a16:creationId xmlns:a16="http://schemas.microsoft.com/office/drawing/2014/main" id="{E71B886D-73EA-4974-ABC4-94CB5D39EDF4}"/>
              </a:ext>
            </a:extLst>
          </p:cNvPr>
          <p:cNvPicPr>
            <a:picLocks noChangeAspect="1"/>
          </p:cNvPicPr>
          <p:nvPr/>
        </p:nvPicPr>
        <p:blipFill>
          <a:blip r:embed="rId3"/>
          <a:stretch>
            <a:fillRect/>
          </a:stretch>
        </p:blipFill>
        <p:spPr>
          <a:xfrm>
            <a:off x="4619506" y="197200"/>
            <a:ext cx="1889924" cy="701101"/>
          </a:xfrm>
          <a:prstGeom prst="rect">
            <a:avLst/>
          </a:prstGeom>
        </p:spPr>
      </p:pic>
      <p:sp>
        <p:nvSpPr>
          <p:cNvPr id="8" name="TextBox 7">
            <a:extLst>
              <a:ext uri="{FF2B5EF4-FFF2-40B4-BE49-F238E27FC236}">
                <a16:creationId xmlns:a16="http://schemas.microsoft.com/office/drawing/2014/main" id="{55E3FF8A-23BF-4AB9-8CF6-851E311FEB53}"/>
              </a:ext>
            </a:extLst>
          </p:cNvPr>
          <p:cNvSpPr txBox="1"/>
          <p:nvPr/>
        </p:nvSpPr>
        <p:spPr>
          <a:xfrm>
            <a:off x="3404254" y="6706077"/>
            <a:ext cx="3181614" cy="1923604"/>
          </a:xfrm>
          <a:prstGeom prst="rect">
            <a:avLst/>
          </a:prstGeom>
          <a:noFill/>
          <a:ln>
            <a:solidFill>
              <a:schemeClr val="tx1">
                <a:lumMod val="95000"/>
                <a:lumOff val="5000"/>
              </a:schemeClr>
            </a:solidFill>
          </a:ln>
        </p:spPr>
        <p:txBody>
          <a:bodyPr wrap="square" rtlCol="0" anchor="t">
            <a:spAutoFit/>
          </a:bodyPr>
          <a:lstStyle/>
          <a:p>
            <a:pPr algn="ctr"/>
            <a:r>
              <a:rPr lang="en-GB" sz="1700" dirty="0"/>
              <a:t>If you have any questions before September email:</a:t>
            </a:r>
          </a:p>
          <a:p>
            <a:pPr algn="ctr"/>
            <a:endParaRPr lang="en-GB" sz="1700" dirty="0"/>
          </a:p>
          <a:p>
            <a:pPr algn="ctr"/>
            <a:r>
              <a:rPr lang="en-GB" sz="1700" u="sng" dirty="0">
                <a:solidFill>
                  <a:schemeClr val="accent1">
                    <a:lumMod val="75000"/>
                  </a:schemeClr>
                </a:solidFill>
              </a:rPr>
              <a:t>c.smith</a:t>
            </a:r>
            <a:r>
              <a:rPr lang="en-GB" sz="1700" u="sng" dirty="0">
                <a:solidFill>
                  <a:schemeClr val="accent1">
                    <a:lumMod val="75000"/>
                  </a:schemeClr>
                </a:solidFill>
                <a:hlinkClick r:id="rId4"/>
              </a:rPr>
              <a:t>@</a:t>
            </a:r>
            <a:r>
              <a:rPr lang="en-GB" sz="1700" dirty="0">
                <a:hlinkClick r:id="rId4"/>
              </a:rPr>
              <a:t>SCAcademy.co.uk</a:t>
            </a:r>
            <a:r>
              <a:rPr lang="en-GB" sz="1700" dirty="0"/>
              <a:t> </a:t>
            </a:r>
          </a:p>
          <a:p>
            <a:pPr algn="ctr"/>
            <a:r>
              <a:rPr lang="en-GB" sz="1700" dirty="0">
                <a:hlinkClick r:id="rId5"/>
              </a:rPr>
              <a:t>n.smith2@SCAcademy.co.uk</a:t>
            </a:r>
            <a:r>
              <a:rPr lang="en-GB" sz="1700" dirty="0"/>
              <a:t> </a:t>
            </a:r>
          </a:p>
          <a:p>
            <a:pPr algn="ctr"/>
            <a:r>
              <a:rPr lang="en-GB" sz="1700" dirty="0">
                <a:hlinkClick r:id="rId6"/>
              </a:rPr>
              <a:t>c.newton@SCAcademy.co.uk</a:t>
            </a:r>
            <a:endParaRPr lang="en-GB" sz="1700" dirty="0"/>
          </a:p>
          <a:p>
            <a:pPr algn="ctr"/>
            <a:endParaRPr lang="en-GB" sz="1700" dirty="0"/>
          </a:p>
        </p:txBody>
      </p:sp>
      <p:pic>
        <p:nvPicPr>
          <p:cNvPr id="1026" name="irc_mi" descr="Image result for health and social care">
            <a:extLst>
              <a:ext uri="{FF2B5EF4-FFF2-40B4-BE49-F238E27FC236}">
                <a16:creationId xmlns:a16="http://schemas.microsoft.com/office/drawing/2014/main" id="{6E4F69B6-5824-4EB1-86B2-B8E88E5E04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8686" y="1973568"/>
            <a:ext cx="4347714" cy="250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65AA25E-2661-4F74-AC0D-0A0BF034E9A7}"/>
              </a:ext>
            </a:extLst>
          </p:cNvPr>
          <p:cNvSpPr/>
          <p:nvPr/>
        </p:nvSpPr>
        <p:spPr>
          <a:xfrm>
            <a:off x="3389275" y="4538622"/>
            <a:ext cx="3058697" cy="1997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Instructions</a:t>
            </a:r>
          </a:p>
          <a:p>
            <a:pPr algn="ctr"/>
            <a:endParaRPr lang="en-US" sz="1600" b="1" u="sng" dirty="0">
              <a:solidFill>
                <a:schemeClr val="tx1"/>
              </a:solidFill>
            </a:endParaRPr>
          </a:p>
          <a:p>
            <a:pPr algn="ctr"/>
            <a:r>
              <a:rPr lang="en-US" sz="1600" dirty="0">
                <a:solidFill>
                  <a:schemeClr val="tx1"/>
                </a:solidFill>
              </a:rPr>
              <a:t>You need to work through the booklet and complete all tasks.</a:t>
            </a:r>
            <a:r>
              <a:rPr lang="en-GB" sz="1600" dirty="0">
                <a:solidFill>
                  <a:schemeClr val="tx1"/>
                </a:solidFill>
              </a:rPr>
              <a:t> You need to bring a printed copy of this to our first lesson in September.</a:t>
            </a:r>
            <a:endParaRPr lang="en-US" sz="1600" dirty="0">
              <a:solidFill>
                <a:schemeClr val="tx1"/>
              </a:solidFill>
              <a:cs typeface="Calibri"/>
            </a:endParaRPr>
          </a:p>
        </p:txBody>
      </p:sp>
      <p:pic>
        <p:nvPicPr>
          <p:cNvPr id="9" name="Picture 8" descr="Diagram&#10;&#10;Description automatically generated"/>
          <p:cNvPicPr/>
          <p:nvPr/>
        </p:nvPicPr>
        <p:blipFill>
          <a:blip r:embed="rId8" cstate="print">
            <a:extLst>
              <a:ext uri="{28A0092B-C50C-407E-A947-70E740481C1C}">
                <a14:useLocalDpi xmlns:a14="http://schemas.microsoft.com/office/drawing/2010/main" val="0"/>
              </a:ext>
            </a:extLst>
          </a:blip>
          <a:stretch>
            <a:fillRect/>
          </a:stretch>
        </p:blipFill>
        <p:spPr>
          <a:xfrm>
            <a:off x="2299748" y="8794146"/>
            <a:ext cx="2543715" cy="976956"/>
          </a:xfrm>
          <a:prstGeom prst="rect">
            <a:avLst/>
          </a:prstGeom>
        </p:spPr>
      </p:pic>
    </p:spTree>
    <p:extLst>
      <p:ext uri="{BB962C8B-B14F-4D97-AF65-F5344CB8AC3E}">
        <p14:creationId xmlns:p14="http://schemas.microsoft.com/office/powerpoint/2010/main" val="38102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221252847"/>
              </p:ext>
            </p:extLst>
          </p:nvPr>
        </p:nvGraphicFramePr>
        <p:xfrm>
          <a:off x="281065" y="1592956"/>
          <a:ext cx="6295870" cy="7004222"/>
        </p:xfrm>
        <a:graphic>
          <a:graphicData uri="http://schemas.openxmlformats.org/drawingml/2006/table">
            <a:tbl>
              <a:tblPr firstRow="1" bandRow="1">
                <a:tableStyleId>{5940675A-B579-460E-94D1-54222C63F5DA}</a:tableStyleId>
              </a:tblPr>
              <a:tblGrid>
                <a:gridCol w="2138220">
                  <a:extLst>
                    <a:ext uri="{9D8B030D-6E8A-4147-A177-3AD203B41FA5}">
                      <a16:colId xmlns:a16="http://schemas.microsoft.com/office/drawing/2014/main" val="4230499068"/>
                    </a:ext>
                  </a:extLst>
                </a:gridCol>
                <a:gridCol w="4157650">
                  <a:extLst>
                    <a:ext uri="{9D8B030D-6E8A-4147-A177-3AD203B41FA5}">
                      <a16:colId xmlns:a16="http://schemas.microsoft.com/office/drawing/2014/main" val="4098062936"/>
                    </a:ext>
                  </a:extLst>
                </a:gridCol>
              </a:tblGrid>
              <a:tr h="326926">
                <a:tc>
                  <a:txBody>
                    <a:bodyPr/>
                    <a:lstStyle/>
                    <a:p>
                      <a:pPr algn="ctr"/>
                      <a:r>
                        <a:rPr lang="en-GB" sz="1200" b="1" dirty="0"/>
                        <a:t>Term</a:t>
                      </a:r>
                    </a:p>
                  </a:txBody>
                  <a:tcPr anchor="ctr"/>
                </a:tc>
                <a:tc>
                  <a:txBody>
                    <a:bodyPr/>
                    <a:lstStyle/>
                    <a:p>
                      <a:pPr algn="ctr"/>
                      <a:r>
                        <a:rPr lang="en-GB" sz="1200" b="1" dirty="0"/>
                        <a:t>Definition</a:t>
                      </a:r>
                    </a:p>
                  </a:txBody>
                  <a:tcPr anchor="ctr"/>
                </a:tc>
                <a:extLst>
                  <a:ext uri="{0D108BD9-81ED-4DB2-BD59-A6C34878D82A}">
                    <a16:rowId xmlns:a16="http://schemas.microsoft.com/office/drawing/2014/main" val="2859577045"/>
                  </a:ext>
                </a:extLst>
              </a:tr>
              <a:tr h="834662">
                <a:tc>
                  <a:txBody>
                    <a:bodyPr/>
                    <a:lstStyle/>
                    <a:p>
                      <a:pPr algn="ctr"/>
                      <a:r>
                        <a:rPr lang="en-GB" sz="1200" dirty="0"/>
                        <a:t>Negative Reinforcement</a:t>
                      </a:r>
                    </a:p>
                  </a:txBody>
                  <a:tcPr anchor="ctr"/>
                </a:tc>
                <a:tc>
                  <a:txBody>
                    <a:bodyPr/>
                    <a:lstStyle/>
                    <a:p>
                      <a:pPr algn="ctr"/>
                      <a:endParaRPr lang="en-GB" sz="1200" dirty="0"/>
                    </a:p>
                  </a:txBody>
                  <a:tcPr anchor="ctr"/>
                </a:tc>
                <a:extLst>
                  <a:ext uri="{0D108BD9-81ED-4DB2-BD59-A6C34878D82A}">
                    <a16:rowId xmlns:a16="http://schemas.microsoft.com/office/drawing/2014/main" val="1830054472"/>
                  </a:ext>
                </a:extLst>
              </a:tr>
              <a:tr h="834662">
                <a:tc>
                  <a:txBody>
                    <a:bodyPr/>
                    <a:lstStyle/>
                    <a:p>
                      <a:pPr algn="ctr"/>
                      <a:r>
                        <a:rPr lang="en-GB" sz="1200" dirty="0"/>
                        <a:t>Nurture</a:t>
                      </a:r>
                    </a:p>
                  </a:txBody>
                  <a:tcPr anchor="ctr"/>
                </a:tc>
                <a:tc>
                  <a:txBody>
                    <a:bodyPr/>
                    <a:lstStyle/>
                    <a:p>
                      <a:pPr algn="ctr"/>
                      <a:endParaRPr lang="en-GB" sz="1200" dirty="0"/>
                    </a:p>
                  </a:txBody>
                  <a:tcPr anchor="ctr"/>
                </a:tc>
                <a:extLst>
                  <a:ext uri="{0D108BD9-81ED-4DB2-BD59-A6C34878D82A}">
                    <a16:rowId xmlns:a16="http://schemas.microsoft.com/office/drawing/2014/main" val="268991960"/>
                  </a:ext>
                </a:extLst>
              </a:tr>
              <a:tr h="834662">
                <a:tc>
                  <a:txBody>
                    <a:bodyPr/>
                    <a:lstStyle/>
                    <a:p>
                      <a:pPr algn="ctr"/>
                      <a:r>
                        <a:rPr lang="en-GB" sz="1200" dirty="0"/>
                        <a:t>Parallel Play</a:t>
                      </a:r>
                    </a:p>
                  </a:txBody>
                  <a:tcPr anchor="ctr"/>
                </a:tc>
                <a:tc>
                  <a:txBody>
                    <a:bodyPr/>
                    <a:lstStyle/>
                    <a:p>
                      <a:pPr algn="ctr"/>
                      <a:endParaRPr lang="en-GB" sz="1200" dirty="0"/>
                    </a:p>
                  </a:txBody>
                  <a:tcPr anchor="ctr"/>
                </a:tc>
                <a:extLst>
                  <a:ext uri="{0D108BD9-81ED-4DB2-BD59-A6C34878D82A}">
                    <a16:rowId xmlns:a16="http://schemas.microsoft.com/office/drawing/2014/main" val="2146461412"/>
                  </a:ext>
                </a:extLst>
              </a:tr>
              <a:tr h="834662">
                <a:tc>
                  <a:txBody>
                    <a:bodyPr/>
                    <a:lstStyle/>
                    <a:p>
                      <a:pPr algn="ctr"/>
                      <a:r>
                        <a:rPr lang="en-GB" sz="1200" dirty="0"/>
                        <a:t>Positive Reinforcement</a:t>
                      </a:r>
                    </a:p>
                  </a:txBody>
                  <a:tcPr anchor="ctr"/>
                </a:tc>
                <a:tc>
                  <a:txBody>
                    <a:bodyPr/>
                    <a:lstStyle/>
                    <a:p>
                      <a:pPr algn="ctr"/>
                      <a:endParaRPr lang="en-GB" sz="1200" dirty="0"/>
                    </a:p>
                  </a:txBody>
                  <a:tcPr anchor="ctr"/>
                </a:tc>
                <a:extLst>
                  <a:ext uri="{0D108BD9-81ED-4DB2-BD59-A6C34878D82A}">
                    <a16:rowId xmlns:a16="http://schemas.microsoft.com/office/drawing/2014/main" val="2939177398"/>
                  </a:ext>
                </a:extLst>
              </a:tr>
              <a:tr h="834662">
                <a:tc>
                  <a:txBody>
                    <a:bodyPr/>
                    <a:lstStyle/>
                    <a:p>
                      <a:pPr algn="ctr"/>
                      <a:r>
                        <a:rPr lang="en-GB" sz="1200" dirty="0"/>
                        <a:t>Self-Concept</a:t>
                      </a:r>
                    </a:p>
                  </a:txBody>
                  <a:tcPr anchor="ctr"/>
                </a:tc>
                <a:tc>
                  <a:txBody>
                    <a:bodyPr/>
                    <a:lstStyle/>
                    <a:p>
                      <a:pPr algn="ctr"/>
                      <a:endParaRPr lang="en-GB" sz="1200" dirty="0"/>
                    </a:p>
                  </a:txBody>
                  <a:tcPr anchor="ctr"/>
                </a:tc>
                <a:extLst>
                  <a:ext uri="{0D108BD9-81ED-4DB2-BD59-A6C34878D82A}">
                    <a16:rowId xmlns:a16="http://schemas.microsoft.com/office/drawing/2014/main" val="1507914247"/>
                  </a:ext>
                </a:extLst>
              </a:tr>
              <a:tr h="834662">
                <a:tc>
                  <a:txBody>
                    <a:bodyPr/>
                    <a:lstStyle/>
                    <a:p>
                      <a:pPr algn="ctr"/>
                      <a:r>
                        <a:rPr lang="en-GB" sz="1200" dirty="0"/>
                        <a:t>Self-Esteem </a:t>
                      </a:r>
                    </a:p>
                  </a:txBody>
                  <a:tcPr anchor="ctr"/>
                </a:tc>
                <a:tc>
                  <a:txBody>
                    <a:bodyPr/>
                    <a:lstStyle/>
                    <a:p>
                      <a:pPr algn="ctr"/>
                      <a:endParaRPr lang="en-GB" sz="1200" dirty="0"/>
                    </a:p>
                  </a:txBody>
                  <a:tcPr anchor="ctr"/>
                </a:tc>
                <a:extLst>
                  <a:ext uri="{0D108BD9-81ED-4DB2-BD59-A6C34878D82A}">
                    <a16:rowId xmlns:a16="http://schemas.microsoft.com/office/drawing/2014/main" val="3648356941"/>
                  </a:ext>
                </a:extLst>
              </a:tr>
              <a:tr h="834662">
                <a:tc>
                  <a:txBody>
                    <a:bodyPr/>
                    <a:lstStyle/>
                    <a:p>
                      <a:pPr algn="ctr"/>
                      <a:r>
                        <a:rPr lang="en-GB" sz="1200" dirty="0"/>
                        <a:t>Stranger Anxiety</a:t>
                      </a:r>
                    </a:p>
                  </a:txBody>
                  <a:tcPr anchor="ctr"/>
                </a:tc>
                <a:tc>
                  <a:txBody>
                    <a:bodyPr/>
                    <a:lstStyle/>
                    <a:p>
                      <a:pPr algn="ctr"/>
                      <a:endParaRPr lang="en-GB" sz="1200" dirty="0"/>
                    </a:p>
                  </a:txBody>
                  <a:tcPr anchor="ctr"/>
                </a:tc>
                <a:extLst>
                  <a:ext uri="{0D108BD9-81ED-4DB2-BD59-A6C34878D82A}">
                    <a16:rowId xmlns:a16="http://schemas.microsoft.com/office/drawing/2014/main" val="2486459762"/>
                  </a:ext>
                </a:extLst>
              </a:tr>
              <a:tr h="834662">
                <a:tc>
                  <a:txBody>
                    <a:bodyPr/>
                    <a:lstStyle/>
                    <a:p>
                      <a:pPr algn="ctr"/>
                      <a:r>
                        <a:rPr lang="en-GB" sz="1200" dirty="0"/>
                        <a:t>Susceptibility</a:t>
                      </a:r>
                    </a:p>
                  </a:txBody>
                  <a:tcPr anchor="ctr"/>
                </a:tc>
                <a:tc>
                  <a:txBody>
                    <a:bodyPr/>
                    <a:lstStyle/>
                    <a:p>
                      <a:pPr algn="ctr"/>
                      <a:endParaRPr lang="en-GB" sz="1200" dirty="0"/>
                    </a:p>
                  </a:txBody>
                  <a:tcPr anchor="ctr"/>
                </a:tc>
                <a:extLst>
                  <a:ext uri="{0D108BD9-81ED-4DB2-BD59-A6C34878D82A}">
                    <a16:rowId xmlns:a16="http://schemas.microsoft.com/office/drawing/2014/main" val="516241185"/>
                  </a:ext>
                </a:extLst>
              </a:tr>
            </a:tbl>
          </a:graphicData>
        </a:graphic>
      </p:graphicFrame>
      <p:sp>
        <p:nvSpPr>
          <p:cNvPr id="2" name="Slide Number Placeholder 1">
            <a:extLst>
              <a:ext uri="{FF2B5EF4-FFF2-40B4-BE49-F238E27FC236}">
                <a16:creationId xmlns:a16="http://schemas.microsoft.com/office/drawing/2014/main" id="{798D3217-0EA7-4DE8-B5F9-3A6D515D2701}"/>
              </a:ext>
            </a:extLst>
          </p:cNvPr>
          <p:cNvSpPr>
            <a:spLocks noGrp="1"/>
          </p:cNvSpPr>
          <p:nvPr>
            <p:ph type="sldNum" sz="quarter" idx="12"/>
          </p:nvPr>
        </p:nvSpPr>
        <p:spPr/>
        <p:txBody>
          <a:bodyPr/>
          <a:lstStyle/>
          <a:p>
            <a:fld id="{42197ACC-EB3C-4466-A41B-F6CC006DF8B4}" type="slidenum">
              <a:rPr lang="en-GB" smtClean="0"/>
              <a:t>10</a:t>
            </a:fld>
            <a:endParaRPr lang="en-GB"/>
          </a:p>
        </p:txBody>
      </p:sp>
      <p:pic>
        <p:nvPicPr>
          <p:cNvPr id="5" name="Picture 2" descr="Glossary Images, Stock Photos &amp; Vectors | Shutterstock">
            <a:extLst>
              <a:ext uri="{FF2B5EF4-FFF2-40B4-BE49-F238E27FC236}">
                <a16:creationId xmlns:a16="http://schemas.microsoft.com/office/drawing/2014/main" id="{BD9B4794-E68E-4832-8FF8-0F1FE0A2D8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1083438" y="136241"/>
            <a:ext cx="5002568" cy="89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72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B79E71-E4A6-4C20-A76F-D79C67E5A4C5}"/>
              </a:ext>
            </a:extLst>
          </p:cNvPr>
          <p:cNvSpPr>
            <a:spLocks noGrp="1"/>
          </p:cNvSpPr>
          <p:nvPr>
            <p:ph type="sldNum" sz="quarter" idx="12"/>
          </p:nvPr>
        </p:nvSpPr>
        <p:spPr/>
        <p:txBody>
          <a:bodyPr/>
          <a:lstStyle/>
          <a:p>
            <a:fld id="{42197ACC-EB3C-4466-A41B-F6CC006DF8B4}" type="slidenum">
              <a:rPr lang="en-GB" smtClean="0"/>
              <a:t>11</a:t>
            </a:fld>
            <a:endParaRPr lang="en-GB"/>
          </a:p>
        </p:txBody>
      </p:sp>
      <p:sp>
        <p:nvSpPr>
          <p:cNvPr id="12" name="Rectangle 1">
            <a:extLst>
              <a:ext uri="{FF2B5EF4-FFF2-40B4-BE49-F238E27FC236}">
                <a16:creationId xmlns:a16="http://schemas.microsoft.com/office/drawing/2014/main" id="{4092999C-4A60-4474-9152-1FB9C54ED868}"/>
              </a:ext>
            </a:extLst>
          </p:cNvPr>
          <p:cNvSpPr>
            <a:spLocks noChangeArrowheads="1"/>
          </p:cNvSpPr>
          <p:nvPr/>
        </p:nvSpPr>
        <p:spPr bwMode="auto">
          <a:xfrm>
            <a:off x="153443" y="54469"/>
            <a:ext cx="6551113" cy="312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3300" b="1" i="0" u="sng"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Life stages</a:t>
            </a:r>
          </a:p>
          <a:p>
            <a:pPr marL="0" marR="0" lvl="0" indent="457200" algn="ctr" defTabSz="914400" rtl="0" eaLnBrk="0" fontAlgn="base" latinLnBrk="0" hangingPunct="0">
              <a:lnSpc>
                <a:spcPct val="100000"/>
              </a:lnSpc>
              <a:spcBef>
                <a:spcPct val="0"/>
              </a:spcBef>
              <a:spcAft>
                <a:spcPct val="0"/>
              </a:spcAft>
              <a:buClrTx/>
              <a:buSzTx/>
              <a:buFontTx/>
              <a:buNone/>
              <a:tabLst/>
            </a:pPr>
            <a:endParaRPr lang="en-GB" altLang="en-US" sz="1200" b="1" u="sng" dirty="0">
              <a:latin typeface="+mn-lt"/>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r>
              <a:rPr lang="en-GB" altLang="en-US" sz="1400" dirty="0">
                <a:latin typeface="+mn-lt"/>
                <a:cs typeface="Times New Roman" panose="02020603050405020304" pitchFamily="18" charset="0"/>
              </a:rPr>
              <a:t>Physical growth and development continues throughout a person’s life but development is not always smooth. In unit 1 students will study the key feature of physical growth and development across the life stages. </a:t>
            </a:r>
          </a:p>
          <a:p>
            <a:pPr marR="0" lvl="0" indent="0" defTabSz="914400" rtl="0" eaLnBrk="0" fontAlgn="base" latinLnBrk="0" hangingPunct="0">
              <a:lnSpc>
                <a:spcPct val="100000"/>
              </a:lnSpc>
              <a:spcBef>
                <a:spcPct val="0"/>
              </a:spcBef>
              <a:spcAft>
                <a:spcPct val="0"/>
              </a:spcAft>
              <a:buClrTx/>
              <a:buSzTx/>
              <a:buFontTx/>
              <a:buNone/>
              <a:tabLst/>
            </a:pPr>
            <a:endParaRPr lang="en-GB" altLang="en-US" sz="1400" dirty="0">
              <a:latin typeface="+mn-lt"/>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r>
              <a:rPr lang="en-GB" altLang="en-US" sz="1400" dirty="0">
                <a:latin typeface="+mn-lt"/>
                <a:cs typeface="Times New Roman" panose="02020603050405020304" pitchFamily="18" charset="0"/>
              </a:rPr>
              <a:t>Students need to the learn the specific names and age ranges for each of the life stages.</a:t>
            </a:r>
          </a:p>
          <a:p>
            <a:pPr marR="0" lvl="0" indent="0" defTabSz="914400" rtl="0" eaLnBrk="0" fontAlgn="base" latinLnBrk="0" hangingPunct="0">
              <a:lnSpc>
                <a:spcPct val="100000"/>
              </a:lnSpc>
              <a:spcBef>
                <a:spcPct val="0"/>
              </a:spcBef>
              <a:spcAft>
                <a:spcPct val="0"/>
              </a:spcAft>
              <a:buClrTx/>
              <a:buSzTx/>
              <a:buFontTx/>
              <a:buNone/>
              <a:tabLst/>
            </a:pPr>
            <a:endParaRPr lang="en-GB" altLang="en-US" sz="1400" dirty="0">
              <a:latin typeface="+mn-lt"/>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r>
              <a:rPr lang="en-GB" altLang="en-US" sz="1400" dirty="0">
                <a:latin typeface="+mn-lt"/>
                <a:cs typeface="Times New Roman" panose="02020603050405020304" pitchFamily="18" charset="0"/>
              </a:rPr>
              <a:t>Students will complete exam questions on these in September – be prepared!</a:t>
            </a:r>
          </a:p>
          <a:p>
            <a:pPr marR="0" lvl="0" indent="0" defTabSz="914400" rtl="0" eaLnBrk="0" fontAlgn="base" latinLnBrk="0" hangingPunct="0">
              <a:lnSpc>
                <a:spcPct val="100000"/>
              </a:lnSpc>
              <a:spcBef>
                <a:spcPct val="0"/>
              </a:spcBef>
              <a:spcAft>
                <a:spcPct val="0"/>
              </a:spcAft>
              <a:buClrTx/>
              <a:buSzTx/>
              <a:buFontTx/>
              <a:buNone/>
              <a:tabLst/>
            </a:pPr>
            <a:endParaRPr lang="en-GB" altLang="en-US" sz="1400" dirty="0">
              <a:latin typeface="+mn-lt"/>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endParaRPr lang="en-GB" altLang="en-US" sz="1400" dirty="0">
              <a:latin typeface="+mn-lt"/>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endParaRPr lang="en-GB" altLang="en-US" sz="1400" dirty="0">
              <a:latin typeface="+mn-lt"/>
              <a:cs typeface="Times New Roman" panose="02020603050405020304" pitchFamily="18" charset="0"/>
            </a:endParaRPr>
          </a:p>
          <a:p>
            <a:pPr marL="0" marR="0" lvl="0" indent="457200" defTabSz="914400" rtl="0" eaLnBrk="0" fontAlgn="base" latinLnBrk="0" hangingPunct="0">
              <a:lnSpc>
                <a:spcPct val="100000"/>
              </a:lnSpc>
              <a:spcBef>
                <a:spcPct val="0"/>
              </a:spcBef>
              <a:spcAft>
                <a:spcPct val="0"/>
              </a:spcAft>
              <a:buClrTx/>
              <a:buSzTx/>
              <a:buFontTx/>
              <a:buNone/>
              <a:tabLst/>
            </a:pPr>
            <a:endParaRPr lang="en-GB" altLang="en-US" sz="1200" dirty="0">
              <a:latin typeface="+mn-lt"/>
            </a:endParaRPr>
          </a:p>
        </p:txBody>
      </p:sp>
      <p:graphicFrame>
        <p:nvGraphicFramePr>
          <p:cNvPr id="9" name="Table 12">
            <a:extLst>
              <a:ext uri="{FF2B5EF4-FFF2-40B4-BE49-F238E27FC236}">
                <a16:creationId xmlns:a16="http://schemas.microsoft.com/office/drawing/2014/main" id="{FFC5F4BA-B545-416E-BD23-28C23203EF60}"/>
              </a:ext>
            </a:extLst>
          </p:cNvPr>
          <p:cNvGraphicFramePr>
            <a:graphicFrameLocks noGrp="1"/>
          </p:cNvGraphicFramePr>
          <p:nvPr>
            <p:extLst>
              <p:ext uri="{D42A27DB-BD31-4B8C-83A1-F6EECF244321}">
                <p14:modId xmlns:p14="http://schemas.microsoft.com/office/powerpoint/2010/main" val="2645865403"/>
              </p:ext>
            </p:extLst>
          </p:nvPr>
        </p:nvGraphicFramePr>
        <p:xfrm>
          <a:off x="1042988" y="4421437"/>
          <a:ext cx="4572000" cy="47599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735541679"/>
                    </a:ext>
                  </a:extLst>
                </a:gridCol>
                <a:gridCol w="2286000">
                  <a:extLst>
                    <a:ext uri="{9D8B030D-6E8A-4147-A177-3AD203B41FA5}">
                      <a16:colId xmlns:a16="http://schemas.microsoft.com/office/drawing/2014/main" val="3155053250"/>
                    </a:ext>
                  </a:extLst>
                </a:gridCol>
              </a:tblGrid>
              <a:tr h="370840">
                <a:tc>
                  <a:txBody>
                    <a:bodyPr/>
                    <a:lstStyle/>
                    <a:p>
                      <a:pPr algn="ctr"/>
                      <a:r>
                        <a:rPr lang="en-GB" sz="1400" dirty="0"/>
                        <a:t>Life stage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Age 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0748288"/>
                  </a:ext>
                </a:extLst>
              </a:tr>
              <a:tr h="370840">
                <a:tc>
                  <a:txBody>
                    <a:bodyPr/>
                    <a:lstStyle/>
                    <a:p>
                      <a:endParaRPr lang="en-GB" sz="1400" dirty="0"/>
                    </a:p>
                    <a:p>
                      <a:r>
                        <a:rPr lang="en-GB" sz="1400" dirty="0"/>
                        <a:t>Infancy</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dirty="0"/>
                    </a:p>
                    <a:p>
                      <a:pPr algn="ctr"/>
                      <a:r>
                        <a:rPr lang="en-GB" sz="1400" dirty="0"/>
                        <a:t>0-2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574063"/>
                  </a:ext>
                </a:extLst>
              </a:tr>
              <a:tr h="370840">
                <a:tc>
                  <a:txBody>
                    <a:bodyPr/>
                    <a:lstStyle/>
                    <a:p>
                      <a:endParaRPr lang="en-GB" sz="1400" dirty="0"/>
                    </a:p>
                    <a:p>
                      <a:r>
                        <a:rPr lang="en-GB" sz="1400" dirty="0"/>
                        <a:t>Early childhood</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dirty="0"/>
                    </a:p>
                    <a:p>
                      <a:pPr algn="ctr"/>
                      <a:r>
                        <a:rPr lang="en-GB" sz="1400" dirty="0"/>
                        <a:t>3-8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202878"/>
                  </a:ext>
                </a:extLst>
              </a:tr>
              <a:tr h="370840">
                <a:tc>
                  <a:txBody>
                    <a:bodyPr/>
                    <a:lstStyle/>
                    <a:p>
                      <a:endParaRPr lang="en-GB" sz="1400" dirty="0"/>
                    </a:p>
                    <a:p>
                      <a:r>
                        <a:rPr lang="en-GB" sz="1400" dirty="0"/>
                        <a:t>Adolescence</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dirty="0"/>
                    </a:p>
                    <a:p>
                      <a:pPr algn="ctr"/>
                      <a:r>
                        <a:rPr lang="en-GB" sz="1400" dirty="0"/>
                        <a:t>9-18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2157281"/>
                  </a:ext>
                </a:extLst>
              </a:tr>
              <a:tr h="370840">
                <a:tc>
                  <a:txBody>
                    <a:bodyPr/>
                    <a:lstStyle/>
                    <a:p>
                      <a:endParaRPr lang="en-GB" sz="1400" dirty="0"/>
                    </a:p>
                    <a:p>
                      <a:r>
                        <a:rPr lang="en-GB" sz="1400" dirty="0"/>
                        <a:t>Early Adulthood</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dirty="0"/>
                    </a:p>
                    <a:p>
                      <a:pPr algn="ctr"/>
                      <a:r>
                        <a:rPr lang="en-GB" sz="1400" dirty="0"/>
                        <a:t>19-45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740257"/>
                  </a:ext>
                </a:extLst>
              </a:tr>
              <a:tr h="370840">
                <a:tc>
                  <a:txBody>
                    <a:bodyPr/>
                    <a:lstStyle/>
                    <a:p>
                      <a:endParaRPr lang="en-GB" sz="1400" dirty="0"/>
                    </a:p>
                    <a:p>
                      <a:r>
                        <a:rPr lang="en-GB" sz="1400" dirty="0"/>
                        <a:t>Middle Adulthood</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dirty="0"/>
                    </a:p>
                    <a:p>
                      <a:pPr algn="ctr"/>
                      <a:r>
                        <a:rPr lang="en-GB" sz="1400" dirty="0"/>
                        <a:t>46-65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657227"/>
                  </a:ext>
                </a:extLst>
              </a:tr>
              <a:tr h="370840">
                <a:tc>
                  <a:txBody>
                    <a:bodyPr/>
                    <a:lstStyle/>
                    <a:p>
                      <a:endParaRPr lang="en-GB" sz="1400" dirty="0"/>
                    </a:p>
                    <a:p>
                      <a:r>
                        <a:rPr lang="en-GB" sz="1400" dirty="0"/>
                        <a:t>Later Adulthood</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dirty="0"/>
                    </a:p>
                    <a:p>
                      <a:pPr algn="ctr"/>
                      <a:r>
                        <a:rPr lang="en-GB" sz="1400" dirty="0"/>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334593"/>
                  </a:ext>
                </a:extLst>
              </a:tr>
            </a:tbl>
          </a:graphicData>
        </a:graphic>
      </p:graphicFrame>
      <p:pic>
        <p:nvPicPr>
          <p:cNvPr id="2050" name="Picture 2" descr="11+ Thousand Human Life Stages Royalty-Free Images, Stock Photos &amp; Pictures  | Shutterstock">
            <a:extLst>
              <a:ext uri="{FF2B5EF4-FFF2-40B4-BE49-F238E27FC236}">
                <a16:creationId xmlns:a16="http://schemas.microsoft.com/office/drawing/2014/main" id="{8BD22133-5F69-4747-9C1B-D9B3A98AD8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7" t="180693" r="-2237" b="-170706"/>
          <a:stretch/>
        </p:blipFill>
        <p:spPr bwMode="auto">
          <a:xfrm>
            <a:off x="153443" y="6501081"/>
            <a:ext cx="6858000" cy="18162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1+ Thousand Human Life Stages Royalty-Free Images, Stock Photos &amp; Pictures  | Shutterstock">
            <a:extLst>
              <a:ext uri="{FF2B5EF4-FFF2-40B4-BE49-F238E27FC236}">
                <a16:creationId xmlns:a16="http://schemas.microsoft.com/office/drawing/2014/main" id="{4DFCE94D-76FB-44A7-9B14-6422AF3D96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062"/>
          <a:stretch/>
        </p:blipFill>
        <p:spPr bwMode="auto">
          <a:xfrm>
            <a:off x="0" y="2295763"/>
            <a:ext cx="6858000" cy="169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118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7AFAB4-12E9-4DDB-92B6-E4F60C768155}"/>
              </a:ext>
            </a:extLst>
          </p:cNvPr>
          <p:cNvSpPr>
            <a:spLocks noGrp="1"/>
          </p:cNvSpPr>
          <p:nvPr>
            <p:ph type="sldNum" sz="quarter" idx="12"/>
          </p:nvPr>
        </p:nvSpPr>
        <p:spPr/>
        <p:txBody>
          <a:bodyPr/>
          <a:lstStyle/>
          <a:p>
            <a:fld id="{42197ACC-EB3C-4466-A41B-F6CC006DF8B4}" type="slidenum">
              <a:rPr lang="en-GB" smtClean="0"/>
              <a:t>12</a:t>
            </a:fld>
            <a:endParaRPr lang="en-GB"/>
          </a:p>
        </p:txBody>
      </p:sp>
      <p:sp>
        <p:nvSpPr>
          <p:cNvPr id="3" name="Rectangle 1">
            <a:extLst>
              <a:ext uri="{FF2B5EF4-FFF2-40B4-BE49-F238E27FC236}">
                <a16:creationId xmlns:a16="http://schemas.microsoft.com/office/drawing/2014/main" id="{FACE78C8-121C-42BC-BF0D-1881A048D1A0}"/>
              </a:ext>
            </a:extLst>
          </p:cNvPr>
          <p:cNvSpPr>
            <a:spLocks noChangeArrowheads="1"/>
          </p:cNvSpPr>
          <p:nvPr/>
        </p:nvSpPr>
        <p:spPr bwMode="auto">
          <a:xfrm>
            <a:off x="153443" y="162191"/>
            <a:ext cx="6551113" cy="29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3300" b="1" i="0" u="sng"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Research Tasks</a:t>
            </a:r>
          </a:p>
          <a:p>
            <a:pPr marL="0" marR="0" lvl="0" indent="457200" algn="ctr" defTabSz="914400" rtl="0" eaLnBrk="0" fontAlgn="base" latinLnBrk="0" hangingPunct="0">
              <a:lnSpc>
                <a:spcPct val="100000"/>
              </a:lnSpc>
              <a:spcBef>
                <a:spcPct val="0"/>
              </a:spcBef>
              <a:spcAft>
                <a:spcPct val="0"/>
              </a:spcAft>
              <a:buClrTx/>
              <a:buSzTx/>
              <a:buFontTx/>
              <a:buNone/>
              <a:tabLst/>
            </a:pPr>
            <a:endParaRPr lang="en-GB" altLang="en-US" sz="1200" b="1" u="sng" dirty="0">
              <a:latin typeface="+mn-lt"/>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r>
              <a:rPr lang="en-GB" altLang="en-US" sz="1400" dirty="0">
                <a:latin typeface="+mn-lt"/>
                <a:cs typeface="Times New Roman" panose="02020603050405020304" pitchFamily="18" charset="0"/>
              </a:rPr>
              <a:t>In unit 1 students will study about puberty, the menopause an osteoarthritis, in preparation for this students are required to research each of these and provide a summary of each. Further guidance of what needs to be included is outlined below.</a:t>
            </a:r>
          </a:p>
          <a:p>
            <a:pPr marR="0" lvl="0" indent="0" defTabSz="914400" rtl="0" eaLnBrk="0" fontAlgn="base" latinLnBrk="0" hangingPunct="0">
              <a:lnSpc>
                <a:spcPct val="100000"/>
              </a:lnSpc>
              <a:spcBef>
                <a:spcPct val="0"/>
              </a:spcBef>
              <a:spcAft>
                <a:spcPct val="0"/>
              </a:spcAft>
              <a:buClrTx/>
              <a:buSzTx/>
              <a:buFontTx/>
              <a:buNone/>
              <a:tabLst/>
            </a:pPr>
            <a:endParaRPr lang="en-GB" altLang="en-US" sz="1400" dirty="0">
              <a:latin typeface="+mn-lt"/>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r>
              <a:rPr lang="en-GB" altLang="en-US" sz="1400" dirty="0">
                <a:latin typeface="+mn-lt"/>
                <a:cs typeface="Times New Roman" panose="02020603050405020304" pitchFamily="18" charset="0"/>
              </a:rPr>
              <a:t>Summaries should be in students own words and can include pictures/diagrams where appropriate. </a:t>
            </a:r>
          </a:p>
          <a:p>
            <a:pPr marR="0" lvl="0" indent="0" defTabSz="914400" rtl="0" eaLnBrk="0" fontAlgn="base" latinLnBrk="0" hangingPunct="0">
              <a:lnSpc>
                <a:spcPct val="100000"/>
              </a:lnSpc>
              <a:spcBef>
                <a:spcPct val="0"/>
              </a:spcBef>
              <a:spcAft>
                <a:spcPct val="0"/>
              </a:spcAft>
              <a:buClrTx/>
              <a:buSzTx/>
              <a:buFontTx/>
              <a:buNone/>
              <a:tabLst/>
            </a:pPr>
            <a:endParaRPr lang="en-GB" altLang="en-US" sz="1400" dirty="0">
              <a:latin typeface="+mn-lt"/>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endParaRPr lang="en-GB" altLang="en-US" sz="1400" dirty="0">
              <a:latin typeface="+mn-lt"/>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endParaRPr lang="en-GB" altLang="en-US" sz="1400" dirty="0">
              <a:latin typeface="+mn-lt"/>
              <a:cs typeface="Times New Roman" panose="02020603050405020304" pitchFamily="18" charset="0"/>
            </a:endParaRPr>
          </a:p>
          <a:p>
            <a:pPr marL="0" marR="0" lvl="0" indent="457200" defTabSz="914400" rtl="0" eaLnBrk="0" fontAlgn="base" latinLnBrk="0" hangingPunct="0">
              <a:lnSpc>
                <a:spcPct val="100000"/>
              </a:lnSpc>
              <a:spcBef>
                <a:spcPct val="0"/>
              </a:spcBef>
              <a:spcAft>
                <a:spcPct val="0"/>
              </a:spcAft>
              <a:buClrTx/>
              <a:buSzTx/>
              <a:buFontTx/>
              <a:buNone/>
              <a:tabLst/>
            </a:pPr>
            <a:endParaRPr lang="en-GB" altLang="en-US" sz="1200" dirty="0">
              <a:latin typeface="+mn-lt"/>
            </a:endParaRPr>
          </a:p>
        </p:txBody>
      </p:sp>
      <p:sp>
        <p:nvSpPr>
          <p:cNvPr id="4" name="Rectangle 3">
            <a:extLst>
              <a:ext uri="{FF2B5EF4-FFF2-40B4-BE49-F238E27FC236}">
                <a16:creationId xmlns:a16="http://schemas.microsoft.com/office/drawing/2014/main" id="{5B6BBCCE-1D02-4A83-A322-86D9D82DCF09}"/>
              </a:ext>
            </a:extLst>
          </p:cNvPr>
          <p:cNvSpPr/>
          <p:nvPr/>
        </p:nvSpPr>
        <p:spPr>
          <a:xfrm>
            <a:off x="386055" y="2430626"/>
            <a:ext cx="6085888" cy="2692519"/>
          </a:xfrm>
          <a:prstGeom prst="rect">
            <a:avLst/>
          </a:prstGeom>
          <a:solidFill>
            <a:srgbClr val="C7DDF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Puberty</a:t>
            </a:r>
          </a:p>
          <a:p>
            <a:r>
              <a:rPr lang="en-GB" sz="1400" dirty="0">
                <a:solidFill>
                  <a:schemeClr val="tx1"/>
                </a:solidFill>
              </a:rPr>
              <a:t>Your research needs to include the following:</a:t>
            </a:r>
          </a:p>
          <a:p>
            <a:pPr marL="342900" indent="-342900">
              <a:buAutoNum type="arabicPeriod"/>
            </a:pPr>
            <a:r>
              <a:rPr lang="en-GB" sz="1400" dirty="0">
                <a:solidFill>
                  <a:schemeClr val="tx1"/>
                </a:solidFill>
              </a:rPr>
              <a:t>An overview of what puberty is</a:t>
            </a:r>
          </a:p>
          <a:p>
            <a:pPr marL="342900" indent="-342900">
              <a:buAutoNum type="arabicPeriod"/>
            </a:pPr>
            <a:r>
              <a:rPr lang="en-GB" sz="1400" dirty="0">
                <a:solidFill>
                  <a:schemeClr val="tx1"/>
                </a:solidFill>
              </a:rPr>
              <a:t>The ages at which this occurs for both males and females</a:t>
            </a:r>
          </a:p>
          <a:p>
            <a:pPr marL="342900" indent="-342900">
              <a:buAutoNum type="arabicPeriod"/>
            </a:pPr>
            <a:r>
              <a:rPr lang="en-GB" sz="1400" dirty="0">
                <a:solidFill>
                  <a:schemeClr val="tx1"/>
                </a:solidFill>
              </a:rPr>
              <a:t>Definitions of primary sexual characteristics and secondary sexual characteristics</a:t>
            </a:r>
          </a:p>
          <a:p>
            <a:pPr marL="342900" indent="-342900">
              <a:buAutoNum type="arabicPeriod"/>
            </a:pPr>
            <a:r>
              <a:rPr lang="en-GB" sz="1400" dirty="0">
                <a:solidFill>
                  <a:schemeClr val="tx1"/>
                </a:solidFill>
              </a:rPr>
              <a:t>An overview the primary and secondary sexual characteristics for both males and females</a:t>
            </a:r>
          </a:p>
          <a:p>
            <a:pPr marL="342900" indent="-342900">
              <a:buAutoNum type="arabicPeriod"/>
            </a:pPr>
            <a:r>
              <a:rPr lang="en-GB" sz="1400" dirty="0">
                <a:solidFill>
                  <a:schemeClr val="tx1"/>
                </a:solidFill>
              </a:rPr>
              <a:t>Definition of sexual maturity</a:t>
            </a:r>
          </a:p>
          <a:p>
            <a:pPr marL="342900" indent="-342900">
              <a:buAutoNum type="arabicPeriod"/>
            </a:pPr>
            <a:r>
              <a:rPr lang="en-GB" sz="1400" dirty="0">
                <a:solidFill>
                  <a:schemeClr val="tx1"/>
                </a:solidFill>
              </a:rPr>
              <a:t>The role of hormones in sexual maturity consider both testosterone and oestrogen</a:t>
            </a:r>
          </a:p>
        </p:txBody>
      </p:sp>
      <p:sp>
        <p:nvSpPr>
          <p:cNvPr id="5" name="Rectangle 4">
            <a:extLst>
              <a:ext uri="{FF2B5EF4-FFF2-40B4-BE49-F238E27FC236}">
                <a16:creationId xmlns:a16="http://schemas.microsoft.com/office/drawing/2014/main" id="{7CE800B2-1A06-4A80-B97E-ACEF8E9A6DE0}"/>
              </a:ext>
            </a:extLst>
          </p:cNvPr>
          <p:cNvSpPr/>
          <p:nvPr/>
        </p:nvSpPr>
        <p:spPr>
          <a:xfrm>
            <a:off x="386055" y="5426343"/>
            <a:ext cx="6085888" cy="1725928"/>
          </a:xfrm>
          <a:prstGeom prst="rect">
            <a:avLst/>
          </a:prstGeom>
          <a:solidFill>
            <a:srgbClr val="C7DDF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Menopause</a:t>
            </a:r>
          </a:p>
          <a:p>
            <a:r>
              <a:rPr lang="en-GB" sz="1400" dirty="0">
                <a:solidFill>
                  <a:schemeClr val="tx1"/>
                </a:solidFill>
              </a:rPr>
              <a:t>Your research needs to include the following:</a:t>
            </a:r>
          </a:p>
          <a:p>
            <a:pPr marL="342900" indent="-342900">
              <a:buAutoNum type="arabicPeriod"/>
            </a:pPr>
            <a:r>
              <a:rPr lang="en-GB" sz="1400" dirty="0">
                <a:solidFill>
                  <a:schemeClr val="tx1"/>
                </a:solidFill>
              </a:rPr>
              <a:t>An overview of what the menopause is</a:t>
            </a:r>
          </a:p>
          <a:p>
            <a:pPr marL="342900" indent="-342900">
              <a:buAutoNum type="arabicPeriod"/>
            </a:pPr>
            <a:r>
              <a:rPr lang="en-GB" sz="1400" dirty="0">
                <a:solidFill>
                  <a:schemeClr val="tx1"/>
                </a:solidFill>
              </a:rPr>
              <a:t>The age at which this occurs</a:t>
            </a:r>
          </a:p>
          <a:p>
            <a:pPr marL="342900" indent="-342900">
              <a:buAutoNum type="arabicPeriod"/>
            </a:pPr>
            <a:r>
              <a:rPr lang="en-GB" sz="1400" dirty="0">
                <a:solidFill>
                  <a:schemeClr val="tx1"/>
                </a:solidFill>
              </a:rPr>
              <a:t>How long it takes to complete the menopause</a:t>
            </a:r>
          </a:p>
          <a:p>
            <a:pPr marL="342900" indent="-342900">
              <a:buAutoNum type="arabicPeriod"/>
            </a:pPr>
            <a:r>
              <a:rPr lang="en-GB" sz="1400" dirty="0">
                <a:solidFill>
                  <a:schemeClr val="tx1"/>
                </a:solidFill>
              </a:rPr>
              <a:t>The physical effects of the menopause</a:t>
            </a:r>
          </a:p>
          <a:p>
            <a:pPr marL="342900" indent="-342900">
              <a:buAutoNum type="arabicPeriod"/>
            </a:pPr>
            <a:r>
              <a:rPr lang="en-GB" sz="1400" dirty="0">
                <a:solidFill>
                  <a:schemeClr val="tx1"/>
                </a:solidFill>
              </a:rPr>
              <a:t>The emotional effects of the menopause</a:t>
            </a:r>
          </a:p>
        </p:txBody>
      </p:sp>
      <p:sp>
        <p:nvSpPr>
          <p:cNvPr id="6" name="Rectangle 5">
            <a:extLst>
              <a:ext uri="{FF2B5EF4-FFF2-40B4-BE49-F238E27FC236}">
                <a16:creationId xmlns:a16="http://schemas.microsoft.com/office/drawing/2014/main" id="{A574950C-300B-4450-9D5C-C973184E80E1}"/>
              </a:ext>
            </a:extLst>
          </p:cNvPr>
          <p:cNvSpPr/>
          <p:nvPr/>
        </p:nvSpPr>
        <p:spPr>
          <a:xfrm>
            <a:off x="386055" y="7455469"/>
            <a:ext cx="6085888" cy="1725928"/>
          </a:xfrm>
          <a:prstGeom prst="rect">
            <a:avLst/>
          </a:prstGeom>
          <a:solidFill>
            <a:srgbClr val="C7DDF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Osteoarthritis </a:t>
            </a:r>
          </a:p>
          <a:p>
            <a:r>
              <a:rPr lang="en-GB" sz="1400" dirty="0">
                <a:solidFill>
                  <a:schemeClr val="tx1"/>
                </a:solidFill>
              </a:rPr>
              <a:t>Your research needs to include the following:</a:t>
            </a:r>
          </a:p>
          <a:p>
            <a:pPr marL="342900" indent="-342900">
              <a:buAutoNum type="arabicPeriod"/>
            </a:pPr>
            <a:r>
              <a:rPr lang="en-GB" sz="1400" dirty="0">
                <a:solidFill>
                  <a:schemeClr val="tx1"/>
                </a:solidFill>
              </a:rPr>
              <a:t>An overview of what osteoarthritis is</a:t>
            </a:r>
          </a:p>
          <a:p>
            <a:pPr marL="342900" indent="-342900">
              <a:buAutoNum type="arabicPeriod"/>
            </a:pPr>
            <a:r>
              <a:rPr lang="en-GB" sz="1400" dirty="0">
                <a:solidFill>
                  <a:schemeClr val="tx1"/>
                </a:solidFill>
              </a:rPr>
              <a:t>Risk factors – who is more likely to develop the condition? When?</a:t>
            </a:r>
          </a:p>
          <a:p>
            <a:pPr marL="342900" indent="-342900">
              <a:buAutoNum type="arabicPeriod"/>
            </a:pPr>
            <a:r>
              <a:rPr lang="en-GB" sz="1400" dirty="0">
                <a:solidFill>
                  <a:schemeClr val="tx1"/>
                </a:solidFill>
              </a:rPr>
              <a:t>Physical changes caused by the condition</a:t>
            </a:r>
          </a:p>
          <a:p>
            <a:pPr marL="342900" indent="-342900">
              <a:buAutoNum type="arabicPeriod"/>
            </a:pPr>
            <a:r>
              <a:rPr lang="en-GB" sz="1400" dirty="0">
                <a:solidFill>
                  <a:schemeClr val="tx1"/>
                </a:solidFill>
              </a:rPr>
              <a:t>The difference between osteoarthritis and osteoporosis </a:t>
            </a:r>
          </a:p>
        </p:txBody>
      </p:sp>
    </p:spTree>
    <p:extLst>
      <p:ext uri="{BB962C8B-B14F-4D97-AF65-F5344CB8AC3E}">
        <p14:creationId xmlns:p14="http://schemas.microsoft.com/office/powerpoint/2010/main" val="772382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7D50-8E2D-4E99-9BB5-7032D3D6D543}"/>
              </a:ext>
            </a:extLst>
          </p:cNvPr>
          <p:cNvSpPr>
            <a:spLocks noGrp="1"/>
          </p:cNvSpPr>
          <p:nvPr>
            <p:ph type="title"/>
          </p:nvPr>
        </p:nvSpPr>
        <p:spPr>
          <a:xfrm>
            <a:off x="133351" y="186842"/>
            <a:ext cx="6591300" cy="794634"/>
          </a:xfrm>
        </p:spPr>
        <p:txBody>
          <a:bodyPr>
            <a:normAutofit fontScale="90000"/>
          </a:bodyPr>
          <a:lstStyle/>
          <a:p>
            <a:pPr algn="ctr"/>
            <a:r>
              <a:rPr lang="en-GB" b="1" u="sng" dirty="0"/>
              <a:t>Sixth Form Tasks</a:t>
            </a:r>
            <a:br>
              <a:rPr lang="en-GB" b="1" u="sng" dirty="0"/>
            </a:br>
            <a:r>
              <a:rPr lang="en-GB" b="1" u="sng" dirty="0"/>
              <a:t>Checklist</a:t>
            </a:r>
          </a:p>
        </p:txBody>
      </p:sp>
      <p:sp>
        <p:nvSpPr>
          <p:cNvPr id="3" name="Content Placeholder 2">
            <a:extLst>
              <a:ext uri="{FF2B5EF4-FFF2-40B4-BE49-F238E27FC236}">
                <a16:creationId xmlns:a16="http://schemas.microsoft.com/office/drawing/2014/main" id="{E0EF2017-0925-4E40-9236-EAD29750AA39}"/>
              </a:ext>
            </a:extLst>
          </p:cNvPr>
          <p:cNvSpPr>
            <a:spLocks noGrp="1"/>
          </p:cNvSpPr>
          <p:nvPr>
            <p:ph idx="1"/>
          </p:nvPr>
        </p:nvSpPr>
        <p:spPr>
          <a:xfrm>
            <a:off x="304802" y="1373775"/>
            <a:ext cx="6419849" cy="8248650"/>
          </a:xfrm>
        </p:spPr>
        <p:txBody>
          <a:bodyPr vert="horz" lIns="91440" tIns="45720" rIns="91440" bIns="45720" rtlCol="0" anchor="t">
            <a:normAutofit/>
          </a:bodyPr>
          <a:lstStyle/>
          <a:p>
            <a:pPr marL="0" indent="0">
              <a:buNone/>
            </a:pPr>
            <a:r>
              <a:rPr lang="en-GB" sz="1800" dirty="0"/>
              <a:t>Use this list to make sure you have completed everything. </a:t>
            </a:r>
            <a:endParaRPr lang="en-GB" sz="1800" dirty="0">
              <a:cs typeface="Calibri"/>
            </a:endParaRPr>
          </a:p>
          <a:p>
            <a:pPr marL="0" indent="0">
              <a:buNone/>
            </a:pPr>
            <a:endParaRPr lang="en-GB" sz="1800" dirty="0"/>
          </a:p>
          <a:p>
            <a:pPr marL="0" indent="0">
              <a:buNone/>
            </a:pPr>
            <a:r>
              <a:rPr lang="en-GB" sz="1800" dirty="0">
                <a:highlight>
                  <a:srgbClr val="FFFF00"/>
                </a:highlight>
              </a:rPr>
              <a:t>	</a:t>
            </a:r>
          </a:p>
          <a:p>
            <a:pPr marL="0" indent="0">
              <a:buNone/>
            </a:pPr>
            <a:endParaRPr lang="en-GB" sz="1800" dirty="0"/>
          </a:p>
          <a:p>
            <a:pPr marL="0" indent="0">
              <a:buNone/>
            </a:pPr>
            <a:r>
              <a:rPr lang="en-GB" sz="1800" dirty="0"/>
              <a:t>	Complete at least 6 sections of the learning 	log, page 8.</a:t>
            </a:r>
          </a:p>
          <a:p>
            <a:pPr marL="0" indent="0">
              <a:buNone/>
            </a:pPr>
            <a:endParaRPr lang="en-GB" sz="1800" dirty="0"/>
          </a:p>
          <a:p>
            <a:pPr marL="0" indent="0">
              <a:buNone/>
            </a:pPr>
            <a:r>
              <a:rPr lang="en-GB" sz="1800" dirty="0"/>
              <a:t>	</a:t>
            </a:r>
          </a:p>
          <a:p>
            <a:pPr marL="0" indent="0">
              <a:buNone/>
            </a:pPr>
            <a:r>
              <a:rPr lang="en-GB" sz="1800" dirty="0"/>
              <a:t>	Completed glossary of key terms, pages 9- 10.</a:t>
            </a:r>
          </a:p>
          <a:p>
            <a:pPr marL="0" indent="0">
              <a:buNone/>
            </a:pPr>
            <a:r>
              <a:rPr lang="en-GB" sz="1800" dirty="0"/>
              <a:t>	</a:t>
            </a:r>
          </a:p>
          <a:p>
            <a:pPr marL="0" indent="0">
              <a:buNone/>
            </a:pPr>
            <a:endParaRPr lang="en-GB" sz="1800" dirty="0"/>
          </a:p>
          <a:p>
            <a:pPr marL="0" indent="0">
              <a:buNone/>
            </a:pPr>
            <a:r>
              <a:rPr lang="en-GB" sz="1800" dirty="0"/>
              <a:t>	Learnt the names and age ranges for each of the life stages, 	page 11</a:t>
            </a:r>
          </a:p>
          <a:p>
            <a:pPr marL="0" indent="0">
              <a:buNone/>
            </a:pPr>
            <a:endParaRPr lang="en-GB" sz="1800" dirty="0"/>
          </a:p>
          <a:p>
            <a:pPr marL="0" indent="0">
              <a:buNone/>
            </a:pPr>
            <a:endParaRPr lang="en-GB" sz="1800" dirty="0"/>
          </a:p>
          <a:p>
            <a:pPr marL="0" indent="0">
              <a:buNone/>
            </a:pPr>
            <a:r>
              <a:rPr lang="en-GB" sz="1800" dirty="0"/>
              <a:t>	Research tasks on puberty, menopause and osteoarthritis, 	page 12 . </a:t>
            </a:r>
          </a:p>
          <a:p>
            <a:pPr marL="0" indent="0">
              <a:buNone/>
            </a:pPr>
            <a:r>
              <a:rPr lang="en-GB" sz="1800" dirty="0"/>
              <a:t>	</a:t>
            </a:r>
          </a:p>
          <a:p>
            <a:pPr marL="0" indent="0">
              <a:buNone/>
            </a:pPr>
            <a:endParaRPr lang="en-GB" sz="1800" dirty="0"/>
          </a:p>
          <a:p>
            <a:pPr marL="0" indent="0">
              <a:buNone/>
            </a:pPr>
            <a:r>
              <a:rPr lang="en-GB" sz="1800" dirty="0"/>
              <a:t>	</a:t>
            </a:r>
          </a:p>
          <a:p>
            <a:pPr marL="0" indent="0">
              <a:buNone/>
            </a:pPr>
            <a:r>
              <a:rPr lang="en-GB" sz="1800" dirty="0"/>
              <a:t>	</a:t>
            </a:r>
          </a:p>
          <a:p>
            <a:pPr marL="0" indent="0">
              <a:buNone/>
            </a:pPr>
            <a:r>
              <a:rPr lang="en-GB" sz="1800" dirty="0"/>
              <a:t>	</a:t>
            </a:r>
            <a:endParaRPr lang="en-GB" sz="1800" dirty="0">
              <a:cs typeface="Calibri"/>
            </a:endParaRPr>
          </a:p>
        </p:txBody>
      </p:sp>
      <p:sp>
        <p:nvSpPr>
          <p:cNvPr id="5" name="Rectangle 4">
            <a:extLst>
              <a:ext uri="{FF2B5EF4-FFF2-40B4-BE49-F238E27FC236}">
                <a16:creationId xmlns:a16="http://schemas.microsoft.com/office/drawing/2014/main" id="{A193D1ED-3FD6-4314-96A7-CDD384AA2B2A}"/>
              </a:ext>
            </a:extLst>
          </p:cNvPr>
          <p:cNvSpPr/>
          <p:nvPr/>
        </p:nvSpPr>
        <p:spPr>
          <a:xfrm>
            <a:off x="379097" y="3775560"/>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2CAC51F-BBF8-4CE0-8585-C4F320469197}"/>
              </a:ext>
            </a:extLst>
          </p:cNvPr>
          <p:cNvSpPr/>
          <p:nvPr/>
        </p:nvSpPr>
        <p:spPr>
          <a:xfrm>
            <a:off x="362981" y="6168514"/>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27FA3E9-8B32-46BD-B219-8D45E32D5E0C}"/>
              </a:ext>
            </a:extLst>
          </p:cNvPr>
          <p:cNvSpPr/>
          <p:nvPr/>
        </p:nvSpPr>
        <p:spPr>
          <a:xfrm>
            <a:off x="362981" y="2618280"/>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70455CA-561D-4622-9885-2E9CDC02BF58}"/>
              </a:ext>
            </a:extLst>
          </p:cNvPr>
          <p:cNvSpPr/>
          <p:nvPr/>
        </p:nvSpPr>
        <p:spPr>
          <a:xfrm>
            <a:off x="379097" y="4904994"/>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Diagram&#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2299748" y="8794146"/>
            <a:ext cx="2543715" cy="976956"/>
          </a:xfrm>
          <a:prstGeom prst="rect">
            <a:avLst/>
          </a:prstGeom>
        </p:spPr>
      </p:pic>
    </p:spTree>
    <p:extLst>
      <p:ext uri="{BB962C8B-B14F-4D97-AF65-F5344CB8AC3E}">
        <p14:creationId xmlns:p14="http://schemas.microsoft.com/office/powerpoint/2010/main" val="792909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7D50-8E2D-4E99-9BB5-7032D3D6D543}"/>
              </a:ext>
            </a:extLst>
          </p:cNvPr>
          <p:cNvSpPr>
            <a:spLocks noGrp="1"/>
          </p:cNvSpPr>
          <p:nvPr>
            <p:ph type="title"/>
          </p:nvPr>
        </p:nvSpPr>
        <p:spPr>
          <a:xfrm>
            <a:off x="133351" y="186842"/>
            <a:ext cx="6591300" cy="794634"/>
          </a:xfrm>
        </p:spPr>
        <p:txBody>
          <a:bodyPr>
            <a:normAutofit/>
          </a:bodyPr>
          <a:lstStyle/>
          <a:p>
            <a:pPr algn="ctr"/>
            <a:r>
              <a:rPr lang="en-GB" b="1" u="sng" dirty="0"/>
              <a:t>In September..</a:t>
            </a:r>
          </a:p>
        </p:txBody>
      </p:sp>
      <p:sp>
        <p:nvSpPr>
          <p:cNvPr id="3" name="Content Placeholder 2">
            <a:extLst>
              <a:ext uri="{FF2B5EF4-FFF2-40B4-BE49-F238E27FC236}">
                <a16:creationId xmlns:a16="http://schemas.microsoft.com/office/drawing/2014/main" id="{E0EF2017-0925-4E40-9236-EAD29750AA39}"/>
              </a:ext>
            </a:extLst>
          </p:cNvPr>
          <p:cNvSpPr>
            <a:spLocks noGrp="1"/>
          </p:cNvSpPr>
          <p:nvPr>
            <p:ph idx="1"/>
          </p:nvPr>
        </p:nvSpPr>
        <p:spPr>
          <a:xfrm>
            <a:off x="304802" y="1344859"/>
            <a:ext cx="6419849" cy="8248650"/>
          </a:xfrm>
        </p:spPr>
        <p:txBody>
          <a:bodyPr vert="horz" lIns="91440" tIns="45720" rIns="91440" bIns="45720" rtlCol="0" anchor="t">
            <a:normAutofit/>
          </a:bodyPr>
          <a:lstStyle/>
          <a:p>
            <a:pPr marL="0" indent="0">
              <a:buNone/>
            </a:pPr>
            <a:r>
              <a:rPr lang="en-GB" sz="1800" dirty="0"/>
              <a:t>Ready for your first lesson in September you need to ensure you have:</a:t>
            </a:r>
          </a:p>
          <a:p>
            <a:pPr marL="0" indent="0">
              <a:buNone/>
            </a:pPr>
            <a:endParaRPr lang="en-GB" sz="1800" dirty="0"/>
          </a:p>
          <a:p>
            <a:pPr marL="0" indent="0">
              <a:buNone/>
            </a:pPr>
            <a:r>
              <a:rPr lang="en-GB" sz="1800" dirty="0"/>
              <a:t>	A large Lever Arch Folder – labelled with your name and	Health and Social Care</a:t>
            </a:r>
          </a:p>
          <a:p>
            <a:pPr marL="0" indent="0">
              <a:buNone/>
            </a:pPr>
            <a:r>
              <a:rPr lang="en-GB" sz="1800" dirty="0"/>
              <a:t>	</a:t>
            </a:r>
          </a:p>
          <a:p>
            <a:pPr marL="0" indent="0">
              <a:buNone/>
            </a:pPr>
            <a:r>
              <a:rPr lang="en-GB" sz="1800" dirty="0"/>
              <a:t>	A set of dividers for your folder</a:t>
            </a:r>
          </a:p>
          <a:p>
            <a:pPr marL="0" indent="0">
              <a:buNone/>
            </a:pPr>
            <a:endParaRPr lang="en-GB" sz="1200" dirty="0"/>
          </a:p>
          <a:p>
            <a:pPr marL="0" indent="0">
              <a:buNone/>
            </a:pPr>
            <a:r>
              <a:rPr lang="en-GB" sz="1800" dirty="0"/>
              <a:t>	A pencil case with the usual pens and pencils ideally 	with highlighters and a green pen</a:t>
            </a:r>
          </a:p>
          <a:p>
            <a:pPr marL="0" indent="0">
              <a:buNone/>
            </a:pPr>
            <a:endParaRPr lang="en-GB" sz="1800" dirty="0"/>
          </a:p>
          <a:p>
            <a:pPr marL="0" indent="0">
              <a:buNone/>
            </a:pPr>
            <a:r>
              <a:rPr lang="en-GB" sz="1800" dirty="0"/>
              <a:t>             Plastic wallets if you wish to use them</a:t>
            </a:r>
            <a:endParaRPr lang="en-GB" sz="1800" dirty="0">
              <a:cs typeface="Calibri"/>
            </a:endParaRPr>
          </a:p>
          <a:p>
            <a:pPr marL="0" indent="0">
              <a:buNone/>
            </a:pPr>
            <a:endParaRPr lang="en-GB" sz="1800" dirty="0"/>
          </a:p>
          <a:p>
            <a:pPr marL="0" indent="0">
              <a:buNone/>
            </a:pPr>
            <a:r>
              <a:rPr lang="en-GB" sz="1800" dirty="0"/>
              <a:t>	A completed copy of this booklet, this can be handwritten 	or typed (an electronic copy will be emailed out)</a:t>
            </a:r>
            <a:endParaRPr lang="en-GB" sz="1800" dirty="0">
              <a:cs typeface="Calibri"/>
            </a:endParaRPr>
          </a:p>
          <a:p>
            <a:pPr marL="0" indent="0">
              <a:buNone/>
            </a:pPr>
            <a:r>
              <a:rPr lang="en-GB" sz="1800" dirty="0"/>
              <a:t>	</a:t>
            </a:r>
          </a:p>
          <a:p>
            <a:pPr marL="0" indent="0">
              <a:buNone/>
            </a:pPr>
            <a:r>
              <a:rPr lang="en-GB" sz="1800" dirty="0"/>
              <a:t>	</a:t>
            </a:r>
          </a:p>
        </p:txBody>
      </p:sp>
      <p:sp>
        <p:nvSpPr>
          <p:cNvPr id="5" name="Rectangle 4">
            <a:extLst>
              <a:ext uri="{FF2B5EF4-FFF2-40B4-BE49-F238E27FC236}">
                <a16:creationId xmlns:a16="http://schemas.microsoft.com/office/drawing/2014/main" id="{A193D1ED-3FD6-4314-96A7-CDD384AA2B2A}"/>
              </a:ext>
            </a:extLst>
          </p:cNvPr>
          <p:cNvSpPr/>
          <p:nvPr/>
        </p:nvSpPr>
        <p:spPr>
          <a:xfrm>
            <a:off x="345277" y="3879313"/>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2CAC51F-BBF8-4CE0-8585-C4F320469197}"/>
              </a:ext>
            </a:extLst>
          </p:cNvPr>
          <p:cNvSpPr/>
          <p:nvPr/>
        </p:nvSpPr>
        <p:spPr>
          <a:xfrm>
            <a:off x="364326" y="5589423"/>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933787D-BC55-443E-802A-52F0928D2025}"/>
              </a:ext>
            </a:extLst>
          </p:cNvPr>
          <p:cNvSpPr/>
          <p:nvPr/>
        </p:nvSpPr>
        <p:spPr>
          <a:xfrm>
            <a:off x="345277" y="2344712"/>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7A0877B-8374-4FBC-A5D0-861B19837CB1}"/>
              </a:ext>
            </a:extLst>
          </p:cNvPr>
          <p:cNvSpPr/>
          <p:nvPr/>
        </p:nvSpPr>
        <p:spPr>
          <a:xfrm>
            <a:off x="345277" y="3112012"/>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70455CA-561D-4622-9885-2E9CDC02BF58}"/>
              </a:ext>
            </a:extLst>
          </p:cNvPr>
          <p:cNvSpPr/>
          <p:nvPr/>
        </p:nvSpPr>
        <p:spPr>
          <a:xfrm>
            <a:off x="345277" y="4711690"/>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Diagram&#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2299748" y="8794146"/>
            <a:ext cx="2543715" cy="976956"/>
          </a:xfrm>
          <a:prstGeom prst="rect">
            <a:avLst/>
          </a:prstGeom>
        </p:spPr>
      </p:pic>
    </p:spTree>
    <p:extLst>
      <p:ext uri="{BB962C8B-B14F-4D97-AF65-F5344CB8AC3E}">
        <p14:creationId xmlns:p14="http://schemas.microsoft.com/office/powerpoint/2010/main" val="1943151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BA8C-729F-44B3-A80A-313E739313C7}"/>
              </a:ext>
            </a:extLst>
          </p:cNvPr>
          <p:cNvSpPr>
            <a:spLocks noGrp="1"/>
          </p:cNvSpPr>
          <p:nvPr>
            <p:ph type="title"/>
          </p:nvPr>
        </p:nvSpPr>
        <p:spPr>
          <a:xfrm>
            <a:off x="471486" y="152270"/>
            <a:ext cx="5915025" cy="1110895"/>
          </a:xfrm>
        </p:spPr>
        <p:txBody>
          <a:bodyPr/>
          <a:lstStyle/>
          <a:p>
            <a:pPr algn="ctr"/>
            <a:r>
              <a:rPr lang="en-GB" b="1" u="sng" dirty="0">
                <a:latin typeface="Bahnschrift Light" panose="020B0502040204020203" pitchFamily="34" charset="0"/>
              </a:rPr>
              <a:t>Contents</a:t>
            </a:r>
          </a:p>
        </p:txBody>
      </p:sp>
      <p:sp>
        <p:nvSpPr>
          <p:cNvPr id="3" name="Content Placeholder 2">
            <a:extLst>
              <a:ext uri="{FF2B5EF4-FFF2-40B4-BE49-F238E27FC236}">
                <a16:creationId xmlns:a16="http://schemas.microsoft.com/office/drawing/2014/main" id="{DAA6624C-AC89-419A-8363-CE0FFFC248FD}"/>
              </a:ext>
            </a:extLst>
          </p:cNvPr>
          <p:cNvSpPr>
            <a:spLocks noGrp="1"/>
          </p:cNvSpPr>
          <p:nvPr>
            <p:ph idx="1"/>
          </p:nvPr>
        </p:nvSpPr>
        <p:spPr>
          <a:xfrm>
            <a:off x="266701" y="1494014"/>
            <a:ext cx="6305550" cy="5668786"/>
          </a:xfrm>
        </p:spPr>
        <p:txBody>
          <a:bodyPr>
            <a:normAutofit/>
          </a:bodyPr>
          <a:lstStyle/>
          <a:p>
            <a:pPr marL="0" indent="0">
              <a:buNone/>
            </a:pPr>
            <a:r>
              <a:rPr lang="en-GB" dirty="0"/>
              <a:t>What will I be studying?				Page 3</a:t>
            </a:r>
          </a:p>
          <a:p>
            <a:pPr marL="0" indent="0">
              <a:buNone/>
            </a:pPr>
            <a:r>
              <a:rPr lang="en-GB" dirty="0"/>
              <a:t>Recommended Netflix Programmes		Page 4</a:t>
            </a:r>
          </a:p>
          <a:p>
            <a:pPr marL="0" indent="0">
              <a:buNone/>
            </a:pPr>
            <a:r>
              <a:rPr lang="en-GB" dirty="0"/>
              <a:t>Other recommended watching 			Page 5</a:t>
            </a:r>
          </a:p>
          <a:p>
            <a:pPr marL="0" indent="0">
              <a:buNone/>
            </a:pPr>
            <a:r>
              <a:rPr lang="en-GB" dirty="0"/>
              <a:t>Recommended Reading 				Page 6 </a:t>
            </a:r>
          </a:p>
          <a:p>
            <a:pPr marL="0" indent="0">
              <a:buNone/>
            </a:pPr>
            <a:r>
              <a:rPr lang="en-GB" dirty="0"/>
              <a:t>Representations Task				Page 8</a:t>
            </a:r>
          </a:p>
          <a:p>
            <a:pPr marL="0" indent="0">
              <a:buNone/>
            </a:pPr>
            <a:r>
              <a:rPr lang="en-GB" dirty="0"/>
              <a:t>Learning Log					Page 9</a:t>
            </a:r>
          </a:p>
          <a:p>
            <a:pPr marL="0" indent="0">
              <a:buNone/>
            </a:pPr>
            <a:r>
              <a:rPr lang="en-GB" dirty="0"/>
              <a:t>Key word Glossary					Page 10 - 11</a:t>
            </a:r>
          </a:p>
          <a:p>
            <a:pPr marL="0" indent="0">
              <a:buNone/>
            </a:pPr>
            <a:r>
              <a:rPr lang="en-GB" dirty="0"/>
              <a:t>History of the NHS					Page 12</a:t>
            </a:r>
          </a:p>
          <a:p>
            <a:pPr marL="0" indent="0">
              <a:buNone/>
            </a:pPr>
            <a:r>
              <a:rPr lang="en-GB" dirty="0"/>
              <a:t>Roles in Health and Social Care			Page 13</a:t>
            </a:r>
          </a:p>
          <a:p>
            <a:pPr marL="0" indent="0">
              <a:buNone/>
            </a:pPr>
            <a:r>
              <a:rPr lang="en-GB" dirty="0"/>
              <a:t>Frontline roles in a pandemic 			Page 14 - 15</a:t>
            </a:r>
          </a:p>
          <a:p>
            <a:pPr marL="0" indent="0">
              <a:buNone/>
            </a:pPr>
            <a:r>
              <a:rPr lang="en-GB" dirty="0"/>
              <a:t>Checklist for September				</a:t>
            </a:r>
            <a:r>
              <a:rPr lang="en-GB"/>
              <a:t>Page 17</a:t>
            </a:r>
            <a:endParaRPr lang="en-GB" dirty="0"/>
          </a:p>
          <a:p>
            <a:pPr marL="0" indent="0">
              <a:buNone/>
            </a:pPr>
            <a:endParaRPr lang="en-GB" dirty="0"/>
          </a:p>
          <a:p>
            <a:pPr marL="0" indent="0">
              <a:buNone/>
            </a:pPr>
            <a:endParaRPr lang="en-GB" dirty="0"/>
          </a:p>
        </p:txBody>
      </p:sp>
      <p:pic>
        <p:nvPicPr>
          <p:cNvPr id="1026" name="Picture 2" descr="3 Lifespan Development flashcards on Tinycards">
            <a:extLst>
              <a:ext uri="{FF2B5EF4-FFF2-40B4-BE49-F238E27FC236}">
                <a16:creationId xmlns:a16="http://schemas.microsoft.com/office/drawing/2014/main" id="{21281C4B-EFA6-4153-ACED-DFAAA4A58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26" y="6938616"/>
            <a:ext cx="5915026" cy="224278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F421C19-CCFE-45F4-9083-F683F0911CFD}"/>
              </a:ext>
            </a:extLst>
          </p:cNvPr>
          <p:cNvSpPr>
            <a:spLocks noGrp="1"/>
          </p:cNvSpPr>
          <p:nvPr>
            <p:ph type="sldNum" sz="quarter" idx="12"/>
          </p:nvPr>
        </p:nvSpPr>
        <p:spPr/>
        <p:txBody>
          <a:bodyPr/>
          <a:lstStyle/>
          <a:p>
            <a:fld id="{42197ACC-EB3C-4466-A41B-F6CC006DF8B4}" type="slidenum">
              <a:rPr lang="en-GB" smtClean="0"/>
              <a:t>2</a:t>
            </a:fld>
            <a:endParaRPr lang="en-GB"/>
          </a:p>
        </p:txBody>
      </p:sp>
    </p:spTree>
    <p:extLst>
      <p:ext uri="{BB962C8B-B14F-4D97-AF65-F5344CB8AC3E}">
        <p14:creationId xmlns:p14="http://schemas.microsoft.com/office/powerpoint/2010/main" val="410694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30" y="214584"/>
            <a:ext cx="6458702" cy="699816"/>
          </a:xfrm>
        </p:spPr>
        <p:txBody>
          <a:bodyPr/>
          <a:lstStyle/>
          <a:p>
            <a:pPr algn="ctr"/>
            <a:r>
              <a:rPr lang="en-GB" b="1" dirty="0"/>
              <a:t>What will I be studying?</a:t>
            </a:r>
          </a:p>
        </p:txBody>
      </p:sp>
      <p:sp>
        <p:nvSpPr>
          <p:cNvPr id="3" name="Content Placeholder 2"/>
          <p:cNvSpPr>
            <a:spLocks noGrp="1"/>
          </p:cNvSpPr>
          <p:nvPr>
            <p:ph idx="1"/>
          </p:nvPr>
        </p:nvSpPr>
        <p:spPr>
          <a:xfrm>
            <a:off x="182730" y="914400"/>
            <a:ext cx="6458702" cy="8743950"/>
          </a:xfrm>
        </p:spPr>
        <p:txBody>
          <a:bodyPr>
            <a:normAutofit/>
          </a:bodyPr>
          <a:lstStyle/>
          <a:p>
            <a:pPr marL="0" indent="0">
              <a:buNone/>
            </a:pPr>
            <a:r>
              <a:rPr lang="en-GB" sz="1400" dirty="0"/>
              <a:t>This course allows you an insight in the many roles available within health and social care from nurses to social workers to child care assistants and beyond they have many key features that we shall explore and apply.</a:t>
            </a:r>
          </a:p>
          <a:p>
            <a:pPr marL="0" indent="0">
              <a:buNone/>
            </a:pPr>
            <a:r>
              <a:rPr lang="en-GB" sz="1400" dirty="0"/>
              <a:t>You will be studying a range of units which will help you to gain skills that will be valuable in your chosen profession or future study. You will learn about the human body and mind alongside the changes across time. You will learn what it means to work in the sector and what skills and behaviours you will need to develop. We will study the following units although you may not study them in this order. </a:t>
            </a:r>
          </a:p>
          <a:p>
            <a:pPr marL="0" indent="0">
              <a:buNone/>
            </a:pPr>
            <a:endParaRPr lang="en-GB" sz="2000" b="1" dirty="0"/>
          </a:p>
          <a:p>
            <a:pPr marL="0" indent="0">
              <a:buNone/>
            </a:pPr>
            <a:endParaRPr lang="en-GB" sz="2000" b="1" dirty="0"/>
          </a:p>
          <a:p>
            <a:pPr marL="0" indent="0">
              <a:buNone/>
            </a:pPr>
            <a:endParaRPr lang="en-GB" sz="1200" dirty="0">
              <a:solidFill>
                <a:srgbClr val="00B050"/>
              </a:solidFill>
            </a:endParaRPr>
          </a:p>
          <a:p>
            <a:pPr marL="0" indent="0">
              <a:buNone/>
            </a:pPr>
            <a:endParaRPr lang="en-GB" sz="1200" dirty="0">
              <a:solidFill>
                <a:srgbClr val="00B050"/>
              </a:solidFill>
            </a:endParaRPr>
          </a:p>
          <a:p>
            <a:pPr marL="0" indent="0">
              <a:buNone/>
            </a:pPr>
            <a:endParaRPr lang="en-GB" sz="1200" dirty="0">
              <a:solidFill>
                <a:srgbClr val="00B050"/>
              </a:solidFill>
            </a:endParaRPr>
          </a:p>
        </p:txBody>
      </p:sp>
      <p:sp>
        <p:nvSpPr>
          <p:cNvPr id="4" name="Slide Number Placeholder 3">
            <a:extLst>
              <a:ext uri="{FF2B5EF4-FFF2-40B4-BE49-F238E27FC236}">
                <a16:creationId xmlns:a16="http://schemas.microsoft.com/office/drawing/2014/main" id="{D53CC08F-2E90-42D2-B1B2-FFE3C329967A}"/>
              </a:ext>
            </a:extLst>
          </p:cNvPr>
          <p:cNvSpPr>
            <a:spLocks noGrp="1"/>
          </p:cNvSpPr>
          <p:nvPr>
            <p:ph type="sldNum" sz="quarter" idx="12"/>
          </p:nvPr>
        </p:nvSpPr>
        <p:spPr/>
        <p:txBody>
          <a:bodyPr/>
          <a:lstStyle/>
          <a:p>
            <a:fld id="{42197ACC-EB3C-4466-A41B-F6CC006DF8B4}" type="slidenum">
              <a:rPr lang="en-GB" dirty="0" smtClean="0"/>
              <a:t>3</a:t>
            </a:fld>
            <a:endParaRPr lang="en-GB" dirty="0"/>
          </a:p>
        </p:txBody>
      </p:sp>
      <p:pic>
        <p:nvPicPr>
          <p:cNvPr id="8" name="Picture 7" descr="Diagram&#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2299748" y="8569673"/>
            <a:ext cx="2543715" cy="976956"/>
          </a:xfrm>
          <a:prstGeom prst="rect">
            <a:avLst/>
          </a:prstGeom>
        </p:spPr>
      </p:pic>
      <p:pic>
        <p:nvPicPr>
          <p:cNvPr id="6" name="Picture 5">
            <a:extLst>
              <a:ext uri="{FF2B5EF4-FFF2-40B4-BE49-F238E27FC236}">
                <a16:creationId xmlns:a16="http://schemas.microsoft.com/office/drawing/2014/main" id="{47327D39-7A48-41FA-A157-1856531F19F4}"/>
              </a:ext>
            </a:extLst>
          </p:cNvPr>
          <p:cNvPicPr>
            <a:picLocks noChangeAspect="1"/>
          </p:cNvPicPr>
          <p:nvPr/>
        </p:nvPicPr>
        <p:blipFill rotWithShape="1">
          <a:blip r:embed="rId3"/>
          <a:srcRect l="17333" t="19739" r="51000" b="16791"/>
          <a:stretch/>
        </p:blipFill>
        <p:spPr>
          <a:xfrm>
            <a:off x="639735" y="2771563"/>
            <a:ext cx="5212425" cy="5876670"/>
          </a:xfrm>
          <a:prstGeom prst="rect">
            <a:avLst/>
          </a:prstGeom>
        </p:spPr>
      </p:pic>
    </p:spTree>
    <p:extLst>
      <p:ext uri="{BB962C8B-B14F-4D97-AF65-F5344CB8AC3E}">
        <p14:creationId xmlns:p14="http://schemas.microsoft.com/office/powerpoint/2010/main" val="1058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30" y="214584"/>
            <a:ext cx="6458702" cy="699816"/>
          </a:xfrm>
        </p:spPr>
        <p:txBody>
          <a:bodyPr/>
          <a:lstStyle/>
          <a:p>
            <a:pPr algn="ctr"/>
            <a:r>
              <a:rPr lang="en-GB" b="1" dirty="0"/>
              <a:t>What will I be studying?</a:t>
            </a:r>
          </a:p>
        </p:txBody>
      </p:sp>
      <p:sp>
        <p:nvSpPr>
          <p:cNvPr id="3" name="Content Placeholder 2"/>
          <p:cNvSpPr>
            <a:spLocks noGrp="1"/>
          </p:cNvSpPr>
          <p:nvPr>
            <p:ph idx="1"/>
          </p:nvPr>
        </p:nvSpPr>
        <p:spPr>
          <a:xfrm>
            <a:off x="182730" y="914400"/>
            <a:ext cx="6458702" cy="8743950"/>
          </a:xfrm>
        </p:spPr>
        <p:txBody>
          <a:bodyPr>
            <a:normAutofit/>
          </a:bodyPr>
          <a:lstStyle/>
          <a:p>
            <a:pPr marL="0" indent="0">
              <a:buNone/>
            </a:pPr>
            <a:endParaRPr lang="en-GB" sz="2000" b="1" dirty="0"/>
          </a:p>
          <a:p>
            <a:pPr marL="0" indent="0">
              <a:buNone/>
            </a:pPr>
            <a:endParaRPr lang="en-GB" sz="1200" dirty="0">
              <a:solidFill>
                <a:srgbClr val="00B050"/>
              </a:solidFill>
            </a:endParaRPr>
          </a:p>
          <a:p>
            <a:pPr marL="0" indent="0">
              <a:buNone/>
            </a:pPr>
            <a:endParaRPr lang="en-GB" sz="1200" dirty="0">
              <a:solidFill>
                <a:srgbClr val="00B050"/>
              </a:solidFill>
            </a:endParaRPr>
          </a:p>
          <a:p>
            <a:pPr marL="0" indent="0">
              <a:buNone/>
            </a:pPr>
            <a:endParaRPr lang="en-GB" sz="1200" dirty="0">
              <a:solidFill>
                <a:srgbClr val="00B050"/>
              </a:solidFill>
            </a:endParaRPr>
          </a:p>
        </p:txBody>
      </p:sp>
      <p:sp>
        <p:nvSpPr>
          <p:cNvPr id="4" name="Slide Number Placeholder 3">
            <a:extLst>
              <a:ext uri="{FF2B5EF4-FFF2-40B4-BE49-F238E27FC236}">
                <a16:creationId xmlns:a16="http://schemas.microsoft.com/office/drawing/2014/main" id="{D53CC08F-2E90-42D2-B1B2-FFE3C329967A}"/>
              </a:ext>
            </a:extLst>
          </p:cNvPr>
          <p:cNvSpPr>
            <a:spLocks noGrp="1"/>
          </p:cNvSpPr>
          <p:nvPr>
            <p:ph type="sldNum" sz="quarter" idx="12"/>
          </p:nvPr>
        </p:nvSpPr>
        <p:spPr/>
        <p:txBody>
          <a:bodyPr/>
          <a:lstStyle/>
          <a:p>
            <a:fld id="{42197ACC-EB3C-4466-A41B-F6CC006DF8B4}" type="slidenum">
              <a:rPr lang="en-GB" dirty="0" smtClean="0"/>
              <a:t>4</a:t>
            </a:fld>
            <a:endParaRPr lang="en-GB" dirty="0"/>
          </a:p>
        </p:txBody>
      </p:sp>
      <p:pic>
        <p:nvPicPr>
          <p:cNvPr id="7" name="Picture 6" descr="Diagram&#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2299748" y="8580391"/>
            <a:ext cx="2543715" cy="976956"/>
          </a:xfrm>
          <a:prstGeom prst="rect">
            <a:avLst/>
          </a:prstGeom>
        </p:spPr>
      </p:pic>
      <p:pic>
        <p:nvPicPr>
          <p:cNvPr id="12" name="Picture 11">
            <a:extLst>
              <a:ext uri="{FF2B5EF4-FFF2-40B4-BE49-F238E27FC236}">
                <a16:creationId xmlns:a16="http://schemas.microsoft.com/office/drawing/2014/main" id="{D6182119-57DD-4440-8A8A-D98A2765CF30}"/>
              </a:ext>
            </a:extLst>
          </p:cNvPr>
          <p:cNvPicPr>
            <a:picLocks noChangeAspect="1"/>
          </p:cNvPicPr>
          <p:nvPr/>
        </p:nvPicPr>
        <p:blipFill rotWithShape="1">
          <a:blip r:embed="rId3"/>
          <a:srcRect l="50000" t="4094" r="9867" b="7255"/>
          <a:stretch/>
        </p:blipFill>
        <p:spPr>
          <a:xfrm>
            <a:off x="429767" y="1327539"/>
            <a:ext cx="5956745" cy="7401404"/>
          </a:xfrm>
          <a:prstGeom prst="rect">
            <a:avLst/>
          </a:prstGeom>
        </p:spPr>
      </p:pic>
    </p:spTree>
    <p:extLst>
      <p:ext uri="{BB962C8B-B14F-4D97-AF65-F5344CB8AC3E}">
        <p14:creationId xmlns:p14="http://schemas.microsoft.com/office/powerpoint/2010/main" val="261097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249" y="-289256"/>
            <a:ext cx="3550151" cy="1889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3796" y="1472316"/>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Babies</a:t>
            </a:r>
          </a:p>
        </p:txBody>
      </p:sp>
      <p:sp>
        <p:nvSpPr>
          <p:cNvPr id="7" name="TextBox 6"/>
          <p:cNvSpPr txBox="1"/>
          <p:nvPr/>
        </p:nvSpPr>
        <p:spPr>
          <a:xfrm>
            <a:off x="2098835" y="1472315"/>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Marriage Story </a:t>
            </a:r>
          </a:p>
        </p:txBody>
      </p:sp>
      <p:sp>
        <p:nvSpPr>
          <p:cNvPr id="10" name="TextBox 9"/>
          <p:cNvSpPr txBox="1"/>
          <p:nvPr/>
        </p:nvSpPr>
        <p:spPr>
          <a:xfrm>
            <a:off x="3677669" y="1518482"/>
            <a:ext cx="1581367" cy="430887"/>
          </a:xfrm>
          <a:prstGeom prst="rect">
            <a:avLst/>
          </a:prstGeom>
          <a:noFill/>
        </p:spPr>
        <p:txBody>
          <a:bodyPr wrap="square" rtlCol="0">
            <a:spAutoFit/>
          </a:bodyPr>
          <a:lstStyle/>
          <a:p>
            <a:pPr algn="ctr"/>
            <a:r>
              <a:rPr lang="en-GB" sz="1100" b="1" dirty="0">
                <a:solidFill>
                  <a:schemeClr val="bg1"/>
                </a:solidFill>
                <a:latin typeface="Arial Narrow" panose="020B0606020202030204" pitchFamily="34" charset="0"/>
              </a:rPr>
              <a:t>Louis Theroux: Extreme love, Dementia</a:t>
            </a:r>
          </a:p>
        </p:txBody>
      </p:sp>
      <p:sp>
        <p:nvSpPr>
          <p:cNvPr id="12" name="TextBox 11"/>
          <p:cNvSpPr txBox="1"/>
          <p:nvPr/>
        </p:nvSpPr>
        <p:spPr>
          <a:xfrm>
            <a:off x="5238439" y="1518482"/>
            <a:ext cx="1447800"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Five Feet Apart</a:t>
            </a:r>
          </a:p>
        </p:txBody>
      </p:sp>
      <p:sp>
        <p:nvSpPr>
          <p:cNvPr id="15" name="TextBox 14"/>
          <p:cNvSpPr txBox="1"/>
          <p:nvPr/>
        </p:nvSpPr>
        <p:spPr>
          <a:xfrm>
            <a:off x="565041" y="4248825"/>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Brain on Fire</a:t>
            </a:r>
          </a:p>
        </p:txBody>
      </p:sp>
      <p:sp>
        <p:nvSpPr>
          <p:cNvPr id="17" name="TextBox 16"/>
          <p:cNvSpPr txBox="1"/>
          <p:nvPr/>
        </p:nvSpPr>
        <p:spPr>
          <a:xfrm>
            <a:off x="1810706" y="4248824"/>
            <a:ext cx="1635766"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Theory of Everything</a:t>
            </a:r>
          </a:p>
        </p:txBody>
      </p:sp>
      <p:sp>
        <p:nvSpPr>
          <p:cNvPr id="21" name="TextBox 20"/>
          <p:cNvSpPr txBox="1"/>
          <p:nvPr/>
        </p:nvSpPr>
        <p:spPr>
          <a:xfrm>
            <a:off x="3724938" y="4169807"/>
            <a:ext cx="1449608"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What to expect when you’re expecting</a:t>
            </a:r>
          </a:p>
        </p:txBody>
      </p:sp>
      <p:sp>
        <p:nvSpPr>
          <p:cNvPr id="24" name="TextBox 23"/>
          <p:cNvSpPr txBox="1"/>
          <p:nvPr/>
        </p:nvSpPr>
        <p:spPr>
          <a:xfrm>
            <a:off x="5245093" y="4248823"/>
            <a:ext cx="1449608"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Unbroken</a:t>
            </a:r>
          </a:p>
        </p:txBody>
      </p:sp>
      <p:sp>
        <p:nvSpPr>
          <p:cNvPr id="27" name="TextBox 26"/>
          <p:cNvSpPr txBox="1"/>
          <p:nvPr/>
        </p:nvSpPr>
        <p:spPr>
          <a:xfrm>
            <a:off x="353795" y="6658277"/>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Girl, interrupted </a:t>
            </a:r>
          </a:p>
        </p:txBody>
      </p:sp>
      <p:sp>
        <p:nvSpPr>
          <p:cNvPr id="29" name="TextBox 28"/>
          <p:cNvSpPr txBox="1"/>
          <p:nvPr/>
        </p:nvSpPr>
        <p:spPr>
          <a:xfrm>
            <a:off x="2023197" y="6658276"/>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Call the Midwife</a:t>
            </a:r>
          </a:p>
        </p:txBody>
      </p:sp>
      <p:sp>
        <p:nvSpPr>
          <p:cNvPr id="32" name="TextBox 31"/>
          <p:cNvSpPr txBox="1"/>
          <p:nvPr/>
        </p:nvSpPr>
        <p:spPr>
          <a:xfrm>
            <a:off x="366289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13 Reasons Why</a:t>
            </a:r>
          </a:p>
        </p:txBody>
      </p:sp>
      <p:sp>
        <p:nvSpPr>
          <p:cNvPr id="34" name="TextBox 33"/>
          <p:cNvSpPr txBox="1"/>
          <p:nvPr/>
        </p:nvSpPr>
        <p:spPr>
          <a:xfrm>
            <a:off x="5259037" y="6658275"/>
            <a:ext cx="1427202"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Pandemic: How to prevent an outbreak</a:t>
            </a:r>
          </a:p>
        </p:txBody>
      </p:sp>
      <p:sp>
        <p:nvSpPr>
          <p:cNvPr id="33" name="Rectangle 32">
            <a:extLst>
              <a:ext uri="{FF2B5EF4-FFF2-40B4-BE49-F238E27FC236}">
                <a16:creationId xmlns:a16="http://schemas.microsoft.com/office/drawing/2014/main" id="{22849B12-F086-453F-B3CA-B97FE98CC5E5}"/>
              </a:ext>
            </a:extLst>
          </p:cNvPr>
          <p:cNvSpPr/>
          <p:nvPr/>
        </p:nvSpPr>
        <p:spPr>
          <a:xfrm>
            <a:off x="380974" y="9228170"/>
            <a:ext cx="6305265" cy="461665"/>
          </a:xfrm>
          <a:prstGeom prst="rect">
            <a:avLst/>
          </a:prstGeom>
        </p:spPr>
        <p:txBody>
          <a:bodyPr wrap="square">
            <a:spAutoFit/>
          </a:bodyPr>
          <a:lstStyle/>
          <a:p>
            <a:pPr algn="ctr"/>
            <a:r>
              <a:rPr lang="en-GB" sz="2400" dirty="0">
                <a:solidFill>
                  <a:srgbClr val="FFFFFF"/>
                </a:solidFill>
                <a:latin typeface="Arial Narrow" panose="020B0606020202030204" pitchFamily="34" charset="0"/>
              </a:rPr>
              <a:t>Recommended Watching for Health and Social Care</a:t>
            </a:r>
            <a:endParaRPr lang="en-GB" sz="2400" dirty="0">
              <a:latin typeface="Arial Narrow" panose="020B0606020202030204" pitchFamily="34" charset="0"/>
            </a:endParaRPr>
          </a:p>
        </p:txBody>
      </p:sp>
      <p:pic>
        <p:nvPicPr>
          <p:cNvPr id="9" name="Picture 2" descr="Is 'Babies' (2020) available to watch on UK Netflix - NewOnNetflixUK">
            <a:extLst>
              <a:ext uri="{FF2B5EF4-FFF2-40B4-BE49-F238E27FC236}">
                <a16:creationId xmlns:a16="http://schemas.microsoft.com/office/drawing/2014/main" id="{F370E072-3621-4EDC-B117-976FAD2D83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665" y="1955007"/>
            <a:ext cx="1324040" cy="18555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ttps://upload.wikimedia.org/wikipedia/en/5/55/MarriageStoryPoster.png">
            <a:extLst>
              <a:ext uri="{FF2B5EF4-FFF2-40B4-BE49-F238E27FC236}">
                <a16:creationId xmlns:a16="http://schemas.microsoft.com/office/drawing/2014/main" id="{EEF9D900-C9E3-4EFE-AF98-69CB7DEB5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795" y="1899347"/>
            <a:ext cx="1289753" cy="19111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Louis Theroux: Extreme Love - Dementia (2012) on Netflix Taiwan ...">
            <a:extLst>
              <a:ext uri="{FF2B5EF4-FFF2-40B4-BE49-F238E27FC236}">
                <a16:creationId xmlns:a16="http://schemas.microsoft.com/office/drawing/2014/main" id="{270BE964-5C38-49EC-9968-97DAE0F415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428" y="1899347"/>
            <a:ext cx="1449608" cy="20294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s 'Five Feet Apart' (2019) available to watch on UK Netflix ...">
            <a:extLst>
              <a:ext uri="{FF2B5EF4-FFF2-40B4-BE49-F238E27FC236}">
                <a16:creationId xmlns:a16="http://schemas.microsoft.com/office/drawing/2014/main" id="{C5E315B2-0B49-418A-A9FD-7A1A604CF3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7271" y="1899347"/>
            <a:ext cx="1365128" cy="19111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Is 'Brain on Fire' (2016) available to watch on UK Netflix ...">
            <a:extLst>
              <a:ext uri="{FF2B5EF4-FFF2-40B4-BE49-F238E27FC236}">
                <a16:creationId xmlns:a16="http://schemas.microsoft.com/office/drawing/2014/main" id="{E6468FC1-B753-4986-9D6D-0D6A590A4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21" y="4576476"/>
            <a:ext cx="1380284" cy="193239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s 'The Theory of Everything' (2014) available to watch on UK ...">
            <a:extLst>
              <a:ext uri="{FF2B5EF4-FFF2-40B4-BE49-F238E27FC236}">
                <a16:creationId xmlns:a16="http://schemas.microsoft.com/office/drawing/2014/main" id="{3717060F-8696-4AB8-8E71-4D56079BC5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4214" y="4544606"/>
            <a:ext cx="1463247" cy="204854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What to Expect When You're Expecting (2012) - Rotten Tomatoes">
            <a:extLst>
              <a:ext uri="{FF2B5EF4-FFF2-40B4-BE49-F238E27FC236}">
                <a16:creationId xmlns:a16="http://schemas.microsoft.com/office/drawing/2014/main" id="{BBE25E45-84CD-4833-A7F6-C08584ADE7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1864" y="4560817"/>
            <a:ext cx="1312976" cy="19480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Unbroken [DVD] [2014]: Amazon.co.uk: Jack O'Connell, Domhnall ...">
            <a:extLst>
              <a:ext uri="{FF2B5EF4-FFF2-40B4-BE49-F238E27FC236}">
                <a16:creationId xmlns:a16="http://schemas.microsoft.com/office/drawing/2014/main" id="{F2737F46-80F8-45EE-91D5-962DA0E2DD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0557" y="4540928"/>
            <a:ext cx="1380499" cy="19679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Girl, Interrupted (film) - Wikipedia">
            <a:extLst>
              <a:ext uri="{FF2B5EF4-FFF2-40B4-BE49-F238E27FC236}">
                <a16:creationId xmlns:a16="http://schemas.microsoft.com/office/drawing/2014/main" id="{4A857893-492B-4DF8-AC08-66D9BDF4867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665" y="7059757"/>
            <a:ext cx="1241681" cy="184902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List of Call the Midwife episodes - Wikipedia">
            <a:extLst>
              <a:ext uri="{FF2B5EF4-FFF2-40B4-BE49-F238E27FC236}">
                <a16:creationId xmlns:a16="http://schemas.microsoft.com/office/drawing/2014/main" id="{97C67FAB-63D2-4795-8568-F4BD4EE6BB6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8596" y="6995134"/>
            <a:ext cx="1427876" cy="19136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13 Reasons Why: Season 1 - Rotten Tomatoes">
            <a:extLst>
              <a:ext uri="{FF2B5EF4-FFF2-40B4-BE49-F238E27FC236}">
                <a16:creationId xmlns:a16="http://schemas.microsoft.com/office/drawing/2014/main" id="{A1A9D984-AAF2-4F00-9941-2817B7D2780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05582" y="6992662"/>
            <a:ext cx="1384511" cy="204988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What is Pandemic: How To Prevent An Outbreak about and how can you ...">
            <a:extLst>
              <a:ext uri="{FF2B5EF4-FFF2-40B4-BE49-F238E27FC236}">
                <a16:creationId xmlns:a16="http://schemas.microsoft.com/office/drawing/2014/main" id="{0F62DFC5-EDC4-4C07-AAF6-3872B9E866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6507" y="7130218"/>
            <a:ext cx="1383540" cy="191232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54B9E12-A547-425E-A22B-1F35E051528B}"/>
              </a:ext>
            </a:extLst>
          </p:cNvPr>
          <p:cNvSpPr>
            <a:spLocks noGrp="1"/>
          </p:cNvSpPr>
          <p:nvPr>
            <p:ph type="sldNum" sz="quarter" idx="12"/>
          </p:nvPr>
        </p:nvSpPr>
        <p:spPr/>
        <p:txBody>
          <a:bodyPr/>
          <a:lstStyle/>
          <a:p>
            <a:fld id="{42197ACC-EB3C-4466-A41B-F6CC006DF8B4}" type="slidenum">
              <a:rPr lang="en-GB" smtClean="0"/>
              <a:t>5</a:t>
            </a:fld>
            <a:endParaRPr lang="en-GB"/>
          </a:p>
        </p:txBody>
      </p:sp>
    </p:spTree>
    <p:extLst>
      <p:ext uri="{BB962C8B-B14F-4D97-AF65-F5344CB8AC3E}">
        <p14:creationId xmlns:p14="http://schemas.microsoft.com/office/powerpoint/2010/main" val="109059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470" y="-131934"/>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6902" y="13042"/>
            <a:ext cx="1823289" cy="615595"/>
          </a:xfrm>
        </p:spPr>
        <p:txBody>
          <a:bodyPr>
            <a:normAutofit/>
          </a:bodyPr>
          <a:lstStyle/>
          <a:p>
            <a:pPr algn="ctr"/>
            <a:r>
              <a:rPr lang="en-GB" sz="3600" b="1" dirty="0">
                <a:solidFill>
                  <a:schemeClr val="bg1"/>
                </a:solidFill>
              </a:rPr>
              <a:t>Beyond</a:t>
            </a:r>
          </a:p>
        </p:txBody>
      </p:sp>
      <p:sp>
        <p:nvSpPr>
          <p:cNvPr id="4" name="TextBox 3"/>
          <p:cNvSpPr txBox="1"/>
          <p:nvPr/>
        </p:nvSpPr>
        <p:spPr>
          <a:xfrm>
            <a:off x="353796" y="1472316"/>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This is Going to Hurt</a:t>
            </a:r>
          </a:p>
        </p:txBody>
      </p:sp>
      <p:sp>
        <p:nvSpPr>
          <p:cNvPr id="7" name="TextBox 6"/>
          <p:cNvSpPr txBox="1"/>
          <p:nvPr/>
        </p:nvSpPr>
        <p:spPr>
          <a:xfrm>
            <a:off x="2023197" y="1472315"/>
            <a:ext cx="1427202" cy="430887"/>
          </a:xfrm>
          <a:prstGeom prst="rect">
            <a:avLst/>
          </a:prstGeom>
          <a:noFill/>
        </p:spPr>
        <p:txBody>
          <a:bodyPr wrap="square" rtlCol="0">
            <a:spAutoFit/>
          </a:bodyPr>
          <a:lstStyle/>
          <a:p>
            <a:pPr algn="ctr"/>
            <a:r>
              <a:rPr lang="en-GB" sz="1100" b="1" dirty="0">
                <a:solidFill>
                  <a:schemeClr val="bg1"/>
                </a:solidFill>
                <a:latin typeface="Arial Narrow" panose="020B0606020202030204" pitchFamily="34" charset="0"/>
              </a:rPr>
              <a:t>Rio &amp; Kate: Becoming a Step family</a:t>
            </a:r>
          </a:p>
        </p:txBody>
      </p:sp>
      <p:sp>
        <p:nvSpPr>
          <p:cNvPr id="5" name="TextBox 4"/>
          <p:cNvSpPr txBox="1"/>
          <p:nvPr/>
        </p:nvSpPr>
        <p:spPr>
          <a:xfrm rot="16200000">
            <a:off x="4584981" y="2536952"/>
            <a:ext cx="1378424" cy="369332"/>
          </a:xfrm>
          <a:prstGeom prst="rect">
            <a:avLst/>
          </a:prstGeom>
          <a:noFill/>
        </p:spPr>
        <p:txBody>
          <a:bodyPr wrap="square" rtlCol="0">
            <a:spAutoFit/>
          </a:bodyPr>
          <a:lstStyle/>
          <a:p>
            <a:pPr algn="ctr"/>
            <a:r>
              <a:rPr lang="en-GB" b="1" dirty="0">
                <a:solidFill>
                  <a:schemeClr val="bg1"/>
                </a:solidFill>
              </a:rPr>
              <a:t>DVD</a:t>
            </a:r>
          </a:p>
        </p:txBody>
      </p:sp>
      <p:sp>
        <p:nvSpPr>
          <p:cNvPr id="10" name="TextBox 9"/>
          <p:cNvSpPr txBox="1"/>
          <p:nvPr/>
        </p:nvSpPr>
        <p:spPr>
          <a:xfrm>
            <a:off x="3677670" y="1518482"/>
            <a:ext cx="1447800" cy="461665"/>
          </a:xfrm>
          <a:prstGeom prst="rect">
            <a:avLst/>
          </a:prstGeom>
          <a:noFill/>
        </p:spPr>
        <p:txBody>
          <a:bodyPr wrap="square" rtlCol="0">
            <a:spAutoFit/>
          </a:bodyPr>
          <a:lstStyle/>
          <a:p>
            <a:pPr algn="ctr"/>
            <a:r>
              <a:rPr lang="en-GB" sz="1200" b="1" dirty="0" err="1">
                <a:solidFill>
                  <a:schemeClr val="bg1"/>
                </a:solidFill>
                <a:latin typeface="Arial Narrow" panose="020B0606020202030204" pitchFamily="34" charset="0"/>
              </a:rPr>
              <a:t>Jesy</a:t>
            </a:r>
            <a:r>
              <a:rPr lang="en-GB" sz="1200" b="1" dirty="0">
                <a:solidFill>
                  <a:schemeClr val="bg1"/>
                </a:solidFill>
                <a:latin typeface="Arial Narrow" panose="020B0606020202030204" pitchFamily="34" charset="0"/>
              </a:rPr>
              <a:t> Nelson: Odd one out</a:t>
            </a:r>
          </a:p>
        </p:txBody>
      </p:sp>
      <p:sp>
        <p:nvSpPr>
          <p:cNvPr id="12" name="TextBox 11"/>
          <p:cNvSpPr txBox="1"/>
          <p:nvPr/>
        </p:nvSpPr>
        <p:spPr>
          <a:xfrm>
            <a:off x="5296332" y="1500440"/>
            <a:ext cx="1447800"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Bohemian Rhapsody</a:t>
            </a:r>
          </a:p>
        </p:txBody>
      </p:sp>
      <p:sp>
        <p:nvSpPr>
          <p:cNvPr id="13" name="TextBox 12"/>
          <p:cNvSpPr txBox="1"/>
          <p:nvPr/>
        </p:nvSpPr>
        <p:spPr>
          <a:xfrm rot="5400000">
            <a:off x="-445506" y="5273660"/>
            <a:ext cx="1523602" cy="369332"/>
          </a:xfrm>
          <a:prstGeom prst="rect">
            <a:avLst/>
          </a:prstGeom>
          <a:noFill/>
        </p:spPr>
        <p:txBody>
          <a:bodyPr wrap="square" rtlCol="0">
            <a:spAutoFit/>
          </a:bodyPr>
          <a:lstStyle/>
          <a:p>
            <a:pPr algn="ctr"/>
            <a:r>
              <a:rPr lang="en-GB" b="1" dirty="0">
                <a:solidFill>
                  <a:schemeClr val="bg1"/>
                </a:solidFill>
              </a:rPr>
              <a:t>4 On Demand</a:t>
            </a:r>
          </a:p>
        </p:txBody>
      </p:sp>
      <p:sp>
        <p:nvSpPr>
          <p:cNvPr id="15" name="TextBox 14"/>
          <p:cNvSpPr txBox="1"/>
          <p:nvPr/>
        </p:nvSpPr>
        <p:spPr>
          <a:xfrm>
            <a:off x="651437" y="4126027"/>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24 Hours in A&amp;E</a:t>
            </a:r>
          </a:p>
        </p:txBody>
      </p:sp>
      <p:sp>
        <p:nvSpPr>
          <p:cNvPr id="17" name="TextBox 16"/>
          <p:cNvSpPr txBox="1"/>
          <p:nvPr/>
        </p:nvSpPr>
        <p:spPr>
          <a:xfrm>
            <a:off x="2085049" y="4088673"/>
            <a:ext cx="1245664"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Born to be different</a:t>
            </a:r>
          </a:p>
        </p:txBody>
      </p:sp>
      <p:sp>
        <p:nvSpPr>
          <p:cNvPr id="18" name="TextBox 17"/>
          <p:cNvSpPr txBox="1"/>
          <p:nvPr/>
        </p:nvSpPr>
        <p:spPr>
          <a:xfrm rot="5400000">
            <a:off x="-429260" y="2536952"/>
            <a:ext cx="1523602" cy="369332"/>
          </a:xfrm>
          <a:prstGeom prst="rect">
            <a:avLst/>
          </a:prstGeom>
          <a:noFill/>
        </p:spPr>
        <p:txBody>
          <a:bodyPr wrap="square" rtlCol="0">
            <a:spAutoFit/>
          </a:bodyPr>
          <a:lstStyle/>
          <a:p>
            <a:pPr algn="ctr"/>
            <a:r>
              <a:rPr lang="en-GB" b="1" dirty="0">
                <a:solidFill>
                  <a:schemeClr val="bg1"/>
                </a:solidFill>
              </a:rPr>
              <a:t>BBC iPlayer</a:t>
            </a:r>
          </a:p>
        </p:txBody>
      </p:sp>
      <p:sp>
        <p:nvSpPr>
          <p:cNvPr id="21" name="TextBox 20"/>
          <p:cNvSpPr txBox="1"/>
          <p:nvPr/>
        </p:nvSpPr>
        <p:spPr>
          <a:xfrm>
            <a:off x="3711010" y="4088673"/>
            <a:ext cx="1449608"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Secret life of… Year Olds</a:t>
            </a:r>
          </a:p>
        </p:txBody>
      </p:sp>
      <p:sp>
        <p:nvSpPr>
          <p:cNvPr id="24" name="TextBox 23"/>
          <p:cNvSpPr txBox="1"/>
          <p:nvPr/>
        </p:nvSpPr>
        <p:spPr>
          <a:xfrm>
            <a:off x="5247834" y="4088378"/>
            <a:ext cx="1449608"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Still Alice</a:t>
            </a:r>
          </a:p>
        </p:txBody>
      </p:sp>
      <p:sp>
        <p:nvSpPr>
          <p:cNvPr id="26" name="TextBox 25"/>
          <p:cNvSpPr txBox="1"/>
          <p:nvPr/>
        </p:nvSpPr>
        <p:spPr>
          <a:xfrm rot="5400000">
            <a:off x="-761092" y="7763441"/>
            <a:ext cx="2103575" cy="369332"/>
          </a:xfrm>
          <a:prstGeom prst="rect">
            <a:avLst/>
          </a:prstGeom>
          <a:noFill/>
        </p:spPr>
        <p:txBody>
          <a:bodyPr wrap="square" rtlCol="0">
            <a:spAutoFit/>
          </a:bodyPr>
          <a:lstStyle/>
          <a:p>
            <a:pPr algn="ctr"/>
            <a:r>
              <a:rPr lang="en-GB" b="1" dirty="0">
                <a:solidFill>
                  <a:schemeClr val="bg1"/>
                </a:solidFill>
              </a:rPr>
              <a:t>Amazon Prime</a:t>
            </a:r>
          </a:p>
        </p:txBody>
      </p:sp>
      <p:sp>
        <p:nvSpPr>
          <p:cNvPr id="27" name="TextBox 26"/>
          <p:cNvSpPr txBox="1"/>
          <p:nvPr/>
        </p:nvSpPr>
        <p:spPr>
          <a:xfrm>
            <a:off x="353795" y="6658277"/>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 Children Act</a:t>
            </a:r>
          </a:p>
        </p:txBody>
      </p:sp>
      <p:sp>
        <p:nvSpPr>
          <p:cNvPr id="29" name="TextBox 28"/>
          <p:cNvSpPr txBox="1"/>
          <p:nvPr/>
        </p:nvSpPr>
        <p:spPr>
          <a:xfrm>
            <a:off x="216726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 Upside</a:t>
            </a:r>
          </a:p>
        </p:txBody>
      </p:sp>
      <p:sp>
        <p:nvSpPr>
          <p:cNvPr id="32" name="TextBox 31"/>
          <p:cNvSpPr txBox="1"/>
          <p:nvPr/>
        </p:nvSpPr>
        <p:spPr>
          <a:xfrm>
            <a:off x="366289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Beautiful Boy </a:t>
            </a:r>
          </a:p>
        </p:txBody>
      </p:sp>
      <p:sp>
        <p:nvSpPr>
          <p:cNvPr id="34" name="TextBox 33"/>
          <p:cNvSpPr txBox="1"/>
          <p:nvPr/>
        </p:nvSpPr>
        <p:spPr>
          <a:xfrm>
            <a:off x="5259037"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Miss you Already</a:t>
            </a:r>
          </a:p>
        </p:txBody>
      </p:sp>
      <p:pic>
        <p:nvPicPr>
          <p:cNvPr id="3076" name="Picture 4" descr="BBC One - Rio and Kate: Becoming a Stepfamily">
            <a:extLst>
              <a:ext uri="{FF2B5EF4-FFF2-40B4-BE49-F238E27FC236}">
                <a16:creationId xmlns:a16="http://schemas.microsoft.com/office/drawing/2014/main" id="{AC4678E0-DE1D-4BBB-88C0-7AF6201B0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31" r="19351"/>
          <a:stretch/>
        </p:blipFill>
        <p:spPr bwMode="auto">
          <a:xfrm>
            <a:off x="2187899" y="2018197"/>
            <a:ext cx="1489771" cy="14510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BC Radio 1 - Jesy Nelson: Odd One Out on iPlayer Now | Facebook">
            <a:extLst>
              <a:ext uri="{FF2B5EF4-FFF2-40B4-BE49-F238E27FC236}">
                <a16:creationId xmlns:a16="http://schemas.microsoft.com/office/drawing/2014/main" id="{107544DD-DA29-4864-9C52-85295EFCE2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8979" y="1959817"/>
            <a:ext cx="1230548" cy="153665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39B41F7-2DE5-4396-9060-35385F8042A6}"/>
              </a:ext>
            </a:extLst>
          </p:cNvPr>
          <p:cNvSpPr txBox="1"/>
          <p:nvPr/>
        </p:nvSpPr>
        <p:spPr>
          <a:xfrm rot="16200000">
            <a:off x="4656831" y="5234679"/>
            <a:ext cx="1378424" cy="369332"/>
          </a:xfrm>
          <a:prstGeom prst="rect">
            <a:avLst/>
          </a:prstGeom>
          <a:noFill/>
        </p:spPr>
        <p:txBody>
          <a:bodyPr wrap="square" rtlCol="0">
            <a:spAutoFit/>
          </a:bodyPr>
          <a:lstStyle/>
          <a:p>
            <a:pPr algn="ctr"/>
            <a:r>
              <a:rPr lang="en-GB" b="1" dirty="0">
                <a:solidFill>
                  <a:schemeClr val="bg1"/>
                </a:solidFill>
              </a:rPr>
              <a:t>DVD</a:t>
            </a:r>
          </a:p>
        </p:txBody>
      </p:sp>
      <p:pic>
        <p:nvPicPr>
          <p:cNvPr id="3080" name="Picture 8" descr="Bohemian Rhapsody (2018) - IMDb">
            <a:extLst>
              <a:ext uri="{FF2B5EF4-FFF2-40B4-BE49-F238E27FC236}">
                <a16:creationId xmlns:a16="http://schemas.microsoft.com/office/drawing/2014/main" id="{0B6F7FFB-3217-4796-AE39-DD03E4B544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6893" y="1959817"/>
            <a:ext cx="1230549" cy="18324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he children from Born To Be Different reveal how their lives have ...">
            <a:extLst>
              <a:ext uri="{FF2B5EF4-FFF2-40B4-BE49-F238E27FC236}">
                <a16:creationId xmlns:a16="http://schemas.microsoft.com/office/drawing/2014/main" id="{168D4014-29E2-4178-866F-37766FED73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7933" y="4755582"/>
            <a:ext cx="1697759" cy="129391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The Secret Life Of 4 Year Olds: Everything you need to know about ...">
            <a:extLst>
              <a:ext uri="{FF2B5EF4-FFF2-40B4-BE49-F238E27FC236}">
                <a16:creationId xmlns:a16="http://schemas.microsoft.com/office/drawing/2014/main" id="{ED3258B8-2DF2-47C1-AE74-5849F1EA75D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425" r="14912"/>
          <a:stretch/>
        </p:blipFill>
        <p:spPr bwMode="auto">
          <a:xfrm>
            <a:off x="3791942" y="4755582"/>
            <a:ext cx="1368675" cy="132647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Still Alice [DVD] by Julianne Moore: Amazon.co.uk: DVD &amp; Blu-ray">
            <a:extLst>
              <a:ext uri="{FF2B5EF4-FFF2-40B4-BE49-F238E27FC236}">
                <a16:creationId xmlns:a16="http://schemas.microsoft.com/office/drawing/2014/main" id="{BD7586E1-AC94-4BAB-909C-B1477D0240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1335" y="4575141"/>
            <a:ext cx="1081663" cy="1528063"/>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The Children Act (DVD) - RT DVD Shop">
            <a:extLst>
              <a:ext uri="{FF2B5EF4-FFF2-40B4-BE49-F238E27FC236}">
                <a16:creationId xmlns:a16="http://schemas.microsoft.com/office/drawing/2014/main" id="{73796B4B-5A1E-46B1-8EAA-B94D647AA17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252" r="19344"/>
          <a:stretch/>
        </p:blipFill>
        <p:spPr bwMode="auto">
          <a:xfrm>
            <a:off x="607687" y="7125473"/>
            <a:ext cx="1358822"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The Upside (2017) - IMDb">
            <a:extLst>
              <a:ext uri="{FF2B5EF4-FFF2-40B4-BE49-F238E27FC236}">
                <a16:creationId xmlns:a16="http://schemas.microsoft.com/office/drawing/2014/main" id="{00FE823D-441B-49EE-A8A2-48EAF1B9C9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7899" y="7087355"/>
            <a:ext cx="1470142" cy="2181243"/>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Amazon.com: Watch Beautiful Boy (4K UHD) | Prime Video">
            <a:extLst>
              <a:ext uri="{FF2B5EF4-FFF2-40B4-BE49-F238E27FC236}">
                <a16:creationId xmlns:a16="http://schemas.microsoft.com/office/drawing/2014/main" id="{A53162EF-78DA-4310-AA51-CD1595E44D5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1942" y="7066083"/>
            <a:ext cx="1427202" cy="2181244"/>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Miss You Already - Wikipedia">
            <a:extLst>
              <a:ext uri="{FF2B5EF4-FFF2-40B4-BE49-F238E27FC236}">
                <a16:creationId xmlns:a16="http://schemas.microsoft.com/office/drawing/2014/main" id="{E04ADF4F-AA80-40B8-9AFA-1000BB18BC8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09076" y="7066083"/>
            <a:ext cx="1442895" cy="214081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113A6AF-57BE-434C-B599-25C1D866FD00}"/>
              </a:ext>
            </a:extLst>
          </p:cNvPr>
          <p:cNvSpPr>
            <a:spLocks noGrp="1"/>
          </p:cNvSpPr>
          <p:nvPr>
            <p:ph type="sldNum" sz="quarter" idx="12"/>
          </p:nvPr>
        </p:nvSpPr>
        <p:spPr/>
        <p:txBody>
          <a:bodyPr/>
          <a:lstStyle/>
          <a:p>
            <a:fld id="{42197ACC-EB3C-4466-A41B-F6CC006DF8B4}" type="slidenum">
              <a:rPr lang="en-GB" smtClean="0"/>
              <a:t>6</a:t>
            </a:fld>
            <a:endParaRPr lang="en-GB"/>
          </a:p>
        </p:txBody>
      </p:sp>
      <p:pic>
        <p:nvPicPr>
          <p:cNvPr id="1026" name="Picture 2" descr="This Is Going to Hurt (TV Series 2022– ) - IMD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1331" y="2018197"/>
            <a:ext cx="1013838" cy="15207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4 Hours in A&amp;E (TV Series 2011– ) - IMD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8755" y="4757251"/>
            <a:ext cx="931383" cy="1323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30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3796" y="1472316"/>
            <a:ext cx="1745039"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Pig Heart Boy</a:t>
            </a:r>
            <a:r>
              <a:rPr lang="en-GB" sz="1200" b="1" dirty="0">
                <a:solidFill>
                  <a:schemeClr val="bg1"/>
                </a:solidFill>
                <a:latin typeface="Arial Narrow" panose="020B0606020202030204" pitchFamily="34" charset="0"/>
              </a:rPr>
              <a:t> by Malorie Blackman</a:t>
            </a:r>
            <a:endParaRPr lang="en-GB" sz="1200" b="1" i="1" dirty="0">
              <a:solidFill>
                <a:schemeClr val="bg1"/>
              </a:solidFill>
              <a:latin typeface="Arial Narrow" panose="020B0606020202030204" pitchFamily="34" charset="0"/>
            </a:endParaRPr>
          </a:p>
        </p:txBody>
      </p:sp>
      <p:sp>
        <p:nvSpPr>
          <p:cNvPr id="7" name="TextBox 6"/>
          <p:cNvSpPr txBox="1"/>
          <p:nvPr/>
        </p:nvSpPr>
        <p:spPr>
          <a:xfrm>
            <a:off x="2326617" y="1472315"/>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Wonder </a:t>
            </a:r>
            <a:r>
              <a:rPr lang="en-GB" sz="1200" b="1" dirty="0">
                <a:solidFill>
                  <a:schemeClr val="bg1"/>
                </a:solidFill>
                <a:latin typeface="Arial Narrow" panose="020B0606020202030204" pitchFamily="34" charset="0"/>
              </a:rPr>
              <a:t> by R.J. Palacio</a:t>
            </a:r>
            <a:endParaRPr lang="en-GB" sz="1200" b="1" i="1" dirty="0">
              <a:solidFill>
                <a:schemeClr val="bg1"/>
              </a:solidFill>
              <a:latin typeface="Arial Narrow" panose="020B0606020202030204" pitchFamily="34" charset="0"/>
            </a:endParaRPr>
          </a:p>
        </p:txBody>
      </p:sp>
      <p:sp>
        <p:nvSpPr>
          <p:cNvPr id="10" name="TextBox 9"/>
          <p:cNvSpPr txBox="1"/>
          <p:nvPr/>
        </p:nvSpPr>
        <p:spPr>
          <a:xfrm>
            <a:off x="3677670" y="1518482"/>
            <a:ext cx="1447800"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This is Going to Hurt </a:t>
            </a:r>
            <a:r>
              <a:rPr lang="en-GB" sz="1200" b="1" dirty="0">
                <a:solidFill>
                  <a:schemeClr val="bg1"/>
                </a:solidFill>
                <a:latin typeface="Arial Narrow" panose="020B0606020202030204" pitchFamily="34" charset="0"/>
              </a:rPr>
              <a:t> by Adam Kay</a:t>
            </a:r>
            <a:endParaRPr lang="en-GB" sz="1200" b="1" i="1" dirty="0">
              <a:solidFill>
                <a:schemeClr val="bg1"/>
              </a:solidFill>
              <a:latin typeface="Arial Narrow" panose="020B0606020202030204" pitchFamily="34" charset="0"/>
            </a:endParaRPr>
          </a:p>
        </p:txBody>
      </p:sp>
      <p:sp>
        <p:nvSpPr>
          <p:cNvPr id="12" name="TextBox 11"/>
          <p:cNvSpPr txBox="1"/>
          <p:nvPr/>
        </p:nvSpPr>
        <p:spPr>
          <a:xfrm>
            <a:off x="5174546" y="1379981"/>
            <a:ext cx="1567910"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When Breathe becomes Air</a:t>
            </a:r>
            <a:r>
              <a:rPr lang="en-GB" sz="1200" b="1" dirty="0">
                <a:solidFill>
                  <a:schemeClr val="bg1"/>
                </a:solidFill>
                <a:latin typeface="Arial Narrow" panose="020B0606020202030204" pitchFamily="34" charset="0"/>
              </a:rPr>
              <a:t> by Paul Kalanithi</a:t>
            </a:r>
            <a:endParaRPr lang="en-GB" sz="1200" b="1" i="1" dirty="0">
              <a:solidFill>
                <a:schemeClr val="bg1"/>
              </a:solidFill>
              <a:latin typeface="Arial Narrow" panose="020B0606020202030204" pitchFamily="34" charset="0"/>
            </a:endParaRPr>
          </a:p>
        </p:txBody>
      </p:sp>
      <p:sp>
        <p:nvSpPr>
          <p:cNvPr id="15" name="TextBox 14"/>
          <p:cNvSpPr txBox="1"/>
          <p:nvPr/>
        </p:nvSpPr>
        <p:spPr>
          <a:xfrm>
            <a:off x="633974" y="4231537"/>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Hate U Give</a:t>
            </a:r>
            <a:r>
              <a:rPr lang="en-GB" sz="1200" b="1" dirty="0">
                <a:solidFill>
                  <a:schemeClr val="bg1"/>
                </a:solidFill>
                <a:latin typeface="Arial Narrow" panose="020B0606020202030204" pitchFamily="34" charset="0"/>
              </a:rPr>
              <a:t> by Angie Thomas</a:t>
            </a:r>
            <a:endParaRPr lang="en-GB" sz="1200" b="1" i="1" dirty="0">
              <a:solidFill>
                <a:schemeClr val="bg1"/>
              </a:solidFill>
              <a:latin typeface="Arial Narrow" panose="020B0606020202030204" pitchFamily="34" charset="0"/>
            </a:endParaRPr>
          </a:p>
        </p:txBody>
      </p:sp>
      <p:sp>
        <p:nvSpPr>
          <p:cNvPr id="17" name="TextBox 16"/>
          <p:cNvSpPr txBox="1"/>
          <p:nvPr/>
        </p:nvSpPr>
        <p:spPr>
          <a:xfrm>
            <a:off x="2316701" y="4231536"/>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Me Before you</a:t>
            </a:r>
            <a:r>
              <a:rPr lang="en-GB" sz="1200" b="1" dirty="0">
                <a:solidFill>
                  <a:schemeClr val="bg1"/>
                </a:solidFill>
                <a:latin typeface="Arial Narrow" panose="020B0606020202030204" pitchFamily="34" charset="0"/>
              </a:rPr>
              <a:t> by </a:t>
            </a:r>
            <a:r>
              <a:rPr lang="en-GB" sz="1200" b="1" dirty="0" err="1">
                <a:solidFill>
                  <a:schemeClr val="bg1"/>
                </a:solidFill>
                <a:latin typeface="Arial Narrow" panose="020B0606020202030204" pitchFamily="34" charset="0"/>
              </a:rPr>
              <a:t>Jojo</a:t>
            </a:r>
            <a:r>
              <a:rPr lang="en-GB" sz="1200" b="1" dirty="0">
                <a:solidFill>
                  <a:schemeClr val="bg1"/>
                </a:solidFill>
                <a:latin typeface="Arial Narrow" panose="020B0606020202030204" pitchFamily="34" charset="0"/>
              </a:rPr>
              <a:t> Moyes</a:t>
            </a:r>
            <a:endParaRPr lang="en-GB" sz="1200" b="1" i="1" dirty="0">
              <a:solidFill>
                <a:schemeClr val="bg1"/>
              </a:solidFill>
              <a:latin typeface="Arial Narrow" panose="020B0606020202030204" pitchFamily="34" charset="0"/>
            </a:endParaRPr>
          </a:p>
        </p:txBody>
      </p:sp>
      <p:sp>
        <p:nvSpPr>
          <p:cNvPr id="21" name="TextBox 20"/>
          <p:cNvSpPr txBox="1"/>
          <p:nvPr/>
        </p:nvSpPr>
        <p:spPr>
          <a:xfrm>
            <a:off x="3724938" y="4169807"/>
            <a:ext cx="1449608"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Fault in Our Stars</a:t>
            </a:r>
            <a:r>
              <a:rPr lang="en-GB" sz="1200" b="1" dirty="0">
                <a:solidFill>
                  <a:schemeClr val="bg1"/>
                </a:solidFill>
                <a:latin typeface="Arial Narrow" panose="020B0606020202030204" pitchFamily="34" charset="0"/>
              </a:rPr>
              <a:t> by John Green</a:t>
            </a:r>
            <a:endParaRPr lang="en-GB" sz="1200" b="1" i="1" dirty="0">
              <a:solidFill>
                <a:schemeClr val="bg1"/>
              </a:solidFill>
              <a:latin typeface="Arial Narrow" panose="020B0606020202030204" pitchFamily="34" charset="0"/>
            </a:endParaRPr>
          </a:p>
        </p:txBody>
      </p:sp>
      <p:sp>
        <p:nvSpPr>
          <p:cNvPr id="24" name="TextBox 23"/>
          <p:cNvSpPr txBox="1"/>
          <p:nvPr/>
        </p:nvSpPr>
        <p:spPr>
          <a:xfrm>
            <a:off x="5245093" y="4248823"/>
            <a:ext cx="1449608"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Story of Baby P</a:t>
            </a:r>
            <a:r>
              <a:rPr lang="en-GB" sz="1200" b="1" dirty="0">
                <a:solidFill>
                  <a:schemeClr val="bg1"/>
                </a:solidFill>
                <a:latin typeface="Arial Narrow" panose="020B0606020202030204" pitchFamily="34" charset="0"/>
              </a:rPr>
              <a:t> by Ray James</a:t>
            </a:r>
            <a:endParaRPr lang="en-GB" sz="1200" b="1" i="1" dirty="0">
              <a:solidFill>
                <a:schemeClr val="bg1"/>
              </a:solidFill>
              <a:latin typeface="Arial Narrow" panose="020B0606020202030204" pitchFamily="34" charset="0"/>
            </a:endParaRPr>
          </a:p>
        </p:txBody>
      </p:sp>
      <p:sp>
        <p:nvSpPr>
          <p:cNvPr id="27" name="TextBox 26"/>
          <p:cNvSpPr txBox="1"/>
          <p:nvPr/>
        </p:nvSpPr>
        <p:spPr>
          <a:xfrm>
            <a:off x="353795" y="6802884"/>
            <a:ext cx="1745039"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Savage Girls and Wild Boys</a:t>
            </a:r>
            <a:r>
              <a:rPr lang="en-GB" sz="1200" b="1" dirty="0">
                <a:solidFill>
                  <a:schemeClr val="bg1"/>
                </a:solidFill>
                <a:latin typeface="Arial Narrow" panose="020B0606020202030204" pitchFamily="34" charset="0"/>
              </a:rPr>
              <a:t> by Michael Newton</a:t>
            </a:r>
            <a:endParaRPr lang="en-GB" sz="1200" b="1" i="1" dirty="0">
              <a:solidFill>
                <a:schemeClr val="bg1"/>
              </a:solidFill>
              <a:latin typeface="Arial Narrow" panose="020B0606020202030204" pitchFamily="34" charset="0"/>
            </a:endParaRPr>
          </a:p>
        </p:txBody>
      </p:sp>
      <p:sp>
        <p:nvSpPr>
          <p:cNvPr id="29" name="TextBox 28"/>
          <p:cNvSpPr txBox="1"/>
          <p:nvPr/>
        </p:nvSpPr>
        <p:spPr>
          <a:xfrm>
            <a:off x="2316701" y="6818841"/>
            <a:ext cx="1427202"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Language of Kindness</a:t>
            </a:r>
            <a:r>
              <a:rPr lang="en-GB" sz="1200" b="1" dirty="0">
                <a:solidFill>
                  <a:schemeClr val="bg1"/>
                </a:solidFill>
                <a:latin typeface="Arial Narrow" panose="020B0606020202030204" pitchFamily="34" charset="0"/>
              </a:rPr>
              <a:t> by Christie Watson</a:t>
            </a:r>
            <a:endParaRPr lang="en-GB" sz="1200" b="1" i="1" dirty="0">
              <a:solidFill>
                <a:schemeClr val="bg1"/>
              </a:solidFill>
              <a:latin typeface="Arial Narrow" panose="020B0606020202030204" pitchFamily="34" charset="0"/>
            </a:endParaRPr>
          </a:p>
        </p:txBody>
      </p:sp>
      <p:sp>
        <p:nvSpPr>
          <p:cNvPr id="32" name="TextBox 31"/>
          <p:cNvSpPr txBox="1"/>
          <p:nvPr/>
        </p:nvSpPr>
        <p:spPr>
          <a:xfrm>
            <a:off x="3801414" y="6821132"/>
            <a:ext cx="1427202"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I am Malala</a:t>
            </a:r>
            <a:r>
              <a:rPr lang="en-GB" sz="1200" b="1" dirty="0">
                <a:solidFill>
                  <a:schemeClr val="bg1"/>
                </a:solidFill>
                <a:latin typeface="Arial Narrow" panose="020B0606020202030204" pitchFamily="34" charset="0"/>
              </a:rPr>
              <a:t> by Malala Yousafzai</a:t>
            </a:r>
            <a:endParaRPr lang="en-GB" sz="1200" b="1" i="1" dirty="0">
              <a:solidFill>
                <a:schemeClr val="bg1"/>
              </a:solidFill>
              <a:latin typeface="Arial Narrow" panose="020B0606020202030204" pitchFamily="34" charset="0"/>
            </a:endParaRPr>
          </a:p>
        </p:txBody>
      </p:sp>
      <p:sp>
        <p:nvSpPr>
          <p:cNvPr id="34" name="TextBox 33"/>
          <p:cNvSpPr txBox="1"/>
          <p:nvPr/>
        </p:nvSpPr>
        <p:spPr>
          <a:xfrm>
            <a:off x="5286127" y="6745154"/>
            <a:ext cx="1427202" cy="830997"/>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Boy Who Couldn’t Stop Washing  </a:t>
            </a:r>
            <a:r>
              <a:rPr lang="en-GB" sz="1200" b="1" dirty="0">
                <a:solidFill>
                  <a:schemeClr val="bg1"/>
                </a:solidFill>
                <a:latin typeface="Arial Narrow" panose="020B0606020202030204" pitchFamily="34" charset="0"/>
              </a:rPr>
              <a:t>by Dr Judith Rapaport</a:t>
            </a:r>
            <a:endParaRPr lang="en-GB" sz="1200" b="1" i="1" dirty="0">
              <a:solidFill>
                <a:schemeClr val="bg1"/>
              </a:solidFill>
              <a:latin typeface="Arial Narrow" panose="020B0606020202030204" pitchFamily="34" charset="0"/>
            </a:endParaRPr>
          </a:p>
        </p:txBody>
      </p:sp>
      <p:pic>
        <p:nvPicPr>
          <p:cNvPr id="5124" name="Picture 4" descr="Cartoon little girl reading a book Royalty Free Vector Image">
            <a:extLst>
              <a:ext uri="{FF2B5EF4-FFF2-40B4-BE49-F238E27FC236}">
                <a16:creationId xmlns:a16="http://schemas.microsoft.com/office/drawing/2014/main" id="{8EC76A5D-0351-44D5-B7BC-AD51EB1A3F8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507"/>
          <a:stretch/>
        </p:blipFill>
        <p:spPr bwMode="auto">
          <a:xfrm>
            <a:off x="353795" y="176434"/>
            <a:ext cx="990600" cy="109460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EE106D03-5326-476A-AB9A-BD8B3D816E75}"/>
              </a:ext>
            </a:extLst>
          </p:cNvPr>
          <p:cNvSpPr/>
          <p:nvPr/>
        </p:nvSpPr>
        <p:spPr>
          <a:xfrm>
            <a:off x="849095" y="98709"/>
            <a:ext cx="6305265" cy="1200329"/>
          </a:xfrm>
          <a:prstGeom prst="rect">
            <a:avLst/>
          </a:prstGeom>
        </p:spPr>
        <p:txBody>
          <a:bodyPr wrap="square">
            <a:spAutoFit/>
          </a:bodyPr>
          <a:lstStyle/>
          <a:p>
            <a:pPr algn="ctr"/>
            <a:r>
              <a:rPr lang="en-GB" sz="3600" b="1" dirty="0">
                <a:solidFill>
                  <a:srgbClr val="FFFFFF"/>
                </a:solidFill>
                <a:latin typeface="Arial Narrow" panose="020B0606020202030204" pitchFamily="34" charset="0"/>
              </a:rPr>
              <a:t>Recommended Reading for </a:t>
            </a:r>
          </a:p>
          <a:p>
            <a:pPr algn="ctr"/>
            <a:r>
              <a:rPr lang="en-GB" sz="3600" b="1" dirty="0">
                <a:solidFill>
                  <a:srgbClr val="FFFFFF"/>
                </a:solidFill>
                <a:latin typeface="Arial Narrow" panose="020B0606020202030204" pitchFamily="34" charset="0"/>
              </a:rPr>
              <a:t>Health and Social Care</a:t>
            </a:r>
          </a:p>
        </p:txBody>
      </p:sp>
      <p:pic>
        <p:nvPicPr>
          <p:cNvPr id="5128" name="Picture 8" descr="Collins Readers - Collins Readers – Pig-heart Boy: School edition">
            <a:extLst>
              <a:ext uri="{FF2B5EF4-FFF2-40B4-BE49-F238E27FC236}">
                <a16:creationId xmlns:a16="http://schemas.microsoft.com/office/drawing/2014/main" id="{77BB01F2-B0D9-4EE5-BF25-4BE467959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74" y="2019697"/>
            <a:ext cx="1245664" cy="188902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Wonder: Amazon.co.uk: Palacio, R J, Palacio, R J: Books">
            <a:extLst>
              <a:ext uri="{FF2B5EF4-FFF2-40B4-BE49-F238E27FC236}">
                <a16:creationId xmlns:a16="http://schemas.microsoft.com/office/drawing/2014/main" id="{7F4E70F2-586A-4103-A8BE-93EE51576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4878" y="2000910"/>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This is Going to Hurt: Secret Diaries of a Junior Doctor: Amazon ...">
            <a:extLst>
              <a:ext uri="{FF2B5EF4-FFF2-40B4-BE49-F238E27FC236}">
                <a16:creationId xmlns:a16="http://schemas.microsoft.com/office/drawing/2014/main" id="{50E0B0E4-4A1D-4FBC-BD80-8B30F2350B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290" y="2010002"/>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When Breath Becomes Air: Amazon.co.uk: Kalanithi, Paul: Books">
            <a:extLst>
              <a:ext uri="{FF2B5EF4-FFF2-40B4-BE49-F238E27FC236}">
                <a16:creationId xmlns:a16="http://schemas.microsoft.com/office/drawing/2014/main" id="{2D0831CF-9EE4-4482-B8E6-066E0CE317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6064" y="1993047"/>
            <a:ext cx="1267329" cy="1928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37A9631-0E9E-4B9C-B9B4-AE5458057169}"/>
              </a:ext>
            </a:extLst>
          </p:cNvPr>
          <p:cNvPicPr>
            <a:picLocks noChangeAspect="1"/>
          </p:cNvPicPr>
          <p:nvPr/>
        </p:nvPicPr>
        <p:blipFill rotWithShape="1">
          <a:blip r:embed="rId7"/>
          <a:srcRect l="14286" r="9168"/>
          <a:stretch/>
        </p:blipFill>
        <p:spPr>
          <a:xfrm>
            <a:off x="633974" y="4760319"/>
            <a:ext cx="1371306" cy="1791473"/>
          </a:xfrm>
          <a:prstGeom prst="rect">
            <a:avLst/>
          </a:prstGeom>
        </p:spPr>
      </p:pic>
      <p:pic>
        <p:nvPicPr>
          <p:cNvPr id="5136" name="Picture 16" descr="Me Before You: The international bestselling phenomenon: Amazon.co ...">
            <a:extLst>
              <a:ext uri="{FF2B5EF4-FFF2-40B4-BE49-F238E27FC236}">
                <a16:creationId xmlns:a16="http://schemas.microsoft.com/office/drawing/2014/main" id="{45536378-14D2-40AB-8EDB-FB6CCCBE2B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4878" y="4731235"/>
            <a:ext cx="1134203" cy="176431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The Fault in Our Stars: Amazon.co.uk: John Green: Books">
            <a:extLst>
              <a:ext uri="{FF2B5EF4-FFF2-40B4-BE49-F238E27FC236}">
                <a16:creationId xmlns:a16="http://schemas.microsoft.com/office/drawing/2014/main" id="{2CE8B1EC-F7C9-483B-89ED-FC5C0C22AF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3500" y="4731235"/>
            <a:ext cx="1245664" cy="1895874"/>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The Story of Baby P: Setting the record straight: Amazon.co.uk ...">
            <a:extLst>
              <a:ext uri="{FF2B5EF4-FFF2-40B4-BE49-F238E27FC236}">
                <a16:creationId xmlns:a16="http://schemas.microsoft.com/office/drawing/2014/main" id="{9ECA68C8-73F2-4831-A8D3-EB15C83FE7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0658" y="4731236"/>
            <a:ext cx="1245664" cy="1955484"/>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Savage Girls and Wild Boys: A History of Feral Children: Amazon.co ...">
            <a:extLst>
              <a:ext uri="{FF2B5EF4-FFF2-40B4-BE49-F238E27FC236}">
                <a16:creationId xmlns:a16="http://schemas.microsoft.com/office/drawing/2014/main" id="{54A85361-5CE7-4FB8-AC3B-07F99EA573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3974" y="7330817"/>
            <a:ext cx="1098183" cy="1745987"/>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The Language of Kindness: A Nurse's Story eBook: Watson, Christie ...">
            <a:extLst>
              <a:ext uri="{FF2B5EF4-FFF2-40B4-BE49-F238E27FC236}">
                <a16:creationId xmlns:a16="http://schemas.microsoft.com/office/drawing/2014/main" id="{FF74FA63-D1F7-4DF8-AB28-8C40B77F65F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4878" y="7465172"/>
            <a:ext cx="1167403" cy="1799477"/>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I Am Malala: The Girl Who Stood Up for Education and Was Shot by ...">
            <a:extLst>
              <a:ext uri="{FF2B5EF4-FFF2-40B4-BE49-F238E27FC236}">
                <a16:creationId xmlns:a16="http://schemas.microsoft.com/office/drawing/2014/main" id="{A6ACA098-71B6-4442-A97E-CBDC50CC9B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3378" y="7407026"/>
            <a:ext cx="1181168" cy="1774979"/>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The Boy Who Couldn't Stop Washing: Experience and Treatment of ...">
            <a:extLst>
              <a:ext uri="{FF2B5EF4-FFF2-40B4-BE49-F238E27FC236}">
                <a16:creationId xmlns:a16="http://schemas.microsoft.com/office/drawing/2014/main" id="{537820F5-09BD-49A1-8E4E-2D53D329FC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14168" y="7585251"/>
            <a:ext cx="971119" cy="14915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0864F21-AB04-4A03-B62D-8819AB947730}"/>
              </a:ext>
            </a:extLst>
          </p:cNvPr>
          <p:cNvSpPr>
            <a:spLocks noGrp="1"/>
          </p:cNvSpPr>
          <p:nvPr>
            <p:ph type="sldNum" sz="quarter" idx="12"/>
          </p:nvPr>
        </p:nvSpPr>
        <p:spPr/>
        <p:txBody>
          <a:bodyPr/>
          <a:lstStyle/>
          <a:p>
            <a:fld id="{42197ACC-EB3C-4466-A41B-F6CC006DF8B4}" type="slidenum">
              <a:rPr lang="en-GB" smtClean="0"/>
              <a:t>7</a:t>
            </a:fld>
            <a:endParaRPr lang="en-GB"/>
          </a:p>
        </p:txBody>
      </p:sp>
    </p:spTree>
    <p:extLst>
      <p:ext uri="{BB962C8B-B14F-4D97-AF65-F5344CB8AC3E}">
        <p14:creationId xmlns:p14="http://schemas.microsoft.com/office/powerpoint/2010/main" val="326347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E298731-B464-4A85-AD65-D22376393054}"/>
              </a:ext>
            </a:extLst>
          </p:cNvPr>
          <p:cNvSpPr>
            <a:spLocks noChangeArrowheads="1"/>
          </p:cNvSpPr>
          <p:nvPr/>
        </p:nvSpPr>
        <p:spPr bwMode="auto">
          <a:xfrm>
            <a:off x="152398" y="295604"/>
            <a:ext cx="6553200"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3300" b="1" i="0" u="sng"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Learning Log </a:t>
            </a:r>
            <a:r>
              <a:rPr kumimoji="0" lang="en-GB" altLang="en-US" sz="2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endParaRPr lang="en-GB" altLang="en-US" sz="1050" dirty="0">
              <a:latin typeface="+mn-lt"/>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Record here any additional reading/viewing you are undertaking in order to show what you have been completing in order to prepare you for the course. </a:t>
            </a:r>
            <a:endParaRPr kumimoji="0" lang="en-GB" altLang="en-US" sz="1400" b="0" i="0" u="none" strike="noStrike" cap="none" normalizeH="0" baseline="0" dirty="0">
              <a:ln>
                <a:noFill/>
              </a:ln>
              <a:solidFill>
                <a:schemeClr val="tx1"/>
              </a:solidFill>
              <a:effectLst/>
              <a:latin typeface="+mn-lt"/>
            </a:endParaRPr>
          </a:p>
        </p:txBody>
      </p:sp>
      <p:graphicFrame>
        <p:nvGraphicFramePr>
          <p:cNvPr id="7" name="Table 6">
            <a:extLst>
              <a:ext uri="{FF2B5EF4-FFF2-40B4-BE49-F238E27FC236}">
                <a16:creationId xmlns:a16="http://schemas.microsoft.com/office/drawing/2014/main" id="{6179FAC8-AE4D-4487-B5BC-C9796EBD946E}"/>
              </a:ext>
            </a:extLst>
          </p:cNvPr>
          <p:cNvGraphicFramePr>
            <a:graphicFrameLocks noGrp="1"/>
          </p:cNvGraphicFramePr>
          <p:nvPr>
            <p:extLst>
              <p:ext uri="{D42A27DB-BD31-4B8C-83A1-F6EECF244321}">
                <p14:modId xmlns:p14="http://schemas.microsoft.com/office/powerpoint/2010/main" val="2188790587"/>
              </p:ext>
            </p:extLst>
          </p:nvPr>
        </p:nvGraphicFramePr>
        <p:xfrm>
          <a:off x="66672" y="1434377"/>
          <a:ext cx="6724651" cy="7807972"/>
        </p:xfrm>
        <a:graphic>
          <a:graphicData uri="http://schemas.openxmlformats.org/drawingml/2006/table">
            <a:tbl>
              <a:tblPr firstRow="1" bandRow="1">
                <a:tableStyleId>{5940675A-B579-460E-94D1-54222C63F5DA}</a:tableStyleId>
              </a:tblPr>
              <a:tblGrid>
                <a:gridCol w="688195">
                  <a:extLst>
                    <a:ext uri="{9D8B030D-6E8A-4147-A177-3AD203B41FA5}">
                      <a16:colId xmlns:a16="http://schemas.microsoft.com/office/drawing/2014/main" val="1300930751"/>
                    </a:ext>
                  </a:extLst>
                </a:gridCol>
                <a:gridCol w="1848296">
                  <a:extLst>
                    <a:ext uri="{9D8B030D-6E8A-4147-A177-3AD203B41FA5}">
                      <a16:colId xmlns:a16="http://schemas.microsoft.com/office/drawing/2014/main" val="1753929736"/>
                    </a:ext>
                  </a:extLst>
                </a:gridCol>
                <a:gridCol w="2506997">
                  <a:extLst>
                    <a:ext uri="{9D8B030D-6E8A-4147-A177-3AD203B41FA5}">
                      <a16:colId xmlns:a16="http://schemas.microsoft.com/office/drawing/2014/main" val="179360856"/>
                    </a:ext>
                  </a:extLst>
                </a:gridCol>
                <a:gridCol w="1681163">
                  <a:extLst>
                    <a:ext uri="{9D8B030D-6E8A-4147-A177-3AD203B41FA5}">
                      <a16:colId xmlns:a16="http://schemas.microsoft.com/office/drawing/2014/main" val="3570117000"/>
                    </a:ext>
                  </a:extLst>
                </a:gridCol>
              </a:tblGrid>
              <a:tr h="450112">
                <a:tc>
                  <a:txBody>
                    <a:bodyPr/>
                    <a:lstStyle/>
                    <a:p>
                      <a:pPr algn="ctr"/>
                      <a:r>
                        <a:rPr lang="en-GB" sz="1400" b="1" dirty="0">
                          <a:latin typeface="Century Gothic" panose="020B0502020202020204" pitchFamily="34" charset="0"/>
                        </a:rPr>
                        <a:t>Date </a:t>
                      </a:r>
                    </a:p>
                  </a:txBody>
                  <a:tcPr/>
                </a:tc>
                <a:tc>
                  <a:txBody>
                    <a:bodyPr/>
                    <a:lstStyle/>
                    <a:p>
                      <a:pPr algn="ctr"/>
                      <a:r>
                        <a:rPr lang="en-GB" sz="1400" b="1" dirty="0">
                          <a:latin typeface="Century Gothic" panose="020B0502020202020204" pitchFamily="34" charset="0"/>
                        </a:rPr>
                        <a:t>Title</a:t>
                      </a:r>
                    </a:p>
                  </a:txBody>
                  <a:tcPr/>
                </a:tc>
                <a:tc>
                  <a:txBody>
                    <a:bodyPr/>
                    <a:lstStyle/>
                    <a:p>
                      <a:pPr algn="ctr"/>
                      <a:r>
                        <a:rPr lang="en-GB" sz="1400" b="1" dirty="0">
                          <a:latin typeface="Century Gothic" panose="020B0502020202020204" pitchFamily="34" charset="0"/>
                        </a:rPr>
                        <a:t>Summary of content</a:t>
                      </a:r>
                    </a:p>
                  </a:txBody>
                  <a:tcPr/>
                </a:tc>
                <a:tc>
                  <a:txBody>
                    <a:bodyPr/>
                    <a:lstStyle/>
                    <a:p>
                      <a:pPr algn="ctr"/>
                      <a:r>
                        <a:rPr lang="en-GB" sz="1400" b="1" dirty="0">
                          <a:latin typeface="Century Gothic" panose="020B0502020202020204" pitchFamily="34" charset="0"/>
                        </a:rPr>
                        <a:t>My thoughts</a:t>
                      </a:r>
                    </a:p>
                  </a:txBody>
                  <a:tcPr/>
                </a:tc>
                <a:extLst>
                  <a:ext uri="{0D108BD9-81ED-4DB2-BD59-A6C34878D82A}">
                    <a16:rowId xmlns:a16="http://schemas.microsoft.com/office/drawing/2014/main" val="703067426"/>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084637592"/>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187670172"/>
                  </a:ext>
                </a:extLst>
              </a:tr>
              <a:tr h="8175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74263061"/>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12301332"/>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10297931"/>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58288898"/>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510451909"/>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52031749"/>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1103042"/>
                  </a:ext>
                </a:extLst>
              </a:tr>
            </a:tbl>
          </a:graphicData>
        </a:graphic>
      </p:graphicFrame>
      <p:sp>
        <p:nvSpPr>
          <p:cNvPr id="2" name="Slide Number Placeholder 1">
            <a:extLst>
              <a:ext uri="{FF2B5EF4-FFF2-40B4-BE49-F238E27FC236}">
                <a16:creationId xmlns:a16="http://schemas.microsoft.com/office/drawing/2014/main" id="{1145120E-C450-4818-B43E-4D44E4A431E0}"/>
              </a:ext>
            </a:extLst>
          </p:cNvPr>
          <p:cNvSpPr>
            <a:spLocks noGrp="1"/>
          </p:cNvSpPr>
          <p:nvPr>
            <p:ph type="sldNum" sz="quarter" idx="12"/>
          </p:nvPr>
        </p:nvSpPr>
        <p:spPr/>
        <p:txBody>
          <a:bodyPr/>
          <a:lstStyle/>
          <a:p>
            <a:fld id="{42197ACC-EB3C-4466-A41B-F6CC006DF8B4}" type="slidenum">
              <a:rPr lang="en-GB" smtClean="0"/>
              <a:t>8</a:t>
            </a:fld>
            <a:endParaRPr lang="en-GB"/>
          </a:p>
        </p:txBody>
      </p:sp>
    </p:spTree>
    <p:extLst>
      <p:ext uri="{BB962C8B-B14F-4D97-AF65-F5344CB8AC3E}">
        <p14:creationId xmlns:p14="http://schemas.microsoft.com/office/powerpoint/2010/main" val="363494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924915" y="122249"/>
            <a:ext cx="5122490" cy="9205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328" y="1042813"/>
            <a:ext cx="6639339" cy="523220"/>
          </a:xfrm>
          <a:prstGeom prst="rect">
            <a:avLst/>
          </a:prstGeom>
          <a:noFill/>
        </p:spPr>
        <p:txBody>
          <a:bodyPr wrap="square" rtlCol="0">
            <a:spAutoFit/>
          </a:bodyPr>
          <a:lstStyle/>
          <a:p>
            <a:pPr algn="ctr"/>
            <a:r>
              <a:rPr lang="en-GB" sz="1400" b="1" dirty="0"/>
              <a:t>Task: </a:t>
            </a:r>
            <a:r>
              <a:rPr lang="en-GB" sz="1400" dirty="0"/>
              <a:t>Research the following words which are central to the study of Unit 1, explain the meaning of each </a:t>
            </a:r>
            <a:r>
              <a:rPr lang="en-GB" sz="1400" dirty="0">
                <a:solidFill>
                  <a:srgbClr val="FF0000"/>
                </a:solidFill>
              </a:rPr>
              <a:t>in your own words</a:t>
            </a:r>
            <a:r>
              <a:rPr lang="en-GB" sz="1400" dirty="0"/>
              <a:t>. </a:t>
            </a:r>
          </a:p>
        </p:txBody>
      </p:sp>
      <p:graphicFrame>
        <p:nvGraphicFramePr>
          <p:cNvPr id="6" name="Table 5"/>
          <p:cNvGraphicFramePr>
            <a:graphicFrameLocks noGrp="1"/>
          </p:cNvGraphicFramePr>
          <p:nvPr>
            <p:extLst>
              <p:ext uri="{D42A27DB-BD31-4B8C-83A1-F6EECF244321}">
                <p14:modId xmlns:p14="http://schemas.microsoft.com/office/powerpoint/2010/main" val="2777868798"/>
              </p:ext>
            </p:extLst>
          </p:nvPr>
        </p:nvGraphicFramePr>
        <p:xfrm>
          <a:off x="263014" y="1781477"/>
          <a:ext cx="6331965" cy="8090750"/>
        </p:xfrm>
        <a:graphic>
          <a:graphicData uri="http://schemas.openxmlformats.org/drawingml/2006/table">
            <a:tbl>
              <a:tblPr firstRow="1" bandRow="1">
                <a:tableStyleId>{5940675A-B579-460E-94D1-54222C63F5DA}</a:tableStyleId>
              </a:tblPr>
              <a:tblGrid>
                <a:gridCol w="2150478">
                  <a:extLst>
                    <a:ext uri="{9D8B030D-6E8A-4147-A177-3AD203B41FA5}">
                      <a16:colId xmlns:a16="http://schemas.microsoft.com/office/drawing/2014/main" val="4230499068"/>
                    </a:ext>
                  </a:extLst>
                </a:gridCol>
                <a:gridCol w="4181487">
                  <a:extLst>
                    <a:ext uri="{9D8B030D-6E8A-4147-A177-3AD203B41FA5}">
                      <a16:colId xmlns:a16="http://schemas.microsoft.com/office/drawing/2014/main" val="4098062936"/>
                    </a:ext>
                  </a:extLst>
                </a:gridCol>
              </a:tblGrid>
              <a:tr h="0">
                <a:tc>
                  <a:txBody>
                    <a:bodyPr/>
                    <a:lstStyle/>
                    <a:p>
                      <a:pPr algn="ctr"/>
                      <a:r>
                        <a:rPr lang="en-GB" sz="1200" b="1" dirty="0"/>
                        <a:t>Term</a:t>
                      </a:r>
                    </a:p>
                  </a:txBody>
                  <a:tcPr anchor="ctr"/>
                </a:tc>
                <a:tc>
                  <a:txBody>
                    <a:bodyPr/>
                    <a:lstStyle/>
                    <a:p>
                      <a:pPr algn="ctr"/>
                      <a:r>
                        <a:rPr lang="en-GB" sz="1200" b="1" dirty="0"/>
                        <a:t>Definition</a:t>
                      </a:r>
                    </a:p>
                  </a:txBody>
                  <a:tcPr anchor="ctr"/>
                </a:tc>
                <a:extLst>
                  <a:ext uri="{0D108BD9-81ED-4DB2-BD59-A6C34878D82A}">
                    <a16:rowId xmlns:a16="http://schemas.microsoft.com/office/drawing/2014/main" val="2859577045"/>
                  </a:ext>
                </a:extLst>
              </a:tr>
              <a:tr h="781643">
                <a:tc>
                  <a:txBody>
                    <a:bodyPr/>
                    <a:lstStyle/>
                    <a:p>
                      <a:pPr algn="ctr"/>
                      <a:r>
                        <a:rPr lang="en-GB" dirty="0"/>
                        <a:t>Adolescence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a:t>An important status change following the onset of puberty during which a young person develops from a child into a adult. </a:t>
                      </a:r>
                    </a:p>
                    <a:p>
                      <a:pPr algn="ctr"/>
                      <a:endParaRPr lang="en-GB" sz="1100" dirty="0"/>
                    </a:p>
                  </a:txBody>
                  <a:tcPr anchor="ctr"/>
                </a:tc>
                <a:extLst>
                  <a:ext uri="{0D108BD9-81ED-4DB2-BD59-A6C34878D82A}">
                    <a16:rowId xmlns:a16="http://schemas.microsoft.com/office/drawing/2014/main" val="25487915"/>
                  </a:ext>
                </a:extLst>
              </a:tr>
              <a:tr h="781643">
                <a:tc>
                  <a:txBody>
                    <a:bodyPr/>
                    <a:lstStyle/>
                    <a:p>
                      <a:pPr algn="ctr"/>
                      <a:r>
                        <a:rPr lang="en-GB" dirty="0"/>
                        <a:t>Attachment</a:t>
                      </a:r>
                    </a:p>
                  </a:txBody>
                  <a:tcPr anchor="ctr"/>
                </a:tc>
                <a:tc>
                  <a:txBody>
                    <a:bodyPr/>
                    <a:lstStyle/>
                    <a:p>
                      <a:pPr algn="ctr"/>
                      <a:endParaRPr lang="en-GB" sz="1100" dirty="0"/>
                    </a:p>
                  </a:txBody>
                  <a:tcPr anchor="ctr"/>
                </a:tc>
                <a:extLst>
                  <a:ext uri="{0D108BD9-81ED-4DB2-BD59-A6C34878D82A}">
                    <a16:rowId xmlns:a16="http://schemas.microsoft.com/office/drawing/2014/main" val="1609015055"/>
                  </a:ext>
                </a:extLst>
              </a:tr>
              <a:tr h="781643">
                <a:tc>
                  <a:txBody>
                    <a:bodyPr/>
                    <a:lstStyle/>
                    <a:p>
                      <a:pPr algn="ctr"/>
                      <a:r>
                        <a:rPr lang="en-GB" dirty="0"/>
                        <a:t>Development</a:t>
                      </a:r>
                    </a:p>
                  </a:txBody>
                  <a:tcPr anchor="ctr"/>
                </a:tc>
                <a:tc>
                  <a:txBody>
                    <a:bodyPr/>
                    <a:lstStyle/>
                    <a:p>
                      <a:pPr algn="ctr"/>
                      <a:endParaRPr lang="en-GB" sz="1100" dirty="0"/>
                    </a:p>
                  </a:txBody>
                  <a:tcPr anchor="ctr"/>
                </a:tc>
                <a:extLst>
                  <a:ext uri="{0D108BD9-81ED-4DB2-BD59-A6C34878D82A}">
                    <a16:rowId xmlns:a16="http://schemas.microsoft.com/office/drawing/2014/main" val="2471158902"/>
                  </a:ext>
                </a:extLst>
              </a:tr>
              <a:tr h="781643">
                <a:tc>
                  <a:txBody>
                    <a:bodyPr/>
                    <a:lstStyle/>
                    <a:p>
                      <a:pPr algn="ctr"/>
                      <a:r>
                        <a:rPr lang="en-GB" dirty="0"/>
                        <a:t>Developmental norms</a:t>
                      </a:r>
                    </a:p>
                  </a:txBody>
                  <a:tcPr anchor="ctr"/>
                </a:tc>
                <a:tc>
                  <a:txBody>
                    <a:bodyPr/>
                    <a:lstStyle/>
                    <a:p>
                      <a:pPr algn="ctr"/>
                      <a:endParaRPr lang="en-GB" sz="1100" dirty="0"/>
                    </a:p>
                  </a:txBody>
                  <a:tcPr anchor="ctr"/>
                </a:tc>
                <a:extLst>
                  <a:ext uri="{0D108BD9-81ED-4DB2-BD59-A6C34878D82A}">
                    <a16:rowId xmlns:a16="http://schemas.microsoft.com/office/drawing/2014/main" val="4143853569"/>
                  </a:ext>
                </a:extLst>
              </a:tr>
              <a:tr h="781643">
                <a:tc>
                  <a:txBody>
                    <a:bodyPr/>
                    <a:lstStyle/>
                    <a:p>
                      <a:pPr algn="ctr"/>
                      <a:r>
                        <a:rPr lang="en-GB" dirty="0"/>
                        <a:t>Fine Motor Skills</a:t>
                      </a:r>
                    </a:p>
                  </a:txBody>
                  <a:tcPr anchor="ctr"/>
                </a:tc>
                <a:tc>
                  <a:txBody>
                    <a:bodyPr/>
                    <a:lstStyle/>
                    <a:p>
                      <a:pPr algn="ctr"/>
                      <a:endParaRPr lang="en-GB" sz="1100" dirty="0"/>
                    </a:p>
                  </a:txBody>
                  <a:tcPr anchor="ctr"/>
                </a:tc>
                <a:extLst>
                  <a:ext uri="{0D108BD9-81ED-4DB2-BD59-A6C34878D82A}">
                    <a16:rowId xmlns:a16="http://schemas.microsoft.com/office/drawing/2014/main" val="3485125342"/>
                  </a:ext>
                </a:extLst>
              </a:tr>
              <a:tr h="781643">
                <a:tc>
                  <a:txBody>
                    <a:bodyPr/>
                    <a:lstStyle/>
                    <a:p>
                      <a:pPr algn="ctr"/>
                      <a:r>
                        <a:rPr lang="en-GB" dirty="0"/>
                        <a:t>Gross Motor Skills</a:t>
                      </a:r>
                    </a:p>
                  </a:txBody>
                  <a:tcPr anchor="ctr"/>
                </a:tc>
                <a:tc>
                  <a:txBody>
                    <a:bodyPr/>
                    <a:lstStyle/>
                    <a:p>
                      <a:pPr algn="ctr"/>
                      <a:endParaRPr lang="en-GB" sz="1100" dirty="0"/>
                    </a:p>
                  </a:txBody>
                  <a:tcPr anchor="ctr"/>
                </a:tc>
                <a:extLst>
                  <a:ext uri="{0D108BD9-81ED-4DB2-BD59-A6C34878D82A}">
                    <a16:rowId xmlns:a16="http://schemas.microsoft.com/office/drawing/2014/main" val="2723121502"/>
                  </a:ext>
                </a:extLst>
              </a:tr>
              <a:tr h="781643">
                <a:tc>
                  <a:txBody>
                    <a:bodyPr/>
                    <a:lstStyle/>
                    <a:p>
                      <a:pPr algn="ctr"/>
                      <a:r>
                        <a:rPr lang="en-GB" dirty="0"/>
                        <a:t>Growth</a:t>
                      </a:r>
                    </a:p>
                  </a:txBody>
                  <a:tcPr anchor="ctr"/>
                </a:tc>
                <a:tc>
                  <a:txBody>
                    <a:bodyPr/>
                    <a:lstStyle/>
                    <a:p>
                      <a:pPr algn="ctr"/>
                      <a:endParaRPr lang="en-GB" sz="1100" dirty="0"/>
                    </a:p>
                  </a:txBody>
                  <a:tcPr anchor="ctr"/>
                </a:tc>
                <a:extLst>
                  <a:ext uri="{0D108BD9-81ED-4DB2-BD59-A6C34878D82A}">
                    <a16:rowId xmlns:a16="http://schemas.microsoft.com/office/drawing/2014/main" val="344758058"/>
                  </a:ext>
                </a:extLst>
              </a:tr>
              <a:tr h="781643">
                <a:tc>
                  <a:txBody>
                    <a:bodyPr/>
                    <a:lstStyle/>
                    <a:p>
                      <a:pPr algn="ctr"/>
                      <a:r>
                        <a:rPr lang="en-GB" dirty="0"/>
                        <a:t>Menopause</a:t>
                      </a:r>
                    </a:p>
                  </a:txBody>
                  <a:tcPr anchor="ctr"/>
                </a:tc>
                <a:tc>
                  <a:txBody>
                    <a:bodyPr/>
                    <a:lstStyle/>
                    <a:p>
                      <a:pPr algn="ctr"/>
                      <a:endParaRPr lang="en-GB" sz="1100" dirty="0"/>
                    </a:p>
                  </a:txBody>
                  <a:tcPr anchor="ctr"/>
                </a:tc>
                <a:extLst>
                  <a:ext uri="{0D108BD9-81ED-4DB2-BD59-A6C34878D82A}">
                    <a16:rowId xmlns:a16="http://schemas.microsoft.com/office/drawing/2014/main" val="2652743090"/>
                  </a:ext>
                </a:extLst>
              </a:tr>
              <a:tr h="781643">
                <a:tc>
                  <a:txBody>
                    <a:bodyPr/>
                    <a:lstStyle/>
                    <a:p>
                      <a:pPr algn="ctr"/>
                      <a:r>
                        <a:rPr lang="en-GB" dirty="0"/>
                        <a:t>Milestone</a:t>
                      </a:r>
                    </a:p>
                  </a:txBody>
                  <a:tcPr anchor="ctr"/>
                </a:tc>
                <a:tc>
                  <a:txBody>
                    <a:bodyPr/>
                    <a:lstStyle/>
                    <a:p>
                      <a:pPr algn="ctr"/>
                      <a:endParaRPr lang="en-GB" sz="1100" dirty="0"/>
                    </a:p>
                  </a:txBody>
                  <a:tcPr anchor="ctr"/>
                </a:tc>
                <a:extLst>
                  <a:ext uri="{0D108BD9-81ED-4DB2-BD59-A6C34878D82A}">
                    <a16:rowId xmlns:a16="http://schemas.microsoft.com/office/drawing/2014/main" val="163306071"/>
                  </a:ext>
                </a:extLst>
              </a:tr>
              <a:tr h="781643">
                <a:tc>
                  <a:txBody>
                    <a:bodyPr/>
                    <a:lstStyle/>
                    <a:p>
                      <a:pPr algn="ctr"/>
                      <a:r>
                        <a:rPr lang="en-GB" dirty="0"/>
                        <a:t>Nature</a:t>
                      </a:r>
                    </a:p>
                  </a:txBody>
                  <a:tcPr anchor="ctr"/>
                </a:tc>
                <a:tc>
                  <a:txBody>
                    <a:bodyPr/>
                    <a:lstStyle/>
                    <a:p>
                      <a:pPr algn="ctr"/>
                      <a:endParaRPr lang="en-GB" sz="1100" dirty="0"/>
                    </a:p>
                  </a:txBody>
                  <a:tcPr anchor="ctr"/>
                </a:tc>
                <a:extLst>
                  <a:ext uri="{0D108BD9-81ED-4DB2-BD59-A6C34878D82A}">
                    <a16:rowId xmlns:a16="http://schemas.microsoft.com/office/drawing/2014/main" val="160747735"/>
                  </a:ext>
                </a:extLst>
              </a:tr>
            </a:tbl>
          </a:graphicData>
        </a:graphic>
      </p:graphicFrame>
      <p:sp>
        <p:nvSpPr>
          <p:cNvPr id="2" name="Slide Number Placeholder 1">
            <a:extLst>
              <a:ext uri="{FF2B5EF4-FFF2-40B4-BE49-F238E27FC236}">
                <a16:creationId xmlns:a16="http://schemas.microsoft.com/office/drawing/2014/main" id="{9E5A111D-064E-4CE6-B74E-ABF7503E1416}"/>
              </a:ext>
            </a:extLst>
          </p:cNvPr>
          <p:cNvSpPr>
            <a:spLocks noGrp="1"/>
          </p:cNvSpPr>
          <p:nvPr>
            <p:ph type="sldNum" sz="quarter" idx="12"/>
          </p:nvPr>
        </p:nvSpPr>
        <p:spPr/>
        <p:txBody>
          <a:bodyPr/>
          <a:lstStyle/>
          <a:p>
            <a:fld id="{42197ACC-EB3C-4466-A41B-F6CC006DF8B4}" type="slidenum">
              <a:rPr lang="en-GB" smtClean="0"/>
              <a:t>9</a:t>
            </a:fld>
            <a:endParaRPr lang="en-GB"/>
          </a:p>
        </p:txBody>
      </p:sp>
    </p:spTree>
    <p:extLst>
      <p:ext uri="{BB962C8B-B14F-4D97-AF65-F5344CB8AC3E}">
        <p14:creationId xmlns:p14="http://schemas.microsoft.com/office/powerpoint/2010/main" val="29792950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32EE5354DAF94CA3C35D9548C2A974" ma:contentTypeVersion="7" ma:contentTypeDescription="Create a new document." ma:contentTypeScope="" ma:versionID="659d52c6f399384eafa36993c183bbe7">
  <xsd:schema xmlns:xsd="http://www.w3.org/2001/XMLSchema" xmlns:xs="http://www.w3.org/2001/XMLSchema" xmlns:p="http://schemas.microsoft.com/office/2006/metadata/properties" xmlns:ns3="c13f8316-c105-46d2-be5d-835b0292605d" xmlns:ns4="e21b1153-b6e7-41db-bb16-3d73470bf5ec" targetNamespace="http://schemas.microsoft.com/office/2006/metadata/properties" ma:root="true" ma:fieldsID="7f7c2f3bde452d8ac889cc18cd0b4a46" ns3:_="" ns4:_="">
    <xsd:import namespace="c13f8316-c105-46d2-be5d-835b0292605d"/>
    <xsd:import namespace="e21b1153-b6e7-41db-bb16-3d73470bf5e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f8316-c105-46d2-be5d-835b0292605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1b1153-b6e7-41db-bb16-3d73470bf5e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C9F002-F68F-4658-A4B1-0A408DD41207}">
  <ds:schemaRefs>
    <ds:schemaRef ds:uri="http://schemas.microsoft.com/sharepoint/v3/contenttype/forms"/>
  </ds:schemaRefs>
</ds:datastoreItem>
</file>

<file path=customXml/itemProps2.xml><?xml version="1.0" encoding="utf-8"?>
<ds:datastoreItem xmlns:ds="http://schemas.openxmlformats.org/officeDocument/2006/customXml" ds:itemID="{967D3F6B-4F28-4F39-9881-E58A2ECCD23F}">
  <ds:schemaRefs>
    <ds:schemaRef ds:uri="http://schemas.microsoft.com/office/2006/documentManagement/types"/>
    <ds:schemaRef ds:uri="http://purl.org/dc/terms/"/>
    <ds:schemaRef ds:uri="c13f8316-c105-46d2-be5d-835b0292605d"/>
    <ds:schemaRef ds:uri="http://purl.org/dc/elements/1.1/"/>
    <ds:schemaRef ds:uri="http://schemas.microsoft.com/office/infopath/2007/PartnerControls"/>
    <ds:schemaRef ds:uri="http://purl.org/dc/dcmitype/"/>
    <ds:schemaRef ds:uri="http://schemas.openxmlformats.org/package/2006/metadata/core-properties"/>
    <ds:schemaRef ds:uri="e21b1153-b6e7-41db-bb16-3d73470bf5e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5833F04-6F2C-4FB6-8D9B-5217E96A0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f8316-c105-46d2-be5d-835b0292605d"/>
    <ds:schemaRef ds:uri="e21b1153-b6e7-41db-bb16-3d73470bf5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1641</TotalTime>
  <Words>1139</Words>
  <Application>Microsoft Office PowerPoint</Application>
  <PresentationFormat>A4 Paper (210x297 mm)</PresentationFormat>
  <Paragraphs>214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Bahnschrift Light</vt:lpstr>
      <vt:lpstr>Calibri</vt:lpstr>
      <vt:lpstr>Calibri Light</vt:lpstr>
      <vt:lpstr>Century Gothic</vt:lpstr>
      <vt:lpstr>Office Theme</vt:lpstr>
      <vt:lpstr>Level 3 BTEC  National Diploma Health and Social Care</vt:lpstr>
      <vt:lpstr>Contents</vt:lpstr>
      <vt:lpstr>What will I be studying?</vt:lpstr>
      <vt:lpstr>What will I be studying?</vt:lpstr>
      <vt:lpstr>PowerPoint Presentation</vt:lpstr>
      <vt:lpstr>Beyond</vt:lpstr>
      <vt:lpstr>PowerPoint Presentation</vt:lpstr>
      <vt:lpstr>PowerPoint Presentation</vt:lpstr>
      <vt:lpstr>PowerPoint Presentation</vt:lpstr>
      <vt:lpstr>PowerPoint Presentation</vt:lpstr>
      <vt:lpstr>PowerPoint Presentation</vt:lpstr>
      <vt:lpstr>PowerPoint Presentation</vt:lpstr>
      <vt:lpstr>Sixth Form Tasks Checklist</vt:lpstr>
      <vt:lpstr>In September..</vt:lpstr>
    </vt:vector>
  </TitlesOfParts>
  <Company>Oakgrove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N.SMITH</dc:creator>
  <cp:lastModifiedBy>Nicki Smith</cp:lastModifiedBy>
  <cp:revision>173</cp:revision>
  <cp:lastPrinted>2025-06-12T09:55:14Z</cp:lastPrinted>
  <dcterms:created xsi:type="dcterms:W3CDTF">2020-03-22T16:46:05Z</dcterms:created>
  <dcterms:modified xsi:type="dcterms:W3CDTF">2025-06-27T11:37:50Z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0x010100DB32EE5354DAF94CA3C35D9548C2A974</vt:lpwstr>
  </property>
</Properties>
</file>