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7" r:id="rId5"/>
    <p:sldId id="291" r:id="rId6"/>
    <p:sldId id="259" r:id="rId7"/>
    <p:sldId id="274" r:id="rId8"/>
    <p:sldId id="285" r:id="rId9"/>
    <p:sldId id="288" r:id="rId10"/>
    <p:sldId id="303" r:id="rId11"/>
    <p:sldId id="305" r:id="rId12"/>
    <p:sldId id="299"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25266-A60F-EF61-C94E-CC9498C2E7E4}" v="3556" dt="2025-06-26T09:25:04.450"/>
    <p1510:client id="{EFB4823F-7CC7-8618-4A69-4502C53E92C0}" v="508" dt="2025-06-25T11:22:30.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287" autoAdjust="0"/>
    <p:restoredTop sz="94660"/>
  </p:normalViewPr>
  <p:slideViewPr>
    <p:cSldViewPr snapToGrid="0" showGuides="1">
      <p:cViewPr varScale="1">
        <p:scale>
          <a:sx n="77" d="100"/>
          <a:sy n="77" d="100"/>
        </p:scale>
        <p:origin x="2940" y="102"/>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26/06/2025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26/06/2025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e Poetry of Robert Browning ...">
            <a:extLst>
              <a:ext uri="{FF2B5EF4-FFF2-40B4-BE49-F238E27FC236}">
                <a16:creationId xmlns:a16="http://schemas.microsoft.com/office/drawing/2014/main" id="{26B4F371-9DAA-2F15-789D-EFF4E022BE74}"/>
              </a:ext>
            </a:extLst>
          </p:cNvPr>
          <p:cNvPicPr>
            <a:picLocks noChangeAspect="1"/>
          </p:cNvPicPr>
          <p:nvPr/>
        </p:nvPicPr>
        <p:blipFill>
          <a:blip r:embed="rId2"/>
          <a:stretch>
            <a:fillRect/>
          </a:stretch>
        </p:blipFill>
        <p:spPr>
          <a:xfrm>
            <a:off x="3413526" y="3377842"/>
            <a:ext cx="1221230" cy="1753114"/>
          </a:xfrm>
          <a:prstGeom prst="rect">
            <a:avLst/>
          </a:prstGeom>
        </p:spPr>
      </p:pic>
      <p:pic>
        <p:nvPicPr>
          <p:cNvPr id="12" name="Picture 11" descr="Death of a Salesman by Arthur Miller ...">
            <a:extLst>
              <a:ext uri="{FF2B5EF4-FFF2-40B4-BE49-F238E27FC236}">
                <a16:creationId xmlns:a16="http://schemas.microsoft.com/office/drawing/2014/main" id="{4FC348A7-C403-2EC2-0675-98FFAB4F9A27}"/>
              </a:ext>
            </a:extLst>
          </p:cNvPr>
          <p:cNvPicPr>
            <a:picLocks noChangeAspect="1"/>
          </p:cNvPicPr>
          <p:nvPr/>
        </p:nvPicPr>
        <p:blipFill>
          <a:blip r:embed="rId3"/>
          <a:stretch>
            <a:fillRect/>
          </a:stretch>
        </p:blipFill>
        <p:spPr>
          <a:xfrm>
            <a:off x="1906963" y="3373078"/>
            <a:ext cx="1299698" cy="1903929"/>
          </a:xfrm>
          <a:prstGeom prst="rect">
            <a:avLst/>
          </a:prstGeom>
        </p:spPr>
      </p:pic>
      <p:sp>
        <p:nvSpPr>
          <p:cNvPr id="2" name="Title 1"/>
          <p:cNvSpPr>
            <a:spLocks noGrp="1"/>
          </p:cNvSpPr>
          <p:nvPr>
            <p:ph type="title"/>
          </p:nvPr>
        </p:nvSpPr>
        <p:spPr>
          <a:xfrm>
            <a:off x="406547" y="196615"/>
            <a:ext cx="4294505" cy="1007481"/>
          </a:xfrm>
        </p:spPr>
        <p:txBody>
          <a:bodyPr>
            <a:noAutofit/>
          </a:bodyPr>
          <a:lstStyle/>
          <a:p>
            <a:pPr algn="ctr"/>
            <a:r>
              <a:rPr lang="en-GB" sz="3600" b="1" dirty="0">
                <a:latin typeface="Comic Sans MS"/>
              </a:rPr>
              <a:t>A Level</a:t>
            </a:r>
            <a:br>
              <a:rPr lang="en-GB" sz="3600" b="1" dirty="0">
                <a:latin typeface="Comic Sans MS"/>
              </a:rPr>
            </a:br>
            <a:r>
              <a:rPr lang="en-GB" sz="3600" b="1" dirty="0">
                <a:latin typeface="Comic Sans MS"/>
                <a:ea typeface="Calibri Light"/>
                <a:cs typeface="Calibri Light"/>
              </a:rPr>
              <a:t>English Literature</a:t>
            </a:r>
            <a:endParaRPr lang="en-US">
              <a:latin typeface="Comic Sans MS"/>
            </a:endParaRPr>
          </a:p>
        </p:txBody>
      </p:sp>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dirty="0" smtClean="0"/>
              <a:t>1</a:t>
            </a:fld>
            <a:endParaRPr lang="en-GB" dirty="0"/>
          </a:p>
        </p:txBody>
      </p:sp>
      <p:pic>
        <p:nvPicPr>
          <p:cNvPr id="4" name="Picture 3">
            <a:extLst>
              <a:ext uri="{FF2B5EF4-FFF2-40B4-BE49-F238E27FC236}">
                <a16:creationId xmlns:a16="http://schemas.microsoft.com/office/drawing/2014/main" id="{E71B886D-73EA-4974-ABC4-94CB5D39EDF4}"/>
              </a:ext>
            </a:extLst>
          </p:cNvPr>
          <p:cNvPicPr>
            <a:picLocks noChangeAspect="1"/>
          </p:cNvPicPr>
          <p:nvPr/>
        </p:nvPicPr>
        <p:blipFill>
          <a:blip r:embed="rId4"/>
          <a:stretch>
            <a:fillRect/>
          </a:stretch>
        </p:blipFill>
        <p:spPr>
          <a:xfrm>
            <a:off x="4619506" y="197200"/>
            <a:ext cx="1889924" cy="701101"/>
          </a:xfrm>
          <a:prstGeom prst="rect">
            <a:avLst/>
          </a:prstGeom>
        </p:spPr>
      </p:pic>
      <p:sp>
        <p:nvSpPr>
          <p:cNvPr id="5" name="Rectangle 4">
            <a:extLst>
              <a:ext uri="{FF2B5EF4-FFF2-40B4-BE49-F238E27FC236}">
                <a16:creationId xmlns:a16="http://schemas.microsoft.com/office/drawing/2014/main" id="{165AA25E-2661-4F74-AC0D-0A0BF034E9A7}"/>
              </a:ext>
            </a:extLst>
          </p:cNvPr>
          <p:cNvSpPr/>
          <p:nvPr/>
        </p:nvSpPr>
        <p:spPr>
          <a:xfrm>
            <a:off x="752790" y="5612404"/>
            <a:ext cx="5320992" cy="11542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omic Sans MS"/>
              </a:rPr>
              <a:t>You need to work through this booklet and complete all tasks.</a:t>
            </a:r>
            <a:r>
              <a:rPr lang="en-GB" dirty="0">
                <a:solidFill>
                  <a:schemeClr val="tx1"/>
                </a:solidFill>
                <a:latin typeface="Comic Sans MS"/>
              </a:rPr>
              <a:t> Bring a printed copy of this to our first lesson in September.</a:t>
            </a:r>
            <a:endParaRPr lang="en-US" dirty="0">
              <a:solidFill>
                <a:schemeClr val="tx1"/>
              </a:solidFill>
              <a:latin typeface="Comic Sans MS"/>
              <a:ea typeface="Calibri"/>
              <a:cs typeface="Calibri"/>
            </a:endParaRPr>
          </a:p>
        </p:txBody>
      </p:sp>
      <p:pic>
        <p:nvPicPr>
          <p:cNvPr id="9" name="Picture 8" descr="Diagram&#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AEBEF4D6-6491-7D1F-BD26-CD6D68489F6F}"/>
              </a:ext>
            </a:extLst>
          </p:cNvPr>
          <p:cNvPicPr>
            <a:picLocks noChangeAspect="1"/>
          </p:cNvPicPr>
          <p:nvPr/>
        </p:nvPicPr>
        <p:blipFill>
          <a:blip r:embed="rId6"/>
          <a:srcRect l="44862" t="36957" r="3796" b="18634"/>
          <a:stretch>
            <a:fillRect/>
          </a:stretch>
        </p:blipFill>
        <p:spPr>
          <a:xfrm>
            <a:off x="2104519" y="7007276"/>
            <a:ext cx="2923258" cy="1605803"/>
          </a:xfrm>
          <a:prstGeom prst="rect">
            <a:avLst/>
          </a:prstGeom>
        </p:spPr>
      </p:pic>
      <p:pic>
        <p:nvPicPr>
          <p:cNvPr id="7" name="Picture 6" descr="Othello">
            <a:extLst>
              <a:ext uri="{FF2B5EF4-FFF2-40B4-BE49-F238E27FC236}">
                <a16:creationId xmlns:a16="http://schemas.microsoft.com/office/drawing/2014/main" id="{27BE4F23-3C5E-CEE4-D6F7-EF0D98485891}"/>
              </a:ext>
            </a:extLst>
          </p:cNvPr>
          <p:cNvPicPr>
            <a:picLocks noChangeAspect="1"/>
          </p:cNvPicPr>
          <p:nvPr/>
        </p:nvPicPr>
        <p:blipFill>
          <a:blip r:embed="rId7"/>
          <a:stretch>
            <a:fillRect/>
          </a:stretch>
        </p:blipFill>
        <p:spPr>
          <a:xfrm>
            <a:off x="2782275" y="1483415"/>
            <a:ext cx="1284004" cy="1894404"/>
          </a:xfrm>
          <a:prstGeom prst="rect">
            <a:avLst/>
          </a:prstGeom>
        </p:spPr>
      </p:pic>
      <p:pic>
        <p:nvPicPr>
          <p:cNvPr id="10" name="Picture 9" descr="Scholastic Classics: Oliver Twist ...">
            <a:extLst>
              <a:ext uri="{FF2B5EF4-FFF2-40B4-BE49-F238E27FC236}">
                <a16:creationId xmlns:a16="http://schemas.microsoft.com/office/drawing/2014/main" id="{FFD0EDA0-0885-761D-B9E9-06BD78A1E0C5}"/>
              </a:ext>
            </a:extLst>
          </p:cNvPr>
          <p:cNvPicPr>
            <a:picLocks noChangeAspect="1"/>
          </p:cNvPicPr>
          <p:nvPr/>
        </p:nvPicPr>
        <p:blipFill>
          <a:blip r:embed="rId8"/>
          <a:stretch>
            <a:fillRect/>
          </a:stretch>
        </p:blipFill>
        <p:spPr>
          <a:xfrm rot="1320000">
            <a:off x="4229580" y="1682360"/>
            <a:ext cx="1236924" cy="1925802"/>
          </a:xfrm>
          <a:prstGeom prst="rect">
            <a:avLst/>
          </a:prstGeom>
        </p:spPr>
      </p:pic>
      <p:pic>
        <p:nvPicPr>
          <p:cNvPr id="16" name="Picture 15" descr="Atonement by Ian McEwan (9780099507383/Paperback) | LoveReading4Kids">
            <a:extLst>
              <a:ext uri="{FF2B5EF4-FFF2-40B4-BE49-F238E27FC236}">
                <a16:creationId xmlns:a16="http://schemas.microsoft.com/office/drawing/2014/main" id="{86F23E46-A5D9-AA98-35C8-F38FD3CBACC3}"/>
              </a:ext>
            </a:extLst>
          </p:cNvPr>
          <p:cNvPicPr>
            <a:picLocks noChangeAspect="1"/>
          </p:cNvPicPr>
          <p:nvPr/>
        </p:nvPicPr>
        <p:blipFill>
          <a:blip r:embed="rId9"/>
          <a:stretch>
            <a:fillRect/>
          </a:stretch>
        </p:blipFill>
        <p:spPr>
          <a:xfrm rot="-1620000">
            <a:off x="1310738" y="1804917"/>
            <a:ext cx="1194412" cy="1674469"/>
          </a:xfrm>
          <a:prstGeom prst="rect">
            <a:avLst/>
          </a:prstGeom>
        </p:spPr>
      </p:pic>
    </p:spTree>
    <p:extLst>
      <p:ext uri="{BB962C8B-B14F-4D97-AF65-F5344CB8AC3E}">
        <p14:creationId xmlns:p14="http://schemas.microsoft.com/office/powerpoint/2010/main" val="3810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686" y="167969"/>
            <a:ext cx="6856625" cy="467241"/>
          </a:xfrm>
        </p:spPr>
        <p:txBody>
          <a:bodyPr>
            <a:normAutofit fontScale="90000"/>
          </a:bodyPr>
          <a:lstStyle/>
          <a:p>
            <a:pPr algn="ctr"/>
            <a:r>
              <a:rPr lang="en-GB" b="1" u="sng" dirty="0">
                <a:latin typeface="Comic Sans MS"/>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
        <p:nvSpPr>
          <p:cNvPr id="5" name="TextBox 4">
            <a:extLst>
              <a:ext uri="{FF2B5EF4-FFF2-40B4-BE49-F238E27FC236}">
                <a16:creationId xmlns:a16="http://schemas.microsoft.com/office/drawing/2014/main" id="{E69CAA57-65D9-42EB-47BD-0A503B490A0E}"/>
              </a:ext>
            </a:extLst>
          </p:cNvPr>
          <p:cNvSpPr txBox="1"/>
          <p:nvPr/>
        </p:nvSpPr>
        <p:spPr>
          <a:xfrm>
            <a:off x="455318" y="847739"/>
            <a:ext cx="5934019" cy="586570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dirty="0">
                <a:latin typeface="Comic Sans MS"/>
                <a:ea typeface="Calibri"/>
                <a:cs typeface="Calibri"/>
              </a:rPr>
              <a:t>What will I be studying?</a:t>
            </a:r>
            <a:endParaRPr lang="en-US">
              <a:latin typeface="Calibri" panose="020F0502020204030204"/>
              <a:ea typeface="Calibri"/>
              <a:cs typeface="Calibri"/>
            </a:endParaRPr>
          </a:p>
          <a:p>
            <a:pPr algn="r">
              <a:lnSpc>
                <a:spcPct val="150000"/>
              </a:lnSpc>
            </a:pPr>
            <a:r>
              <a:rPr lang="en-US" b="1" dirty="0">
                <a:latin typeface="Comic Sans MS"/>
                <a:ea typeface="Calibri"/>
                <a:cs typeface="Calibri"/>
              </a:rPr>
              <a:t>Page 3</a:t>
            </a:r>
          </a:p>
          <a:p>
            <a:pPr marL="342900" indent="-342900">
              <a:lnSpc>
                <a:spcPct val="150000"/>
              </a:lnSpc>
              <a:buFont typeface="Arial"/>
              <a:buChar char="•"/>
            </a:pPr>
            <a:r>
              <a:rPr lang="en-US" dirty="0">
                <a:latin typeface="Comic Sans MS"/>
                <a:ea typeface="Calibri"/>
                <a:cs typeface="Calibri"/>
              </a:rPr>
              <a:t>Glossary of literary key terms</a:t>
            </a:r>
            <a:endParaRPr lang="en-US" b="1" dirty="0">
              <a:latin typeface="Comic Sans MS"/>
              <a:ea typeface="Calibri"/>
              <a:cs typeface="Calibri"/>
            </a:endParaRPr>
          </a:p>
          <a:p>
            <a:pPr algn="r">
              <a:lnSpc>
                <a:spcPct val="150000"/>
              </a:lnSpc>
            </a:pPr>
            <a:r>
              <a:rPr lang="en-US" b="1" dirty="0">
                <a:latin typeface="Comic Sans MS"/>
                <a:ea typeface="Calibri"/>
                <a:cs typeface="Calibri"/>
              </a:rPr>
              <a:t>Page 4</a:t>
            </a:r>
          </a:p>
          <a:p>
            <a:pPr marL="342900" indent="-342900">
              <a:lnSpc>
                <a:spcPct val="150000"/>
              </a:lnSpc>
              <a:buFont typeface="Arial"/>
              <a:buChar char="•"/>
            </a:pPr>
            <a:r>
              <a:rPr lang="en-US" dirty="0">
                <a:latin typeface="Comic Sans MS"/>
                <a:ea typeface="Calibri"/>
                <a:cs typeface="Calibri"/>
              </a:rPr>
              <a:t>Aspects of Tragedy: Research task</a:t>
            </a:r>
            <a:endParaRPr lang="en-US">
              <a:ea typeface="Calibri" panose="020F0502020204030204"/>
              <a:cs typeface="Calibri" panose="020F0502020204030204"/>
            </a:endParaRPr>
          </a:p>
          <a:p>
            <a:pPr algn="r">
              <a:lnSpc>
                <a:spcPct val="150000"/>
              </a:lnSpc>
            </a:pPr>
            <a:r>
              <a:rPr lang="en-US" b="1" dirty="0">
                <a:latin typeface="Comic Sans MS"/>
                <a:ea typeface="Calibri"/>
                <a:cs typeface="Calibri"/>
              </a:rPr>
              <a:t>Page 5</a:t>
            </a:r>
          </a:p>
          <a:p>
            <a:pPr marL="342900" indent="-342900">
              <a:lnSpc>
                <a:spcPct val="150000"/>
              </a:lnSpc>
              <a:buFont typeface="Arial"/>
              <a:buChar char="•"/>
            </a:pPr>
            <a:r>
              <a:rPr lang="en-US" dirty="0">
                <a:latin typeface="Comic Sans MS"/>
                <a:ea typeface="Calibri"/>
                <a:cs typeface="Calibri"/>
              </a:rPr>
              <a:t>Recommended Reading: Tragedy</a:t>
            </a:r>
          </a:p>
          <a:p>
            <a:pPr algn="r">
              <a:lnSpc>
                <a:spcPct val="150000"/>
              </a:lnSpc>
            </a:pPr>
            <a:r>
              <a:rPr lang="en-US" b="1" dirty="0">
                <a:latin typeface="Comic Sans MS"/>
                <a:ea typeface="Calibri"/>
                <a:cs typeface="Calibri"/>
              </a:rPr>
              <a:t>Page 6</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Aspects of Crime: Research task</a:t>
            </a:r>
          </a:p>
          <a:p>
            <a:pPr algn="r">
              <a:lnSpc>
                <a:spcPct val="150000"/>
              </a:lnSpc>
            </a:pPr>
            <a:r>
              <a:rPr lang="en-US" b="1" dirty="0">
                <a:latin typeface="Comic Sans MS"/>
                <a:ea typeface="Calibri"/>
                <a:cs typeface="Calibri"/>
              </a:rPr>
              <a:t>Page 7</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Recommended Reading: Crime</a:t>
            </a:r>
          </a:p>
          <a:p>
            <a:pPr algn="r">
              <a:lnSpc>
                <a:spcPct val="150000"/>
              </a:lnSpc>
            </a:pPr>
            <a:r>
              <a:rPr lang="en-US" b="1" dirty="0">
                <a:latin typeface="Comic Sans MS"/>
                <a:ea typeface="Calibri"/>
                <a:cs typeface="Calibri"/>
              </a:rPr>
              <a:t>Page 8</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In September...</a:t>
            </a:r>
          </a:p>
          <a:p>
            <a:pPr algn="r">
              <a:lnSpc>
                <a:spcPct val="150000"/>
              </a:lnSpc>
            </a:pPr>
            <a:r>
              <a:rPr lang="en-US" b="1" dirty="0">
                <a:latin typeface="Comic Sans MS"/>
                <a:ea typeface="Calibri"/>
                <a:cs typeface="Calibri"/>
              </a:rPr>
              <a:t>Page 9</a:t>
            </a:r>
            <a:endParaRPr lang="en-US">
              <a:ea typeface="Calibri" panose="020F0502020204030204"/>
              <a:cs typeface="Calibri" panose="020F0502020204030204"/>
            </a:endParaRPr>
          </a:p>
        </p:txBody>
      </p:sp>
      <p:pic>
        <p:nvPicPr>
          <p:cNvPr id="6" name="Graphic 5" descr="Magnifying glass with solid fill">
            <a:extLst>
              <a:ext uri="{FF2B5EF4-FFF2-40B4-BE49-F238E27FC236}">
                <a16:creationId xmlns:a16="http://schemas.microsoft.com/office/drawing/2014/main" id="{D5D3B9D9-B2B1-8A45-E7F7-E48E388B37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3156" y="853657"/>
            <a:ext cx="914078" cy="914400"/>
          </a:xfrm>
          <a:prstGeom prst="rect">
            <a:avLst/>
          </a:prstGeom>
        </p:spPr>
      </p:pic>
      <p:pic>
        <p:nvPicPr>
          <p:cNvPr id="10" name="Picture 9" descr="Generated image">
            <a:extLst>
              <a:ext uri="{FF2B5EF4-FFF2-40B4-BE49-F238E27FC236}">
                <a16:creationId xmlns:a16="http://schemas.microsoft.com/office/drawing/2014/main" id="{0C81A4FE-DE9D-8E82-BB5A-1BE0304D5ED0}"/>
              </a:ext>
            </a:extLst>
          </p:cNvPr>
          <p:cNvPicPr>
            <a:picLocks noChangeAspect="1"/>
          </p:cNvPicPr>
          <p:nvPr/>
        </p:nvPicPr>
        <p:blipFill>
          <a:blip r:embed="rId4"/>
          <a:stretch>
            <a:fillRect/>
          </a:stretch>
        </p:blipFill>
        <p:spPr>
          <a:xfrm>
            <a:off x="1302549" y="6955815"/>
            <a:ext cx="4234795" cy="2744891"/>
          </a:xfrm>
          <a:prstGeom prst="rect">
            <a:avLst/>
          </a:prstGeom>
        </p:spPr>
      </p:pic>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latin typeface="Comic Sans MS"/>
              </a:rPr>
              <a:t>What will I be studying?</a:t>
            </a:r>
          </a:p>
        </p:txBody>
      </p:sp>
      <p:sp>
        <p:nvSpPr>
          <p:cNvPr id="3" name="Content Placeholder 2"/>
          <p:cNvSpPr>
            <a:spLocks noGrp="1"/>
          </p:cNvSpPr>
          <p:nvPr>
            <p:ph idx="1"/>
          </p:nvPr>
        </p:nvSpPr>
        <p:spPr>
          <a:xfrm>
            <a:off x="386743" y="898702"/>
            <a:ext cx="6097756" cy="2762671"/>
          </a:xfrm>
          <a:ln>
            <a:solidFill>
              <a:schemeClr val="tx1"/>
            </a:solidFill>
          </a:ln>
        </p:spPr>
        <p:txBody>
          <a:bodyPr vert="horz" lIns="91440" tIns="45720" rIns="91440" bIns="45720" rtlCol="0" anchor="t">
            <a:noAutofit/>
          </a:bodyPr>
          <a:lstStyle/>
          <a:p>
            <a:pPr marL="0" indent="0">
              <a:lnSpc>
                <a:spcPct val="100000"/>
              </a:lnSpc>
              <a:buNone/>
            </a:pPr>
            <a:r>
              <a:rPr lang="en-GB" sz="1600" b="1" dirty="0">
                <a:latin typeface="Comic Sans MS"/>
              </a:rPr>
              <a:t>Studying English Literature </a:t>
            </a:r>
            <a:r>
              <a:rPr lang="en-GB" sz="1600" b="1" dirty="0">
                <a:latin typeface="Comic Sans MS"/>
                <a:ea typeface="+mn-lt"/>
                <a:cs typeface="+mn-lt"/>
              </a:rPr>
              <a:t>will allow you to step into other worlds, explore timeless ideas, and discover the power of language to move, challenge, and inspire us.</a:t>
            </a:r>
            <a:endParaRPr lang="en-US" sz="1600" b="1">
              <a:latin typeface="Comic Sans MS"/>
              <a:ea typeface="Calibri" panose="020F0502020204030204"/>
              <a:cs typeface="Calibri" panose="020F0502020204030204"/>
            </a:endParaRPr>
          </a:p>
          <a:p>
            <a:pPr>
              <a:lnSpc>
                <a:spcPct val="100000"/>
              </a:lnSpc>
              <a:buNone/>
            </a:pPr>
            <a:r>
              <a:rPr lang="en-GB" sz="1600" dirty="0">
                <a:latin typeface="Comic Sans MS"/>
                <a:ea typeface="+mn-lt"/>
                <a:cs typeface="+mn-lt"/>
              </a:rPr>
              <a:t>In this subject, you’ll meet unforgettable characters, tackle the big questions, and uncover the deeper meanings behind some of the greatest works ever written. From the haunting streets of Dickensian London to the poetic beauty of Keats’ Romantic verse, and the dramatic intensity of Shakespeare’s stage, English Literature invites you to think critically, feel deeply, and express yourself with clarity and confidence.</a:t>
            </a:r>
            <a:endParaRPr lang="en-GB" sz="1600" dirty="0">
              <a:latin typeface="Comic Sans MS"/>
            </a:endParaRPr>
          </a:p>
          <a:p>
            <a:pPr marL="0" indent="0">
              <a:lnSpc>
                <a:spcPct val="100000"/>
              </a:lnSpc>
              <a:buNone/>
            </a:pPr>
            <a:endParaRPr lang="en-GB" sz="1600" dirty="0">
              <a:latin typeface="Comic Sans MS"/>
            </a:endParaRPr>
          </a:p>
          <a:p>
            <a:pPr marL="0" indent="0">
              <a:lnSpc>
                <a:spcPct val="100000"/>
              </a:lnSpc>
              <a:buNone/>
            </a:pPr>
            <a:endParaRPr lang="en-GB" sz="1600" dirty="0">
              <a:latin typeface="Comic Sans MS"/>
            </a:endParaRPr>
          </a:p>
          <a:p>
            <a:pPr marL="0" indent="0">
              <a:lnSpc>
                <a:spcPct val="100000"/>
              </a:lnSpc>
              <a:buNone/>
            </a:pPr>
            <a:endParaRPr lang="en-GB" sz="1600" dirty="0">
              <a:latin typeface="Comic Sans MS"/>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dirty="0" smtClean="0"/>
              <a:t>3</a:t>
            </a:fld>
            <a:endParaRPr lang="en-GB" dirty="0"/>
          </a:p>
        </p:txBody>
      </p:sp>
      <p:pic>
        <p:nvPicPr>
          <p:cNvPr id="8" name="Picture 7"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569673"/>
            <a:ext cx="2543715" cy="976956"/>
          </a:xfrm>
          <a:prstGeom prst="rect">
            <a:avLst/>
          </a:prstGeom>
        </p:spPr>
      </p:pic>
      <p:graphicFrame>
        <p:nvGraphicFramePr>
          <p:cNvPr id="7" name="Table 6">
            <a:extLst>
              <a:ext uri="{FF2B5EF4-FFF2-40B4-BE49-F238E27FC236}">
                <a16:creationId xmlns:a16="http://schemas.microsoft.com/office/drawing/2014/main" id="{4A23420B-7C22-225C-377C-872C21DA2578}"/>
              </a:ext>
            </a:extLst>
          </p:cNvPr>
          <p:cNvGraphicFramePr>
            <a:graphicFrameLocks noGrp="1"/>
          </p:cNvGraphicFramePr>
          <p:nvPr>
            <p:extLst>
              <p:ext uri="{D42A27DB-BD31-4B8C-83A1-F6EECF244321}">
                <p14:modId xmlns:p14="http://schemas.microsoft.com/office/powerpoint/2010/main" val="4097333426"/>
              </p:ext>
            </p:extLst>
          </p:nvPr>
        </p:nvGraphicFramePr>
        <p:xfrm>
          <a:off x="379570" y="3830757"/>
          <a:ext cx="6084318" cy="4394200"/>
        </p:xfrm>
        <a:graphic>
          <a:graphicData uri="http://schemas.openxmlformats.org/drawingml/2006/table">
            <a:tbl>
              <a:tblPr firstRow="1" bandRow="1">
                <a:tableStyleId>{5C22544A-7EE6-4342-B048-85BDC9FD1C3A}</a:tableStyleId>
              </a:tblPr>
              <a:tblGrid>
                <a:gridCol w="2028106">
                  <a:extLst>
                    <a:ext uri="{9D8B030D-6E8A-4147-A177-3AD203B41FA5}">
                      <a16:colId xmlns:a16="http://schemas.microsoft.com/office/drawing/2014/main" val="1562745933"/>
                    </a:ext>
                  </a:extLst>
                </a:gridCol>
                <a:gridCol w="2028106">
                  <a:extLst>
                    <a:ext uri="{9D8B030D-6E8A-4147-A177-3AD203B41FA5}">
                      <a16:colId xmlns:a16="http://schemas.microsoft.com/office/drawing/2014/main" val="3466157252"/>
                    </a:ext>
                  </a:extLst>
                </a:gridCol>
                <a:gridCol w="2028106">
                  <a:extLst>
                    <a:ext uri="{9D8B030D-6E8A-4147-A177-3AD203B41FA5}">
                      <a16:colId xmlns:a16="http://schemas.microsoft.com/office/drawing/2014/main" val="2133175991"/>
                    </a:ext>
                  </a:extLst>
                </a:gridCol>
              </a:tblGrid>
              <a:tr h="4128023">
                <a:tc>
                  <a:txBody>
                    <a:bodyPr/>
                    <a:lstStyle/>
                    <a:p>
                      <a:pPr marL="0" marR="0" lvl="0" indent="0" algn="l">
                        <a:lnSpc>
                          <a:spcPts val="2250"/>
                        </a:lnSpc>
                        <a:spcBef>
                          <a:spcPts val="0"/>
                        </a:spcBef>
                        <a:spcAft>
                          <a:spcPts val="0"/>
                        </a:spcAft>
                        <a:buNone/>
                      </a:pPr>
                      <a:r>
                        <a:rPr lang="en-GB" sz="1400" b="1" i="0" u="none" strike="noStrike" noProof="0" dirty="0">
                          <a:solidFill>
                            <a:srgbClr val="000000"/>
                          </a:solidFill>
                          <a:latin typeface="Comic Sans MS"/>
                        </a:rPr>
                        <a:t>Paper 1 - </a:t>
                      </a:r>
                      <a:r>
                        <a:rPr lang="en-US" sz="1400" b="1" i="0" u="none" strike="noStrike" noProof="0" dirty="0">
                          <a:solidFill>
                            <a:srgbClr val="FFFFFF"/>
                          </a:solidFill>
                          <a:latin typeface="Comic Sans MS"/>
                        </a:rPr>
                        <a:t> </a:t>
                      </a:r>
                      <a:br>
                        <a:rPr lang="en-US" sz="1400" b="1" i="0" u="none" strike="noStrike" noProof="0" dirty="0">
                          <a:solidFill>
                            <a:srgbClr val="FFFFFF"/>
                          </a:solidFill>
                          <a:latin typeface="Comic Sans MS"/>
                        </a:rPr>
                      </a:br>
                      <a:r>
                        <a:rPr lang="en-US" sz="1400" b="1" i="0" u="none" strike="noStrike" noProof="0" dirty="0">
                          <a:solidFill>
                            <a:schemeClr val="tx1"/>
                          </a:solidFill>
                          <a:latin typeface="Comic Sans MS"/>
                        </a:rPr>
                        <a:t>Literary Genre</a:t>
                      </a:r>
                      <a:r>
                        <a:rPr lang="en-US" sz="1400" b="1" i="0" u="none" strike="noStrike" noProof="0" dirty="0">
                          <a:solidFill>
                            <a:srgbClr val="FFFFFF"/>
                          </a:solidFill>
                          <a:latin typeface="Comic Sans MS"/>
                        </a:rPr>
                        <a:t>s </a:t>
                      </a:r>
                      <a:br>
                        <a:rPr lang="en-US" sz="1400" b="1" i="0" u="none" strike="noStrike" noProof="0" dirty="0">
                          <a:solidFill>
                            <a:srgbClr val="FFFFFF"/>
                          </a:solidFill>
                          <a:latin typeface="Comic Sans MS"/>
                        </a:rPr>
                      </a:br>
                      <a:r>
                        <a:rPr lang="en-US" sz="1400" b="1" i="0" u="none" strike="noStrike" noProof="0" dirty="0">
                          <a:solidFill>
                            <a:srgbClr val="FFFFFF"/>
                          </a:solidFill>
                          <a:latin typeface="Comic Sans MS"/>
                        </a:rPr>
                        <a:t>   </a:t>
                      </a:r>
                      <a:endParaRPr lang="en-US" sz="1400" b="0" i="0" u="none" strike="noStrike" noProof="0" dirty="0">
                        <a:solidFill>
                          <a:srgbClr val="000000"/>
                        </a:solidFill>
                        <a:latin typeface="Comic Sans MS"/>
                      </a:endParaRPr>
                    </a:p>
                    <a:p>
                      <a:pPr marL="0" marR="0" lvl="0" indent="0" algn="l">
                        <a:lnSpc>
                          <a:spcPts val="2250"/>
                        </a:lnSpc>
                        <a:spcBef>
                          <a:spcPts val="0"/>
                        </a:spcBef>
                        <a:spcAft>
                          <a:spcPts val="0"/>
                        </a:spcAft>
                        <a:buNone/>
                      </a:pPr>
                      <a:r>
                        <a:rPr lang="en-GB" sz="1400" b="1" i="0" u="none" strike="noStrike" noProof="0" dirty="0">
                          <a:solidFill>
                            <a:srgbClr val="000000"/>
                          </a:solidFill>
                          <a:latin typeface="Comic Sans MS"/>
                        </a:rPr>
                        <a:t>Aspects of Tragedy</a:t>
                      </a:r>
                      <a:r>
                        <a:rPr lang="en-GB" sz="1400" b="1" i="0" u="none" strike="noStrike" noProof="0" dirty="0">
                          <a:solidFill>
                            <a:srgbClr val="FFFFFF"/>
                          </a:solidFill>
                          <a:latin typeface="Comic Sans MS"/>
                        </a:rPr>
                        <a:t> </a:t>
                      </a:r>
                      <a:br>
                        <a:rPr lang="en-GB" sz="1400" b="1" i="0" u="none" strike="noStrike" noProof="0" dirty="0">
                          <a:solidFill>
                            <a:srgbClr val="FFFFFF"/>
                          </a:solidFill>
                          <a:latin typeface="Comic Sans MS"/>
                        </a:rPr>
                      </a:br>
                      <a:r>
                        <a:rPr lang="en-GB" sz="1400" b="1" i="0" u="none" strike="noStrike" noProof="0" dirty="0">
                          <a:solidFill>
                            <a:srgbClr val="FFFFFF"/>
                          </a:solidFill>
                          <a:latin typeface="Comic Sans MS"/>
                        </a:rPr>
                        <a:t> </a:t>
                      </a:r>
                      <a:endParaRPr lang="en-US" sz="1400" b="0" i="0" u="none" strike="noStrike" noProof="0" dirty="0">
                        <a:solidFill>
                          <a:srgbClr val="000000"/>
                        </a:solidFill>
                        <a:latin typeface="Comic Sans MS"/>
                      </a:endParaRPr>
                    </a:p>
                    <a:p>
                      <a:pPr marL="0" marR="0" lvl="0" indent="0" algn="l">
                        <a:lnSpc>
                          <a:spcPts val="2250"/>
                        </a:lnSpc>
                        <a:spcBef>
                          <a:spcPts val="0"/>
                        </a:spcBef>
                        <a:spcAft>
                          <a:spcPts val="0"/>
                        </a:spcAft>
                        <a:buNone/>
                      </a:pPr>
                      <a:r>
                        <a:rPr lang="en-GB" sz="1400" b="1" i="0" u="none" strike="noStrike" noProof="0" dirty="0">
                          <a:solidFill>
                            <a:srgbClr val="000000"/>
                          </a:solidFill>
                          <a:latin typeface="Comic Sans MS"/>
                        </a:rPr>
                        <a:t>Texts are</a:t>
                      </a:r>
                      <a:r>
                        <a:rPr lang="en-GB" sz="1400" b="0" i="0" u="none" strike="noStrike" noProof="0" dirty="0">
                          <a:solidFill>
                            <a:srgbClr val="000000"/>
                          </a:solidFill>
                          <a:latin typeface="Comic Sans MS"/>
                        </a:rPr>
                        <a:t>:</a:t>
                      </a:r>
                      <a:r>
                        <a:rPr lang="en-US" sz="1400" b="1" i="0" u="none" strike="noStrike" noProof="0" dirty="0">
                          <a:solidFill>
                            <a:srgbClr val="FFFFFF"/>
                          </a:solidFill>
                          <a:latin typeface="Comic Sans MS"/>
                        </a:rPr>
                        <a:t> </a:t>
                      </a:r>
                      <a:endParaRPr lang="en-US" sz="1400" b="0" i="0" u="none" strike="noStrike" noProof="0" dirty="0">
                        <a:solidFill>
                          <a:srgbClr val="000000"/>
                        </a:solidFill>
                        <a:latin typeface="Comic Sans MS"/>
                      </a:endParaRPr>
                    </a:p>
                    <a:p>
                      <a:pPr marL="0" marR="0" lvl="0" indent="0" algn="l">
                        <a:lnSpc>
                          <a:spcPts val="2250"/>
                        </a:lnSpc>
                        <a:spcBef>
                          <a:spcPts val="0"/>
                        </a:spcBef>
                        <a:spcAft>
                          <a:spcPts val="0"/>
                        </a:spcAft>
                        <a:buNone/>
                      </a:pPr>
                      <a:r>
                        <a:rPr lang="en-GB" sz="1400" b="0" i="1" u="none" strike="noStrike" noProof="0" dirty="0">
                          <a:solidFill>
                            <a:srgbClr val="000000"/>
                          </a:solidFill>
                          <a:latin typeface="Comic Sans MS"/>
                        </a:rPr>
                        <a:t>Othello</a:t>
                      </a:r>
                      <a:r>
                        <a:rPr lang="en-GB" sz="1400" b="0" i="0" u="none" strike="noStrike" noProof="0" dirty="0">
                          <a:solidFill>
                            <a:srgbClr val="000000"/>
                          </a:solidFill>
                          <a:latin typeface="Comic Sans MS"/>
                        </a:rPr>
                        <a:t> by Shakespeare</a:t>
                      </a:r>
                      <a:r>
                        <a:rPr lang="en-US" sz="1400" b="1" i="0" u="none" strike="noStrike" noProof="0" dirty="0">
                          <a:solidFill>
                            <a:srgbClr val="FFFFFF"/>
                          </a:solidFill>
                          <a:latin typeface="Comic Sans MS"/>
                        </a:rPr>
                        <a:t> </a:t>
                      </a:r>
                      <a:endParaRPr lang="en-US" sz="1400" b="0" i="0" u="none" strike="noStrike" noProof="0" dirty="0">
                        <a:solidFill>
                          <a:srgbClr val="000000"/>
                        </a:solidFill>
                        <a:latin typeface="Comic Sans MS"/>
                      </a:endParaRPr>
                    </a:p>
                    <a:p>
                      <a:pPr marL="0" marR="0" lvl="0" indent="0" algn="l">
                        <a:lnSpc>
                          <a:spcPts val="2250"/>
                        </a:lnSpc>
                        <a:spcBef>
                          <a:spcPts val="0"/>
                        </a:spcBef>
                        <a:spcAft>
                          <a:spcPts val="0"/>
                        </a:spcAft>
                        <a:buNone/>
                      </a:pPr>
                      <a:r>
                        <a:rPr lang="en-GB" sz="1400" b="0" i="1" u="none" strike="noStrike" noProof="0" dirty="0">
                          <a:solidFill>
                            <a:srgbClr val="000000"/>
                          </a:solidFill>
                          <a:latin typeface="Comic Sans MS"/>
                        </a:rPr>
                        <a:t>Death of a Salesman</a:t>
                      </a:r>
                      <a:r>
                        <a:rPr lang="en-GB" sz="1400" b="0" i="0" u="none" strike="noStrike" noProof="0" dirty="0">
                          <a:solidFill>
                            <a:srgbClr val="000000"/>
                          </a:solidFill>
                          <a:latin typeface="Comic Sans MS"/>
                        </a:rPr>
                        <a:t> by Arthur Miller</a:t>
                      </a:r>
                      <a:r>
                        <a:rPr lang="en-US" sz="1400" b="1" i="0" u="none" strike="noStrike" noProof="0" dirty="0">
                          <a:solidFill>
                            <a:srgbClr val="FFFFFF"/>
                          </a:solidFill>
                          <a:latin typeface="Comic Sans MS"/>
                        </a:rPr>
                        <a:t> </a:t>
                      </a:r>
                      <a:endParaRPr lang="en-US" sz="1400" b="0" i="0" u="none" strike="noStrike" noProof="0" dirty="0">
                        <a:solidFill>
                          <a:srgbClr val="000000"/>
                        </a:solidFill>
                        <a:latin typeface="Comic Sans MS"/>
                      </a:endParaRPr>
                    </a:p>
                    <a:p>
                      <a:pPr marL="0" marR="0" lvl="0" indent="0" algn="l">
                        <a:lnSpc>
                          <a:spcPts val="2250"/>
                        </a:lnSpc>
                        <a:spcBef>
                          <a:spcPts val="0"/>
                        </a:spcBef>
                        <a:spcAft>
                          <a:spcPts val="0"/>
                        </a:spcAft>
                        <a:buNone/>
                      </a:pPr>
                      <a:r>
                        <a:rPr lang="en-GB" sz="1400" b="0" i="0" u="none" strike="noStrike" noProof="0" dirty="0">
                          <a:solidFill>
                            <a:srgbClr val="000000"/>
                          </a:solidFill>
                          <a:latin typeface="Comic Sans MS"/>
                        </a:rPr>
                        <a:t>Keats poetry (selection)</a:t>
                      </a:r>
                      <a:r>
                        <a:rPr lang="en-GB" sz="1400" b="1" i="0" u="none" strike="noStrike" noProof="0" dirty="0">
                          <a:solidFill>
                            <a:srgbClr val="FFFFFF"/>
                          </a:solidFill>
                          <a:latin typeface="Comic Sans MS"/>
                        </a:rPr>
                        <a:t>  </a:t>
                      </a:r>
                    </a:p>
                    <a:p>
                      <a:pPr marL="0" marR="0" lvl="0" indent="0" algn="l">
                        <a:lnSpc>
                          <a:spcPts val="2250"/>
                        </a:lnSpc>
                        <a:spcBef>
                          <a:spcPts val="0"/>
                        </a:spcBef>
                        <a:spcAft>
                          <a:spcPts val="0"/>
                        </a:spcAft>
                        <a:buNone/>
                      </a:pPr>
                      <a:endParaRPr lang="en-GB" sz="1400" b="1" i="0" u="none" strike="noStrike" noProof="0" dirty="0">
                        <a:solidFill>
                          <a:srgbClr val="FFFFFF"/>
                        </a:solidFill>
                        <a:latin typeface="Comic Sans MS"/>
                      </a:endParaRPr>
                    </a:p>
                    <a:p>
                      <a:pPr marL="0" marR="0" lvl="0" indent="0" algn="l">
                        <a:lnSpc>
                          <a:spcPts val="2250"/>
                        </a:lnSpc>
                        <a:spcBef>
                          <a:spcPts val="0"/>
                        </a:spcBef>
                        <a:spcAft>
                          <a:spcPts val="0"/>
                        </a:spcAft>
                        <a:buNone/>
                      </a:pPr>
                      <a:r>
                        <a:rPr lang="en-GB" sz="1400" b="1" i="0" u="none" strike="noStrike" noProof="0" dirty="0">
                          <a:solidFill>
                            <a:srgbClr val="000000"/>
                          </a:solidFill>
                          <a:latin typeface="Comic Sans MS"/>
                        </a:rPr>
                        <a:t>Examination</a:t>
                      </a:r>
                      <a:endParaRPr lang="en-GB" sz="1400" b="0" i="0" u="none" strike="noStrike" noProof="0" dirty="0">
                        <a:solidFill>
                          <a:srgbClr val="000000"/>
                        </a:solidFill>
                        <a:latin typeface="Comic Sans MS"/>
                      </a:endParaRPr>
                    </a:p>
                    <a:p>
                      <a:pPr lvl="0">
                        <a:buNone/>
                      </a:pPr>
                      <a:endParaRPr lang="en-US" sz="12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100000"/>
                        </a:lnSpc>
                        <a:spcBef>
                          <a:spcPts val="0"/>
                        </a:spcBef>
                        <a:spcAft>
                          <a:spcPts val="0"/>
                        </a:spcAft>
                        <a:buNone/>
                      </a:pPr>
                      <a:r>
                        <a:rPr lang="en-GB" sz="1400" b="1" i="0" u="none" strike="noStrike" noProof="0" dirty="0">
                          <a:solidFill>
                            <a:schemeClr val="tx1"/>
                          </a:solidFill>
                          <a:latin typeface="Comic Sans MS"/>
                        </a:rPr>
                        <a:t>Paper 2</a:t>
                      </a:r>
                      <a:r>
                        <a:rPr lang="en-GB" sz="1400" b="0" i="0" u="none" strike="noStrike" noProof="0" dirty="0">
                          <a:solidFill>
                            <a:schemeClr val="tx1"/>
                          </a:solidFill>
                          <a:latin typeface="Comic Sans MS"/>
                        </a:rPr>
                        <a:t> – </a:t>
                      </a:r>
                      <a:br>
                        <a:rPr lang="en-GB" sz="1400" b="0" i="0" u="none" strike="noStrike" noProof="0" dirty="0">
                          <a:solidFill>
                            <a:srgbClr val="000000"/>
                          </a:solidFill>
                          <a:latin typeface="Comic Sans MS"/>
                        </a:rPr>
                      </a:br>
                      <a:r>
                        <a:rPr lang="en-GB" sz="1400" b="1" i="0" u="none" strike="noStrike" noProof="0" dirty="0">
                          <a:solidFill>
                            <a:schemeClr val="tx1"/>
                          </a:solidFill>
                          <a:latin typeface="Comic Sans MS"/>
                        </a:rPr>
                        <a:t>Texts and Genres</a:t>
                      </a:r>
                      <a:br>
                        <a:rPr lang="en-GB" sz="1400" b="0" i="0" u="none" strike="noStrike" noProof="0" dirty="0">
                          <a:solidFill>
                            <a:srgbClr val="000000"/>
                          </a:solidFill>
                          <a:latin typeface="Comic Sans MS"/>
                        </a:rPr>
                      </a:br>
                      <a:endParaRPr lang="en-GB" sz="1400" b="1" i="0" u="none" strike="noStrike" noProof="0" dirty="0">
                        <a:solidFill>
                          <a:srgbClr val="000000"/>
                        </a:solidFill>
                        <a:latin typeface="Comic Sans MS"/>
                      </a:endParaRPr>
                    </a:p>
                    <a:p>
                      <a:pPr marL="0" marR="0" lvl="0" indent="0" algn="l">
                        <a:lnSpc>
                          <a:spcPct val="100000"/>
                        </a:lnSpc>
                        <a:spcBef>
                          <a:spcPts val="0"/>
                        </a:spcBef>
                        <a:spcAft>
                          <a:spcPts val="0"/>
                        </a:spcAft>
                        <a:buNone/>
                      </a:pPr>
                      <a:r>
                        <a:rPr lang="en-US" sz="1400" b="1" i="0" u="none" strike="noStrike" noProof="0" dirty="0">
                          <a:solidFill>
                            <a:schemeClr val="tx1"/>
                          </a:solidFill>
                          <a:latin typeface="Comic Sans MS"/>
                        </a:rPr>
                        <a:t>Elements of Crime Writing</a:t>
                      </a:r>
                      <a:br>
                        <a:rPr lang="en-US" sz="1400" b="1" i="0" u="none" strike="noStrike" noProof="0" dirty="0">
                          <a:solidFill>
                            <a:srgbClr val="000000"/>
                          </a:solidFill>
                          <a:latin typeface="Comic Sans MS"/>
                        </a:rPr>
                      </a:br>
                      <a:endParaRPr lang="en-US" sz="1400" b="1" i="0" u="none" strike="noStrike" noProof="0">
                        <a:solidFill>
                          <a:srgbClr val="000000"/>
                        </a:solidFill>
                        <a:latin typeface="Comic Sans MS"/>
                      </a:endParaRPr>
                    </a:p>
                    <a:p>
                      <a:pPr marL="0" marR="0" lvl="0" indent="0" algn="l">
                        <a:lnSpc>
                          <a:spcPct val="100000"/>
                        </a:lnSpc>
                        <a:spcBef>
                          <a:spcPts val="0"/>
                        </a:spcBef>
                        <a:spcAft>
                          <a:spcPts val="0"/>
                        </a:spcAft>
                        <a:buNone/>
                      </a:pPr>
                      <a:r>
                        <a:rPr lang="en-US" sz="1400" b="1" i="0" u="none" strike="noStrike" noProof="0" dirty="0">
                          <a:solidFill>
                            <a:schemeClr val="tx1"/>
                          </a:solidFill>
                          <a:latin typeface="Comic Sans MS"/>
                        </a:rPr>
                        <a:t>Texts are</a:t>
                      </a:r>
                      <a:r>
                        <a:rPr lang="en-US" sz="1400" b="0" i="0" u="none" strike="noStrike" noProof="0" dirty="0">
                          <a:solidFill>
                            <a:schemeClr val="tx1"/>
                          </a:solidFill>
                          <a:latin typeface="Comic Sans MS"/>
                        </a:rPr>
                        <a:t>: </a:t>
                      </a:r>
                      <a:endParaRPr lang="en-US" sz="1400" b="1" i="0" u="none" strike="noStrike" noProof="0" dirty="0">
                        <a:solidFill>
                          <a:srgbClr val="FFFFFF"/>
                        </a:solidFill>
                        <a:latin typeface="Comic Sans MS"/>
                      </a:endParaRPr>
                    </a:p>
                    <a:p>
                      <a:pPr marL="0" marR="0" lvl="0" indent="0" algn="l">
                        <a:lnSpc>
                          <a:spcPct val="100000"/>
                        </a:lnSpc>
                        <a:spcBef>
                          <a:spcPts val="0"/>
                        </a:spcBef>
                        <a:spcAft>
                          <a:spcPts val="0"/>
                        </a:spcAft>
                        <a:buNone/>
                      </a:pPr>
                      <a:r>
                        <a:rPr lang="en-US" sz="1400" b="0" i="1" u="none" strike="noStrike" noProof="0" dirty="0">
                          <a:solidFill>
                            <a:schemeClr val="tx1"/>
                          </a:solidFill>
                          <a:latin typeface="Comic Sans MS"/>
                        </a:rPr>
                        <a:t>Oliver Twist</a:t>
                      </a:r>
                      <a:r>
                        <a:rPr lang="en-US" sz="1400" b="0" i="0" u="none" strike="noStrike" noProof="0" dirty="0">
                          <a:solidFill>
                            <a:schemeClr val="tx1"/>
                          </a:solidFill>
                          <a:latin typeface="Comic Sans MS"/>
                        </a:rPr>
                        <a:t> by Dickens</a:t>
                      </a:r>
                      <a:endParaRPr lang="en-US" sz="1400" b="1" i="0" u="none" strike="noStrike" noProof="0" dirty="0">
                        <a:solidFill>
                          <a:srgbClr val="FFFFFF"/>
                        </a:solidFill>
                        <a:latin typeface="Comic Sans MS"/>
                      </a:endParaRPr>
                    </a:p>
                    <a:p>
                      <a:pPr marL="0" marR="0" lvl="0" indent="0" algn="l">
                        <a:lnSpc>
                          <a:spcPct val="100000"/>
                        </a:lnSpc>
                        <a:spcBef>
                          <a:spcPts val="0"/>
                        </a:spcBef>
                        <a:spcAft>
                          <a:spcPts val="0"/>
                        </a:spcAft>
                        <a:buNone/>
                      </a:pPr>
                      <a:r>
                        <a:rPr lang="en-US" sz="1400" b="0" i="1" u="none" strike="noStrike" noProof="0" dirty="0">
                          <a:solidFill>
                            <a:schemeClr val="tx1"/>
                          </a:solidFill>
                          <a:latin typeface="Comic Sans MS"/>
                        </a:rPr>
                        <a:t>Atonement</a:t>
                      </a:r>
                      <a:r>
                        <a:rPr lang="en-US" sz="1400" b="0" i="0" u="none" strike="noStrike" noProof="0" dirty="0">
                          <a:solidFill>
                            <a:schemeClr val="tx1"/>
                          </a:solidFill>
                          <a:latin typeface="Comic Sans MS"/>
                        </a:rPr>
                        <a:t> by Ian McEwan</a:t>
                      </a:r>
                      <a:endParaRPr lang="en-US" sz="1400" b="1" i="0" u="none" strike="noStrike" noProof="0" dirty="0">
                        <a:solidFill>
                          <a:srgbClr val="FFFFFF"/>
                        </a:solidFill>
                        <a:latin typeface="Comic Sans MS"/>
                      </a:endParaRPr>
                    </a:p>
                    <a:p>
                      <a:pPr marL="0" marR="0" lvl="0" indent="0" algn="l">
                        <a:lnSpc>
                          <a:spcPct val="100000"/>
                        </a:lnSpc>
                        <a:spcBef>
                          <a:spcPts val="0"/>
                        </a:spcBef>
                        <a:spcAft>
                          <a:spcPts val="0"/>
                        </a:spcAft>
                        <a:buNone/>
                      </a:pPr>
                      <a:r>
                        <a:rPr lang="en-US" sz="1400" b="0" i="0" u="none" strike="noStrike" noProof="0" dirty="0">
                          <a:solidFill>
                            <a:schemeClr val="tx1"/>
                          </a:solidFill>
                          <a:latin typeface="Comic Sans MS"/>
                        </a:rPr>
                        <a:t>Crime poetry (selection)</a:t>
                      </a:r>
                      <a:endParaRPr lang="en-US" sz="1400" b="1" i="0" u="none" strike="noStrike" noProof="0">
                        <a:solidFill>
                          <a:srgbClr val="000000"/>
                        </a:solidFill>
                        <a:latin typeface="Comic Sans MS"/>
                      </a:endParaRPr>
                    </a:p>
                    <a:p>
                      <a:pPr marL="0" marR="0" lvl="0" indent="0" algn="l">
                        <a:lnSpc>
                          <a:spcPct val="100000"/>
                        </a:lnSpc>
                        <a:spcBef>
                          <a:spcPts val="0"/>
                        </a:spcBef>
                        <a:spcAft>
                          <a:spcPts val="0"/>
                        </a:spcAft>
                        <a:buNone/>
                      </a:pPr>
                      <a:endParaRPr lang="en-US" sz="1400" b="0" i="0" u="none" strike="noStrike" noProof="0" dirty="0">
                        <a:solidFill>
                          <a:srgbClr val="000000"/>
                        </a:solidFill>
                        <a:latin typeface="Comic Sans MS"/>
                      </a:endParaRPr>
                    </a:p>
                    <a:p>
                      <a:pPr marL="0" marR="0" lvl="0" indent="0" algn="l">
                        <a:lnSpc>
                          <a:spcPct val="100000"/>
                        </a:lnSpc>
                        <a:spcBef>
                          <a:spcPts val="0"/>
                        </a:spcBef>
                        <a:spcAft>
                          <a:spcPts val="0"/>
                        </a:spcAft>
                        <a:buNone/>
                      </a:pPr>
                      <a:endParaRPr lang="en-US" sz="1400" b="0" i="0" u="none" strike="noStrike" noProof="0" dirty="0">
                        <a:solidFill>
                          <a:srgbClr val="000000"/>
                        </a:solidFill>
                        <a:latin typeface="Comic Sans MS"/>
                      </a:endParaRPr>
                    </a:p>
                    <a:p>
                      <a:pPr marL="0" marR="0" lvl="0" indent="0" algn="l">
                        <a:lnSpc>
                          <a:spcPct val="100000"/>
                        </a:lnSpc>
                        <a:spcBef>
                          <a:spcPts val="0"/>
                        </a:spcBef>
                        <a:spcAft>
                          <a:spcPts val="0"/>
                        </a:spcAft>
                        <a:buNone/>
                      </a:pPr>
                      <a:endParaRPr lang="en-US" sz="1400" b="1" i="0" u="none" strike="noStrike" noProof="0" dirty="0">
                        <a:solidFill>
                          <a:schemeClr val="tx1"/>
                        </a:solidFill>
                        <a:latin typeface="Comic Sans MS"/>
                      </a:endParaRPr>
                    </a:p>
                    <a:p>
                      <a:pPr marL="0" marR="0" lvl="0" indent="0" algn="l">
                        <a:lnSpc>
                          <a:spcPct val="100000"/>
                        </a:lnSpc>
                        <a:spcBef>
                          <a:spcPts val="0"/>
                        </a:spcBef>
                        <a:spcAft>
                          <a:spcPts val="0"/>
                        </a:spcAft>
                        <a:buNone/>
                      </a:pPr>
                      <a:endParaRPr lang="en-US" sz="1400" b="1" i="0" u="none" strike="noStrike" noProof="0" dirty="0">
                        <a:solidFill>
                          <a:schemeClr val="tx1"/>
                        </a:solidFill>
                        <a:latin typeface="Comic Sans MS"/>
                      </a:endParaRPr>
                    </a:p>
                    <a:p>
                      <a:pPr marL="0" marR="0" lvl="0" indent="0" algn="l">
                        <a:lnSpc>
                          <a:spcPct val="100000"/>
                        </a:lnSpc>
                        <a:spcBef>
                          <a:spcPts val="0"/>
                        </a:spcBef>
                        <a:spcAft>
                          <a:spcPts val="0"/>
                        </a:spcAft>
                        <a:buNone/>
                      </a:pPr>
                      <a:r>
                        <a:rPr lang="en-US" sz="1400" b="1" i="0" u="none" strike="noStrike" noProof="0" dirty="0">
                          <a:solidFill>
                            <a:schemeClr val="tx1"/>
                          </a:solidFill>
                          <a:latin typeface="Comic Sans MS"/>
                        </a:rPr>
                        <a:t>Examination</a:t>
                      </a:r>
                      <a:endParaRPr lang="en-US" sz="1400" b="0" i="0" u="none" strike="noStrike" noProof="0" dirty="0">
                        <a:solidFill>
                          <a:schemeClr val="tx1"/>
                        </a:solidFill>
                        <a:latin typeface="Comic Sans M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NEA</a:t>
                      </a:r>
                      <a:r>
                        <a:rPr lang="en-GB" sz="1400" b="0" i="0" u="none" strike="noStrike" noProof="0" dirty="0">
                          <a:solidFill>
                            <a:schemeClr val="tx1"/>
                          </a:solidFill>
                          <a:latin typeface="Comic Sans MS"/>
                        </a:rPr>
                        <a:t> – </a:t>
                      </a:r>
                      <a:br>
                        <a:rPr lang="en-GB" sz="1400" b="0" i="0" u="none" strike="noStrike" noProof="0" dirty="0">
                          <a:solidFill>
                            <a:srgbClr val="000000"/>
                          </a:solidFill>
                          <a:latin typeface="Comic Sans MS"/>
                        </a:rPr>
                      </a:br>
                      <a:r>
                        <a:rPr lang="en-GB" sz="1400" b="1" i="0" u="none" strike="noStrike" noProof="0" dirty="0">
                          <a:solidFill>
                            <a:schemeClr val="tx1"/>
                          </a:solidFill>
                          <a:latin typeface="Comic Sans MS"/>
                        </a:rPr>
                        <a:t>Non-Exam Assessment</a:t>
                      </a:r>
                      <a:br>
                        <a:rPr lang="en-GB" sz="1400" b="0" i="0" u="none" strike="noStrike" noProof="0" dirty="0">
                          <a:solidFill>
                            <a:srgbClr val="000000"/>
                          </a:solidFill>
                          <a:latin typeface="Comic Sans MS"/>
                        </a:rPr>
                      </a:br>
                      <a:br>
                        <a:rPr lang="en-GB" sz="1400" b="0" i="0" u="none" strike="noStrike" noProof="0" dirty="0">
                          <a:solidFill>
                            <a:srgbClr val="000000"/>
                          </a:solidFill>
                          <a:latin typeface="Comic Sans MS"/>
                        </a:rPr>
                      </a:br>
                      <a:r>
                        <a:rPr lang="en-GB" sz="1400" b="1" i="0" u="none" strike="noStrike" noProof="0" dirty="0">
                          <a:solidFill>
                            <a:schemeClr val="tx1"/>
                          </a:solidFill>
                          <a:latin typeface="Comic Sans MS"/>
                        </a:rPr>
                        <a:t>Theory and Independence</a:t>
                      </a:r>
                      <a:endParaRPr lang="en-US" sz="1400" b="1" i="0" u="none" strike="noStrike" noProof="0" dirty="0">
                        <a:solidFill>
                          <a:srgbClr val="FFFFFF"/>
                        </a:solidFill>
                        <a:latin typeface="Comic Sans MS"/>
                      </a:endParaRPr>
                    </a:p>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Critical theory</a:t>
                      </a:r>
                      <a:endParaRPr lang="en-US" sz="1400" b="1" i="0" u="none" strike="noStrike" noProof="0" dirty="0">
                        <a:solidFill>
                          <a:srgbClr val="FFFFFF"/>
                        </a:solidFill>
                        <a:latin typeface="Comic Sans MS"/>
                      </a:endParaRPr>
                    </a:p>
                    <a:p>
                      <a:pPr marL="0" marR="0" lvl="0" indent="0" algn="l">
                        <a:lnSpc>
                          <a:spcPct val="90000"/>
                        </a:lnSpc>
                        <a:spcBef>
                          <a:spcPts val="1600"/>
                        </a:spcBef>
                        <a:spcAft>
                          <a:spcPts val="0"/>
                        </a:spcAft>
                        <a:buNone/>
                      </a:pPr>
                      <a:endParaRPr lang="en-GB" sz="1400" b="1" i="0" u="none" strike="noStrike" noProof="0" dirty="0">
                        <a:solidFill>
                          <a:schemeClr val="tx1"/>
                        </a:solidFill>
                        <a:latin typeface="Comic Sans MS"/>
                      </a:endParaRPr>
                    </a:p>
                    <a:p>
                      <a:pPr marL="0" marR="0" lvl="0" indent="0" algn="l">
                        <a:lnSpc>
                          <a:spcPct val="90000"/>
                        </a:lnSpc>
                        <a:spcBef>
                          <a:spcPts val="1600"/>
                        </a:spcBef>
                        <a:spcAft>
                          <a:spcPts val="0"/>
                        </a:spcAft>
                        <a:buNone/>
                      </a:pPr>
                      <a:endParaRPr lang="en-GB" sz="1400" b="1" i="0" u="none" strike="noStrike" noProof="0" dirty="0">
                        <a:solidFill>
                          <a:schemeClr val="tx1"/>
                        </a:solidFill>
                        <a:latin typeface="Comic Sans MS"/>
                      </a:endParaRPr>
                    </a:p>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NEA:</a:t>
                      </a:r>
                      <a:endParaRPr lang="en-US" sz="1400" b="1" i="0" u="none" strike="noStrike" noProof="0" dirty="0">
                        <a:solidFill>
                          <a:srgbClr val="FFFFFF"/>
                        </a:solidFill>
                        <a:latin typeface="Comic Sans MS"/>
                      </a:endParaRPr>
                    </a:p>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Prose</a:t>
                      </a:r>
                      <a:r>
                        <a:rPr lang="en-GB" sz="1400" b="0" i="0" u="none" strike="noStrike" noProof="0" dirty="0">
                          <a:solidFill>
                            <a:schemeClr val="tx1"/>
                          </a:solidFill>
                          <a:latin typeface="Comic Sans MS"/>
                        </a:rPr>
                        <a:t> – 1,500 word essay</a:t>
                      </a:r>
                      <a:endParaRPr lang="en-US" sz="1400" b="1" i="0" u="none" strike="noStrike" noProof="0" dirty="0">
                        <a:solidFill>
                          <a:srgbClr val="FFFFFF"/>
                        </a:solidFill>
                        <a:latin typeface="Comic Sans MS"/>
                      </a:endParaRPr>
                    </a:p>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Poetry</a:t>
                      </a:r>
                      <a:r>
                        <a:rPr lang="en-GB" sz="1400" b="0" i="0" u="none" strike="noStrike" noProof="0" dirty="0">
                          <a:solidFill>
                            <a:schemeClr val="tx1"/>
                          </a:solidFill>
                          <a:latin typeface="Comic Sans MS"/>
                        </a:rPr>
                        <a:t> – 1,500 word essay</a:t>
                      </a:r>
                      <a:endParaRPr lang="en-US" sz="1400" b="1" i="0" u="none" strike="noStrike" noProof="0" dirty="0">
                        <a:solidFill>
                          <a:srgbClr val="FFFFFF"/>
                        </a:solidFill>
                        <a:latin typeface="Comic Sans MS"/>
                      </a:endParaRPr>
                    </a:p>
                    <a:p>
                      <a:pPr marL="0" marR="0" lvl="0" indent="0" algn="l">
                        <a:lnSpc>
                          <a:spcPct val="90000"/>
                        </a:lnSpc>
                        <a:spcBef>
                          <a:spcPts val="1600"/>
                        </a:spcBef>
                        <a:spcAft>
                          <a:spcPts val="0"/>
                        </a:spcAft>
                        <a:buNone/>
                      </a:pPr>
                      <a:r>
                        <a:rPr lang="en-GB" sz="1400" b="0" i="0" u="none" strike="noStrike" noProof="0" dirty="0">
                          <a:solidFill>
                            <a:schemeClr val="tx1"/>
                          </a:solidFill>
                          <a:latin typeface="Comic Sans MS"/>
                        </a:rPr>
                        <a:t>Your choice</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96958570"/>
                  </a:ext>
                </a:extLst>
              </a:tr>
            </a:tbl>
          </a:graphicData>
        </a:graphic>
      </p:graphicFrame>
      <p:pic>
        <p:nvPicPr>
          <p:cNvPr id="6" name="Graphic 5" descr="Magnifying glass with solid fill">
            <a:extLst>
              <a:ext uri="{FF2B5EF4-FFF2-40B4-BE49-F238E27FC236}">
                <a16:creationId xmlns:a16="http://schemas.microsoft.com/office/drawing/2014/main" id="{B199E48F-3F67-C7DF-C8ED-628CF53A3D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5266" y="7729770"/>
            <a:ext cx="443278" cy="459133"/>
          </a:xfrm>
          <a:prstGeom prst="rect">
            <a:avLst/>
          </a:prstGeom>
        </p:spPr>
      </p:pic>
      <p:pic>
        <p:nvPicPr>
          <p:cNvPr id="10" name="Graphic 9" descr="Drama with solid fill">
            <a:extLst>
              <a:ext uri="{FF2B5EF4-FFF2-40B4-BE49-F238E27FC236}">
                <a16:creationId xmlns:a16="http://schemas.microsoft.com/office/drawing/2014/main" id="{140370E4-1729-9CA0-D6E6-7D8CA00001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6245" y="7727228"/>
            <a:ext cx="491123" cy="521927"/>
          </a:xfrm>
          <a:prstGeom prst="rect">
            <a:avLst/>
          </a:prstGeom>
        </p:spPr>
      </p:pic>
      <p:pic>
        <p:nvPicPr>
          <p:cNvPr id="12" name="Graphic 11" descr="Jail with solid fill">
            <a:extLst>
              <a:ext uri="{FF2B5EF4-FFF2-40B4-BE49-F238E27FC236}">
                <a16:creationId xmlns:a16="http://schemas.microsoft.com/office/drawing/2014/main" id="{66D63850-0247-FB26-B9D8-2581275DD2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1442" y="7689343"/>
            <a:ext cx="600978" cy="600423"/>
          </a:xfrm>
          <a:prstGeom prst="rect">
            <a:avLst/>
          </a:prstGeom>
        </p:spPr>
      </p:pic>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1228749" y="122249"/>
            <a:ext cx="4428010" cy="76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352" y="1042813"/>
            <a:ext cx="6234226" cy="954107"/>
          </a:xfrm>
          <a:prstGeom prst="rect">
            <a:avLst/>
          </a:prstGeom>
          <a:noFill/>
        </p:spPr>
        <p:txBody>
          <a:bodyPr wrap="square" lIns="91440" tIns="45720" rIns="91440" bIns="45720" rtlCol="0" anchor="t">
            <a:spAutoFit/>
          </a:bodyPr>
          <a:lstStyle/>
          <a:p>
            <a:r>
              <a:rPr lang="en-GB" sz="1400" b="1" dirty="0">
                <a:latin typeface="Comic Sans MS"/>
              </a:rPr>
              <a:t>Task: </a:t>
            </a:r>
            <a:r>
              <a:rPr lang="en-GB" sz="1400" b="1" dirty="0">
                <a:latin typeface="Comic Sans MS"/>
                <a:ea typeface="+mn-lt"/>
                <a:cs typeface="+mn-lt"/>
              </a:rPr>
              <a:t>Find definitions of each of the literary terms below and create a glossary containing the terms and their meanings.</a:t>
            </a:r>
            <a:endParaRPr lang="en-GB">
              <a:latin typeface="Comic Sans MS"/>
            </a:endParaRPr>
          </a:p>
          <a:p>
            <a:r>
              <a:rPr lang="en-GB" sz="1400" dirty="0">
                <a:latin typeface="Comic Sans MS"/>
                <a:ea typeface="+mn-lt"/>
                <a:cs typeface="+mn-lt"/>
              </a:rPr>
              <a:t>The glossary you create can be a reference document to be used later, so make sure it is well presented and clearly set out.</a:t>
            </a:r>
            <a:endParaRPr lang="en-GB">
              <a:latin typeface="Comic Sans MS"/>
              <a:ea typeface="+mn-lt"/>
              <a:cs typeface="+mn-lt"/>
            </a:endParaRPr>
          </a:p>
        </p:txBody>
      </p:sp>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4</a:t>
            </a:fld>
            <a:endParaRPr lang="en-GB"/>
          </a:p>
        </p:txBody>
      </p:sp>
      <p:graphicFrame>
        <p:nvGraphicFramePr>
          <p:cNvPr id="21" name="Table 20">
            <a:extLst>
              <a:ext uri="{FF2B5EF4-FFF2-40B4-BE49-F238E27FC236}">
                <a16:creationId xmlns:a16="http://schemas.microsoft.com/office/drawing/2014/main" id="{B0E0210F-783C-D177-928C-4B5DD98F75A3}"/>
              </a:ext>
            </a:extLst>
          </p:cNvPr>
          <p:cNvGraphicFramePr>
            <a:graphicFrameLocks noGrp="1"/>
          </p:cNvGraphicFramePr>
          <p:nvPr>
            <p:extLst>
              <p:ext uri="{D42A27DB-BD31-4B8C-83A1-F6EECF244321}">
                <p14:modId xmlns:p14="http://schemas.microsoft.com/office/powerpoint/2010/main" val="2163690529"/>
              </p:ext>
            </p:extLst>
          </p:nvPr>
        </p:nvGraphicFramePr>
        <p:xfrm>
          <a:off x="318303" y="2125813"/>
          <a:ext cx="6229544" cy="7033776"/>
        </p:xfrm>
        <a:graphic>
          <a:graphicData uri="http://schemas.openxmlformats.org/drawingml/2006/table">
            <a:tbl>
              <a:tblPr firstRow="1" bandRow="1">
                <a:tableStyleId>{5C22544A-7EE6-4342-B048-85BDC9FD1C3A}</a:tableStyleId>
              </a:tblPr>
              <a:tblGrid>
                <a:gridCol w="2098203">
                  <a:extLst>
                    <a:ext uri="{9D8B030D-6E8A-4147-A177-3AD203B41FA5}">
                      <a16:colId xmlns:a16="http://schemas.microsoft.com/office/drawing/2014/main" val="2888255958"/>
                    </a:ext>
                  </a:extLst>
                </a:gridCol>
                <a:gridCol w="2080571">
                  <a:extLst>
                    <a:ext uri="{9D8B030D-6E8A-4147-A177-3AD203B41FA5}">
                      <a16:colId xmlns:a16="http://schemas.microsoft.com/office/drawing/2014/main" val="1309155838"/>
                    </a:ext>
                  </a:extLst>
                </a:gridCol>
                <a:gridCol w="2050770">
                  <a:extLst>
                    <a:ext uri="{9D8B030D-6E8A-4147-A177-3AD203B41FA5}">
                      <a16:colId xmlns:a16="http://schemas.microsoft.com/office/drawing/2014/main" val="1093737094"/>
                    </a:ext>
                  </a:extLst>
                </a:gridCol>
              </a:tblGrid>
              <a:tr h="285750">
                <a:tc>
                  <a:txBody>
                    <a:bodyPr/>
                    <a:lstStyle/>
                    <a:p>
                      <a:pPr marL="0" algn="l" rtl="0" eaLnBrk="1" latinLnBrk="0" hangingPunct="1">
                        <a:lnSpc>
                          <a:spcPct val="150000"/>
                        </a:lnSpc>
                        <a:buNone/>
                      </a:pPr>
                      <a:r>
                        <a:rPr lang="en-GB" sz="1600" b="1" kern="1200" dirty="0">
                          <a:solidFill>
                            <a:srgbClr val="000000"/>
                          </a:solidFill>
                          <a:effectLst/>
                          <a:latin typeface="Comic Sans MS"/>
                        </a:rPr>
                        <a:t>ALLEGORY</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ANTAGONIST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ANTHROPOMOPHIC</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55463166"/>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ANTI-HERO</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ARCHAIC</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ASIDE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60735421"/>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AUTODIEGETIC NARRATOR</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BALLAD</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BATHOS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90353793"/>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BLANK VERSE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CATHARSIS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CONTEXT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37585782"/>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DEBATE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DECLARATIVE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DENOUEMENT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71359705"/>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DIVINE RIGHT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DRAMATIC MONOLOGUE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ENJAMBEMENT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33362829"/>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EXCLAMATORY</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FATE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FOCALISED NARRATIVE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51881179"/>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GENRE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HAMARTIA</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HETERODIEGETIC NARRATOR</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43333602"/>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HOMODIEGETIC NARRATOR</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HUBRIS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IAMBIC PENTAMETER</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96156143"/>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IDEOLOGY</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IMPERATIVE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INTRADIEGETIC</a:t>
                      </a:r>
                      <a:endParaRPr lang="en-GB" sz="1600" dirty="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78187050"/>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INTERROGATIVE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METAPHOR</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METRE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70388065"/>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MOTIFS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NARRATIVE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OMNISCIENT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29160422"/>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PATHOS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PERSONIFICATION</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PRIMOGENITURE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2551318"/>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PRONOUN</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PROSE</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PROTAGONIST</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26030732"/>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SEMIOTICS</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SOLILOQUY</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r>
                        <a:rPr lang="en-GB" sz="1600" b="1" kern="1200" dirty="0">
                          <a:solidFill>
                            <a:srgbClr val="000000"/>
                          </a:solidFill>
                          <a:effectLst/>
                          <a:latin typeface="Comic Sans MS"/>
                        </a:rPr>
                        <a:t>STICHMOYTHIA</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06783867"/>
                  </a:ext>
                </a:extLst>
              </a:tr>
              <a:tr h="285750">
                <a:tc>
                  <a:txBody>
                    <a:bodyPr/>
                    <a:lstStyle/>
                    <a:p>
                      <a:pPr marL="0" algn="l" rtl="0" eaLnBrk="1" latinLnBrk="0" hangingPunct="1">
                        <a:lnSpc>
                          <a:spcPct val="150000"/>
                        </a:lnSpc>
                        <a:buNone/>
                      </a:pPr>
                      <a:r>
                        <a:rPr lang="en-GB" sz="1600" b="1" kern="1200" dirty="0">
                          <a:solidFill>
                            <a:srgbClr val="000000"/>
                          </a:solidFill>
                          <a:effectLst/>
                          <a:latin typeface="Comic Sans MS"/>
                        </a:rPr>
                        <a:t>SYMBOLISM</a:t>
                      </a:r>
                      <a:endParaRPr lang="en-GB" sz="160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endParaRPr lang="en-GB" sz="1400" dirty="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lnSpc>
                          <a:spcPct val="150000"/>
                        </a:lnSpc>
                        <a:buNone/>
                      </a:pPr>
                      <a:endParaRPr lang="en-GB" sz="1400" dirty="0">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39357811"/>
                  </a:ext>
                </a:extLst>
              </a:tr>
            </a:tbl>
          </a:graphicData>
        </a:graphic>
      </p:graphicFrame>
    </p:spTree>
    <p:extLst>
      <p:ext uri="{BB962C8B-B14F-4D97-AF65-F5344CB8AC3E}">
        <p14:creationId xmlns:p14="http://schemas.microsoft.com/office/powerpoint/2010/main" val="297929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5</a:t>
            </a:fld>
            <a:endParaRPr lang="en-GB"/>
          </a:p>
        </p:txBody>
      </p:sp>
      <p:sp>
        <p:nvSpPr>
          <p:cNvPr id="12" name="Rectangle 1">
            <a:extLst>
              <a:ext uri="{FF2B5EF4-FFF2-40B4-BE49-F238E27FC236}">
                <a16:creationId xmlns:a16="http://schemas.microsoft.com/office/drawing/2014/main" id="{4092999C-4A60-4474-9152-1FB9C54ED868}"/>
              </a:ext>
            </a:extLst>
          </p:cNvPr>
          <p:cNvSpPr>
            <a:spLocks noChangeArrowheads="1"/>
          </p:cNvSpPr>
          <p:nvPr/>
        </p:nvSpPr>
        <p:spPr bwMode="auto">
          <a:xfrm>
            <a:off x="-3490" y="3847"/>
            <a:ext cx="686497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GB" altLang="en-US" sz="3300" b="1" u="sng" dirty="0">
                <a:latin typeface="Comic Sans MS"/>
                <a:ea typeface="Calibri"/>
                <a:cs typeface="Times New Roman"/>
              </a:rPr>
              <a:t>Aspects of Tragedy</a:t>
            </a:r>
            <a:endParaRPr lang="en-GB" altLang="en-US" sz="3300" b="1" i="0" u="sng" strike="noStrike" cap="none" normalizeH="0" baseline="0">
              <a:ln>
                <a:noFill/>
              </a:ln>
              <a:effectLst/>
              <a:latin typeface="Comic Sans MS"/>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C25A99E-18D1-BC6D-16DD-B3EFA950B678}"/>
              </a:ext>
            </a:extLst>
          </p:cNvPr>
          <p:cNvSpPr txBox="1"/>
          <p:nvPr/>
        </p:nvSpPr>
        <p:spPr>
          <a:xfrm>
            <a:off x="521556" y="1052727"/>
            <a:ext cx="5807357" cy="747897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latin typeface="Comic Sans MS"/>
                <a:ea typeface="+mn-lt"/>
                <a:cs typeface="+mn-lt"/>
              </a:rPr>
              <a:t>Research Task:</a:t>
            </a:r>
            <a:r>
              <a:rPr lang="en-US" sz="1600" u="sng" dirty="0">
                <a:latin typeface="Comic Sans MS"/>
                <a:ea typeface="+mn-lt"/>
                <a:cs typeface="+mn-lt"/>
              </a:rPr>
              <a:t> </a:t>
            </a:r>
          </a:p>
          <a:p>
            <a:endParaRPr lang="en-US" sz="1600" u="sng" dirty="0">
              <a:latin typeface="Comic Sans MS"/>
              <a:ea typeface="+mn-lt"/>
              <a:cs typeface="+mn-lt"/>
            </a:endParaRPr>
          </a:p>
          <a:p>
            <a:r>
              <a:rPr lang="en-US" sz="1600" b="1" dirty="0">
                <a:latin typeface="Comic Sans MS"/>
                <a:ea typeface="+mn-lt"/>
                <a:cs typeface="+mn-lt"/>
              </a:rPr>
              <a:t>Choose one of Shakespeare's tragedies from the list below (avoid </a:t>
            </a:r>
            <a:r>
              <a:rPr lang="en-US" sz="1600" b="1" i="1" dirty="0">
                <a:latin typeface="Comic Sans MS"/>
                <a:ea typeface="+mn-lt"/>
                <a:cs typeface="+mn-lt"/>
              </a:rPr>
              <a:t>Othello</a:t>
            </a:r>
            <a:r>
              <a:rPr lang="en-US" sz="1600" b="1" dirty="0">
                <a:latin typeface="Comic Sans MS"/>
                <a:ea typeface="+mn-lt"/>
                <a:cs typeface="+mn-lt"/>
              </a:rPr>
              <a:t>) and conduct some research to help you apply the elements of Shakespearean tragedy to the play. </a:t>
            </a:r>
            <a:endParaRPr lang="en-US" sz="1600" b="1">
              <a:latin typeface="Comic Sans MS"/>
            </a:endParaRPr>
          </a:p>
          <a:p>
            <a:endParaRPr lang="en-US" sz="1600" dirty="0">
              <a:latin typeface="Comic Sans MS"/>
              <a:ea typeface="+mn-lt"/>
              <a:cs typeface="+mn-lt"/>
            </a:endParaRPr>
          </a:p>
          <a:p>
            <a:pPr marL="285750" indent="-285750">
              <a:buFont typeface="Arial"/>
              <a:buChar char="•"/>
            </a:pPr>
            <a:r>
              <a:rPr lang="en-US" sz="1600" dirty="0">
                <a:latin typeface="Comic Sans MS"/>
                <a:ea typeface="+mn-lt"/>
                <a:cs typeface="+mn-lt"/>
              </a:rPr>
              <a:t>Who is the tragic hero? </a:t>
            </a:r>
            <a:endParaRPr lang="en-US" sz="1600">
              <a:latin typeface="Comic Sans MS"/>
            </a:endParaRPr>
          </a:p>
          <a:p>
            <a:pPr marL="285750" indent="-285750">
              <a:buFont typeface="Arial"/>
              <a:buChar char="•"/>
            </a:pPr>
            <a:r>
              <a:rPr lang="en-US" sz="1600" dirty="0">
                <a:latin typeface="Comic Sans MS"/>
                <a:ea typeface="+mn-lt"/>
                <a:cs typeface="+mn-lt"/>
              </a:rPr>
              <a:t>What tragic flaws do they possess and how are they shown to the audience?</a:t>
            </a:r>
            <a:endParaRPr lang="en-US" sz="1600">
              <a:latin typeface="Comic Sans MS"/>
            </a:endParaRPr>
          </a:p>
          <a:p>
            <a:pPr marL="285750" indent="-285750">
              <a:buFont typeface="Arial"/>
              <a:buChar char="•"/>
            </a:pPr>
            <a:r>
              <a:rPr lang="en-US" sz="1600" dirty="0">
                <a:latin typeface="Comic Sans MS"/>
                <a:ea typeface="+mn-lt"/>
                <a:cs typeface="+mn-lt"/>
              </a:rPr>
              <a:t>What events occur to fulfil the five-part tragic structure?</a:t>
            </a:r>
            <a:endParaRPr lang="en-US" sz="1600">
              <a:latin typeface="Comic Sans MS"/>
            </a:endParaRPr>
          </a:p>
          <a:p>
            <a:pPr marL="285750" indent="-285750">
              <a:buFont typeface="Arial"/>
              <a:buChar char="•"/>
            </a:pPr>
            <a:r>
              <a:rPr lang="en-US" sz="1600" dirty="0">
                <a:latin typeface="Comic Sans MS"/>
                <a:ea typeface="+mn-lt"/>
                <a:cs typeface="+mn-lt"/>
              </a:rPr>
              <a:t>How does the tragic hero experience external and internal conflict? </a:t>
            </a:r>
            <a:endParaRPr lang="en-US" sz="1600">
              <a:latin typeface="Comic Sans MS"/>
            </a:endParaRPr>
          </a:p>
          <a:p>
            <a:pPr marL="285750" indent="-285750">
              <a:buFont typeface="Arial"/>
              <a:buChar char="•"/>
            </a:pPr>
            <a:r>
              <a:rPr lang="en-US" sz="1600" dirty="0">
                <a:latin typeface="Comic Sans MS"/>
                <a:ea typeface="+mn-lt"/>
                <a:cs typeface="+mn-lt"/>
              </a:rPr>
              <a:t>Where are their elements of the abnormal/supernatural/fate/fortune and chance?</a:t>
            </a:r>
            <a:endParaRPr lang="en-US" sz="1600">
              <a:latin typeface="Comic Sans MS"/>
            </a:endParaRPr>
          </a:p>
          <a:p>
            <a:endParaRPr lang="en-US" sz="1600" dirty="0">
              <a:latin typeface="Comic Sans MS"/>
              <a:ea typeface="+mn-lt"/>
              <a:cs typeface="+mn-lt"/>
            </a:endParaRPr>
          </a:p>
          <a:p>
            <a:r>
              <a:rPr lang="en-US" sz="1600" dirty="0">
                <a:latin typeface="Comic Sans MS"/>
                <a:ea typeface="+mn-lt"/>
                <a:cs typeface="+mn-lt"/>
              </a:rPr>
              <a:t>You can present your ideas as notes or a mind-map.</a:t>
            </a:r>
            <a:endParaRPr lang="en-US" sz="1600">
              <a:latin typeface="Comic Sans MS"/>
            </a:endParaRPr>
          </a:p>
          <a:p>
            <a:endParaRPr lang="en-US" sz="1600" dirty="0">
              <a:latin typeface="Comic Sans MS"/>
              <a:ea typeface="+mn-lt"/>
              <a:cs typeface="+mn-lt"/>
            </a:endParaRPr>
          </a:p>
          <a:p>
            <a:r>
              <a:rPr lang="en-US" sz="1600" b="1" u="sng" dirty="0">
                <a:latin typeface="Comic Sans MS"/>
                <a:ea typeface="+mn-lt"/>
                <a:cs typeface="+mn-lt"/>
              </a:rPr>
              <a:t>Shakespeare’s tragedies:</a:t>
            </a:r>
            <a:endParaRPr lang="en-US" sz="1600" b="1" u="sng">
              <a:latin typeface="Comic Sans MS"/>
            </a:endParaRPr>
          </a:p>
          <a:p>
            <a:endParaRPr lang="en-US" sz="1600" b="1" u="sng" dirty="0">
              <a:latin typeface="Comic Sans MS"/>
              <a:ea typeface="+mn-lt"/>
              <a:cs typeface="+mn-lt"/>
            </a:endParaRPr>
          </a:p>
          <a:p>
            <a:r>
              <a:rPr lang="en-US" sz="1600" i="1" dirty="0">
                <a:latin typeface="Comic Sans MS"/>
                <a:ea typeface="+mn-lt"/>
                <a:cs typeface="+mn-lt"/>
              </a:rPr>
              <a:t>- Antony and Cleopatra</a:t>
            </a:r>
            <a:endParaRPr lang="en-US" sz="1600" i="1">
              <a:latin typeface="Comic Sans MS"/>
            </a:endParaRPr>
          </a:p>
          <a:p>
            <a:r>
              <a:rPr lang="en-US" sz="1600" i="1" dirty="0">
                <a:latin typeface="Comic Sans MS"/>
                <a:ea typeface="+mn-lt"/>
                <a:cs typeface="+mn-lt"/>
              </a:rPr>
              <a:t>- Coriolanus</a:t>
            </a:r>
            <a:endParaRPr lang="en-US" sz="1600" i="1">
              <a:latin typeface="Comic Sans MS"/>
            </a:endParaRPr>
          </a:p>
          <a:p>
            <a:r>
              <a:rPr lang="en-US" sz="1600" i="1" dirty="0">
                <a:latin typeface="Comic Sans MS"/>
                <a:ea typeface="+mn-lt"/>
                <a:cs typeface="+mn-lt"/>
              </a:rPr>
              <a:t>- Hamlet</a:t>
            </a:r>
            <a:endParaRPr lang="en-US" sz="1600" i="1">
              <a:latin typeface="Comic Sans MS"/>
            </a:endParaRPr>
          </a:p>
          <a:p>
            <a:r>
              <a:rPr lang="en-US" sz="1600" i="1" dirty="0">
                <a:latin typeface="Comic Sans MS"/>
                <a:ea typeface="+mn-lt"/>
                <a:cs typeface="+mn-lt"/>
              </a:rPr>
              <a:t>- Julius Caesar</a:t>
            </a:r>
            <a:endParaRPr lang="en-US" sz="1600" i="1">
              <a:latin typeface="Comic Sans MS"/>
            </a:endParaRPr>
          </a:p>
          <a:p>
            <a:r>
              <a:rPr lang="en-US" sz="1600" i="1" dirty="0">
                <a:latin typeface="Comic Sans MS"/>
                <a:ea typeface="+mn-lt"/>
                <a:cs typeface="+mn-lt"/>
              </a:rPr>
              <a:t>- Macbeth</a:t>
            </a:r>
            <a:endParaRPr lang="en-US" sz="1600" i="1">
              <a:latin typeface="Comic Sans MS"/>
            </a:endParaRPr>
          </a:p>
          <a:p>
            <a:r>
              <a:rPr lang="en-US" sz="1600" i="1" dirty="0">
                <a:latin typeface="Comic Sans MS"/>
                <a:ea typeface="+mn-lt"/>
                <a:cs typeface="+mn-lt"/>
              </a:rPr>
              <a:t>- King Lear</a:t>
            </a:r>
            <a:endParaRPr lang="en-US" sz="1600" i="1">
              <a:latin typeface="Comic Sans MS"/>
            </a:endParaRPr>
          </a:p>
          <a:p>
            <a:r>
              <a:rPr lang="en-US" sz="1600" i="1" dirty="0">
                <a:latin typeface="Comic Sans MS"/>
                <a:ea typeface="+mn-lt"/>
                <a:cs typeface="+mn-lt"/>
              </a:rPr>
              <a:t>- Romeo and Juliet </a:t>
            </a:r>
            <a:endParaRPr lang="en-US" sz="1600" i="1">
              <a:latin typeface="Comic Sans MS"/>
            </a:endParaRPr>
          </a:p>
          <a:p>
            <a:r>
              <a:rPr lang="en-US" sz="1600" i="1" dirty="0">
                <a:latin typeface="Comic Sans MS"/>
                <a:ea typeface="+mn-lt"/>
                <a:cs typeface="+mn-lt"/>
              </a:rPr>
              <a:t>- Timon of Athens</a:t>
            </a:r>
          </a:p>
          <a:p>
            <a:endParaRPr lang="en-US" sz="1600" i="1" dirty="0">
              <a:latin typeface="Comic Sans MS"/>
              <a:ea typeface="Calibri"/>
              <a:cs typeface="Calibri"/>
            </a:endParaRPr>
          </a:p>
        </p:txBody>
      </p:sp>
      <p:pic>
        <p:nvPicPr>
          <p:cNvPr id="4" name="Graphic 3" descr="Drama with solid fill">
            <a:extLst>
              <a:ext uri="{FF2B5EF4-FFF2-40B4-BE49-F238E27FC236}">
                <a16:creationId xmlns:a16="http://schemas.microsoft.com/office/drawing/2014/main" id="{719FD527-8C7F-F48E-75CC-550AE7A23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7545" y="7052176"/>
            <a:ext cx="1181631" cy="1165582"/>
          </a:xfrm>
          <a:prstGeom prst="rect">
            <a:avLst/>
          </a:prstGeom>
        </p:spPr>
      </p:pic>
    </p:spTree>
    <p:extLst>
      <p:ext uri="{BB962C8B-B14F-4D97-AF65-F5344CB8AC3E}">
        <p14:creationId xmlns:p14="http://schemas.microsoft.com/office/powerpoint/2010/main" val="138011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E106D03-5326-476A-AB9A-BD8B3D816E75}"/>
              </a:ext>
            </a:extLst>
          </p:cNvPr>
          <p:cNvSpPr/>
          <p:nvPr/>
        </p:nvSpPr>
        <p:spPr>
          <a:xfrm>
            <a:off x="-4537" y="-2519"/>
            <a:ext cx="6869530" cy="584775"/>
          </a:xfrm>
          <a:prstGeom prst="rect">
            <a:avLst/>
          </a:prstGeom>
        </p:spPr>
        <p:txBody>
          <a:bodyPr wrap="square" lIns="91440" tIns="45720" rIns="91440" bIns="45720" anchor="t">
            <a:spAutoFit/>
          </a:bodyPr>
          <a:lstStyle/>
          <a:p>
            <a:pPr algn="ctr"/>
            <a:r>
              <a:rPr lang="en-GB" sz="3200" b="1" dirty="0">
                <a:solidFill>
                  <a:srgbClr val="000000"/>
                </a:solidFill>
                <a:latin typeface="Comic Sans MS"/>
                <a:ea typeface="Calibri"/>
                <a:cs typeface="Calibri"/>
              </a:rPr>
              <a:t>Recommended Reading: Tragedy</a:t>
            </a:r>
            <a:endParaRPr lang="en-GB" sz="3200" dirty="0">
              <a:ea typeface="Calibri"/>
              <a:cs typeface="Calibri"/>
            </a:endParaRPr>
          </a:p>
        </p:txBody>
      </p:sp>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solidFill>
                  <a:srgbClr val="000000"/>
                </a:solidFill>
              </a:rPr>
              <a:t>6</a:t>
            </a:fld>
            <a:endParaRPr lang="en-GB">
              <a:solidFill>
                <a:srgbClr val="000000"/>
              </a:solidFill>
            </a:endParaRPr>
          </a:p>
        </p:txBody>
      </p:sp>
      <p:sp>
        <p:nvSpPr>
          <p:cNvPr id="2" name="TextBox 1">
            <a:extLst>
              <a:ext uri="{FF2B5EF4-FFF2-40B4-BE49-F238E27FC236}">
                <a16:creationId xmlns:a16="http://schemas.microsoft.com/office/drawing/2014/main" id="{A249CB30-A2CE-482F-A87B-3B395095FF5D}"/>
              </a:ext>
            </a:extLst>
          </p:cNvPr>
          <p:cNvSpPr txBox="1"/>
          <p:nvPr/>
        </p:nvSpPr>
        <p:spPr>
          <a:xfrm>
            <a:off x="227138" y="574003"/>
            <a:ext cx="6403692" cy="891545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dirty="0">
                <a:latin typeface="Comic Sans MS"/>
              </a:rPr>
              <a:t>To further broaden your appreciation of the genre of tragedy you may also wish to complete some wider reading. </a:t>
            </a:r>
            <a:endParaRPr lang="en-US" sz="1600" b="1">
              <a:latin typeface="Comic Sans MS"/>
              <a:ea typeface="Calibri"/>
              <a:cs typeface="Calibri"/>
            </a:endParaRPr>
          </a:p>
          <a:p>
            <a:pPr>
              <a:lnSpc>
                <a:spcPct val="150000"/>
              </a:lnSpc>
            </a:pPr>
            <a:r>
              <a:rPr lang="en-US" sz="1600" b="1" dirty="0">
                <a:latin typeface="Comic Sans MS"/>
              </a:rPr>
              <a:t>Below is a reading list which offers a range of tragedies that span different time periods, cultures and themes. </a:t>
            </a:r>
            <a:endParaRPr lang="en-US" sz="1600" b="1">
              <a:latin typeface="Comic Sans MS"/>
              <a:ea typeface="Calibri"/>
              <a:cs typeface="Calibri"/>
            </a:endParaRPr>
          </a:p>
          <a:p>
            <a:pPr>
              <a:lnSpc>
                <a:spcPct val="150000"/>
              </a:lnSpc>
            </a:pPr>
            <a:r>
              <a:rPr lang="en-US" sz="1600" i="1" dirty="0">
                <a:latin typeface="Comic Sans MS"/>
              </a:rPr>
              <a:t>These texts are not compulsory, but you may find them helpful in widening your understanding of the genre of tragedy. </a:t>
            </a:r>
            <a:endParaRPr lang="en-US" sz="1600" i="1" dirty="0">
              <a:latin typeface="Comic Sans MS"/>
              <a:ea typeface="Calibri"/>
              <a:cs typeface="Calibri"/>
            </a:endParaRPr>
          </a:p>
          <a:p>
            <a:pPr>
              <a:lnSpc>
                <a:spcPct val="150000"/>
              </a:lnSpc>
            </a:pPr>
            <a:endParaRPr lang="en-US" sz="1600" dirty="0">
              <a:latin typeface="Comic Sans MS"/>
            </a:endParaRPr>
          </a:p>
          <a:p>
            <a:pPr marL="285750" indent="-285750">
              <a:lnSpc>
                <a:spcPct val="150000"/>
              </a:lnSpc>
              <a:buFont typeface="Arial"/>
              <a:buChar char="•"/>
            </a:pPr>
            <a:r>
              <a:rPr lang="en-US" sz="1600" dirty="0">
                <a:latin typeface="Comic Sans MS"/>
              </a:rPr>
              <a:t>Aristotle- </a:t>
            </a:r>
            <a:r>
              <a:rPr lang="en-US" sz="1600" i="1" dirty="0">
                <a:latin typeface="Comic Sans MS"/>
              </a:rPr>
              <a:t>Poetics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Jay Asher- </a:t>
            </a:r>
            <a:r>
              <a:rPr lang="en-US" sz="1600" i="1" dirty="0">
                <a:latin typeface="Comic Sans MS"/>
              </a:rPr>
              <a:t>Thirteen Reasons Why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Emily Bronte- </a:t>
            </a:r>
            <a:r>
              <a:rPr lang="en-US" sz="1600" i="1" dirty="0">
                <a:latin typeface="Comic Sans MS"/>
              </a:rPr>
              <a:t>Wuthering Heights</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Thomas Hardy- </a:t>
            </a:r>
            <a:r>
              <a:rPr lang="en-US" sz="1600" i="1" dirty="0">
                <a:latin typeface="Comic Sans MS"/>
              </a:rPr>
              <a:t>Tess of the D’Urbervilles</a:t>
            </a:r>
            <a:r>
              <a:rPr lang="en-US" sz="1600" dirty="0">
                <a:latin typeface="Comic Sans MS"/>
              </a:rPr>
              <a:t> * </a:t>
            </a:r>
            <a:endParaRPr lang="en-US" sz="160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Khaled Hosseini- </a:t>
            </a:r>
            <a:r>
              <a:rPr lang="en-US" sz="1600" i="1" dirty="0">
                <a:latin typeface="Comic Sans MS"/>
              </a:rPr>
              <a:t>The Kite Runner/ A Thousand Splendid Suns</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Henrik Ibsen- </a:t>
            </a:r>
            <a:r>
              <a:rPr lang="en-US" sz="1600" i="1" dirty="0">
                <a:latin typeface="Comic Sans MS"/>
              </a:rPr>
              <a:t>A Doll’s House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Kazuo Ishiguro- </a:t>
            </a:r>
            <a:r>
              <a:rPr lang="en-US" sz="1600" i="1" dirty="0">
                <a:latin typeface="Comic Sans MS"/>
              </a:rPr>
              <a:t>The Remains of the Day *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Audrey Niffenegger- </a:t>
            </a:r>
            <a:r>
              <a:rPr lang="en-US" sz="1600" i="1" dirty="0">
                <a:latin typeface="Comic Sans MS"/>
              </a:rPr>
              <a:t>The Time Traveler’s Wife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Sylvia Plath- </a:t>
            </a:r>
            <a:r>
              <a:rPr lang="en-US" sz="1600" i="1" dirty="0">
                <a:latin typeface="Comic Sans MS"/>
              </a:rPr>
              <a:t>The Bell Jar</a:t>
            </a:r>
            <a:r>
              <a:rPr lang="en-US" sz="1600" dirty="0">
                <a:latin typeface="Comic Sans MS"/>
              </a:rPr>
              <a:t> </a:t>
            </a:r>
            <a:endParaRPr lang="en-US" sz="160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Arundhati Roy- </a:t>
            </a:r>
            <a:r>
              <a:rPr lang="en-US" sz="1600" i="1" dirty="0">
                <a:latin typeface="Comic Sans MS"/>
              </a:rPr>
              <a:t>The God of Small Things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Jonathan Safran Foer- </a:t>
            </a:r>
            <a:r>
              <a:rPr lang="en-US" sz="1600" i="1" dirty="0">
                <a:latin typeface="Comic Sans MS"/>
              </a:rPr>
              <a:t>Extremely Loud and Incredibly Close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Alice Sebold- </a:t>
            </a:r>
            <a:r>
              <a:rPr lang="en-US" sz="1600" i="1" dirty="0">
                <a:latin typeface="Comic Sans MS"/>
              </a:rPr>
              <a:t>The Lovely Bones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Mary Shelley- </a:t>
            </a:r>
            <a:r>
              <a:rPr lang="en-US" sz="1600" i="1" dirty="0">
                <a:latin typeface="Comic Sans MS"/>
              </a:rPr>
              <a:t>Frankenstein</a:t>
            </a:r>
            <a:r>
              <a:rPr lang="en-US" sz="1600" dirty="0">
                <a:latin typeface="Comic Sans MS"/>
              </a:rPr>
              <a:t> </a:t>
            </a:r>
            <a:endParaRPr lang="en-US" sz="160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Tennessee Williams- </a:t>
            </a:r>
            <a:r>
              <a:rPr lang="en-US" sz="1600" i="1" dirty="0">
                <a:latin typeface="Comic Sans MS"/>
              </a:rPr>
              <a:t>A Streetcar Named Desire * </a:t>
            </a:r>
            <a:endParaRPr lang="en-US" sz="1600" i="1">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rPr>
              <a:t>Markus Zusak- </a:t>
            </a:r>
            <a:r>
              <a:rPr lang="en-US" sz="1600" i="1" dirty="0">
                <a:latin typeface="Comic Sans MS"/>
              </a:rPr>
              <a:t>The Book Thief</a:t>
            </a:r>
            <a:endParaRPr lang="en-US" sz="1600" i="1">
              <a:latin typeface="Comic Sans MS"/>
              <a:ea typeface="Calibri"/>
              <a:cs typeface="Calibri"/>
            </a:endParaRPr>
          </a:p>
          <a:p>
            <a:pPr>
              <a:lnSpc>
                <a:spcPct val="150000"/>
              </a:lnSpc>
            </a:pPr>
            <a:endParaRPr lang="en-US" sz="1600" dirty="0">
              <a:latin typeface="Comic Sans MS"/>
              <a:ea typeface="Calibri"/>
              <a:cs typeface="Calibri"/>
            </a:endParaRPr>
          </a:p>
          <a:p>
            <a:pPr>
              <a:lnSpc>
                <a:spcPct val="150000"/>
              </a:lnSpc>
            </a:pPr>
            <a:r>
              <a:rPr lang="en-US" sz="1600" dirty="0">
                <a:latin typeface="Comic Sans MS"/>
                <a:ea typeface="Calibri"/>
                <a:cs typeface="Calibri"/>
              </a:rPr>
              <a:t>*also featured on this course, but not studied by us</a:t>
            </a:r>
            <a:endParaRPr lang="en-US" sz="1600" dirty="0">
              <a:latin typeface="Comic Sans MS"/>
            </a:endParaRPr>
          </a:p>
        </p:txBody>
      </p:sp>
      <p:pic>
        <p:nvPicPr>
          <p:cNvPr id="3" name="Graphic 2" descr="Storytelling with solid fill">
            <a:extLst>
              <a:ext uri="{FF2B5EF4-FFF2-40B4-BE49-F238E27FC236}">
                <a16:creationId xmlns:a16="http://schemas.microsoft.com/office/drawing/2014/main" id="{1A908FA5-80DB-24D0-DA37-8DFF9B2CA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1804" y="2803826"/>
            <a:ext cx="914845" cy="914400"/>
          </a:xfrm>
          <a:prstGeom prst="rect">
            <a:avLst/>
          </a:prstGeom>
        </p:spPr>
      </p:pic>
      <p:pic>
        <p:nvPicPr>
          <p:cNvPr id="6" name="Graphic 5" descr="Drama with solid fill">
            <a:extLst>
              <a:ext uri="{FF2B5EF4-FFF2-40B4-BE49-F238E27FC236}">
                <a16:creationId xmlns:a16="http://schemas.microsoft.com/office/drawing/2014/main" id="{89C6C0B5-09EF-1587-C8FD-020F0FAD0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3936" y="8223542"/>
            <a:ext cx="1008012" cy="963124"/>
          </a:xfrm>
          <a:prstGeom prst="rect">
            <a:avLst/>
          </a:prstGeom>
        </p:spPr>
      </p:pic>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01B5-8CB3-0F11-E413-120665076A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2BFF1-7C3F-FC8D-2316-54C0B3EC7211}"/>
              </a:ext>
            </a:extLst>
          </p:cNvPr>
          <p:cNvSpPr>
            <a:spLocks noGrp="1"/>
          </p:cNvSpPr>
          <p:nvPr>
            <p:ph type="sldNum" sz="quarter" idx="12"/>
          </p:nvPr>
        </p:nvSpPr>
        <p:spPr/>
        <p:txBody>
          <a:bodyPr/>
          <a:lstStyle/>
          <a:p>
            <a:fld id="{42197ACC-EB3C-4466-A41B-F6CC006DF8B4}" type="slidenum">
              <a:rPr lang="en-GB" smtClean="0"/>
              <a:t>7</a:t>
            </a:fld>
            <a:endParaRPr lang="en-GB"/>
          </a:p>
        </p:txBody>
      </p:sp>
      <p:sp>
        <p:nvSpPr>
          <p:cNvPr id="12" name="Rectangle 1">
            <a:extLst>
              <a:ext uri="{FF2B5EF4-FFF2-40B4-BE49-F238E27FC236}">
                <a16:creationId xmlns:a16="http://schemas.microsoft.com/office/drawing/2014/main" id="{E0CD0D09-E7E9-FF8E-0598-86B5A5EF6A4F}"/>
              </a:ext>
            </a:extLst>
          </p:cNvPr>
          <p:cNvSpPr>
            <a:spLocks noChangeArrowheads="1"/>
          </p:cNvSpPr>
          <p:nvPr/>
        </p:nvSpPr>
        <p:spPr bwMode="auto">
          <a:xfrm>
            <a:off x="-5708" y="3847"/>
            <a:ext cx="686941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GB" altLang="en-US" sz="3300" b="1" u="sng" dirty="0">
                <a:latin typeface="Comic Sans MS"/>
                <a:ea typeface="Calibri"/>
                <a:cs typeface="Times New Roman"/>
              </a:rPr>
              <a:t>Aspects of Crime</a:t>
            </a:r>
            <a:endParaRPr lang="en-GB" altLang="en-US" sz="3300" b="1" i="0" u="sng" strike="noStrike" cap="none" normalizeH="0" baseline="0" dirty="0">
              <a:ln>
                <a:noFill/>
              </a:ln>
              <a:effectLst/>
              <a:latin typeface="Comic Sans MS"/>
              <a:ea typeface="Calibri" panose="020F0502020204030204" pitchFamily="34" charset="0"/>
              <a:cs typeface="Times New Roman" panose="02020603050405020304" pitchFamily="18" charset="0"/>
            </a:endParaRPr>
          </a:p>
        </p:txBody>
      </p:sp>
      <p:pic>
        <p:nvPicPr>
          <p:cNvPr id="2050" name="Picture 2" descr="11+ Thousand Human Life Stages Royalty-Free Images, Stock Photos &amp; Pictures  | Shutterstock">
            <a:extLst>
              <a:ext uri="{FF2B5EF4-FFF2-40B4-BE49-F238E27FC236}">
                <a16:creationId xmlns:a16="http://schemas.microsoft.com/office/drawing/2014/main" id="{46849DA3-A68B-6629-DF89-F401AE40B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7" t="180693" r="-2237" b="-170706"/>
          <a:stretch/>
        </p:blipFill>
        <p:spPr bwMode="auto">
          <a:xfrm>
            <a:off x="153443" y="6501081"/>
            <a:ext cx="6858000" cy="18162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0D0E5D-7948-CABA-DA1C-0925E4325B22}"/>
              </a:ext>
            </a:extLst>
          </p:cNvPr>
          <p:cNvSpPr txBox="1"/>
          <p:nvPr/>
        </p:nvSpPr>
        <p:spPr>
          <a:xfrm>
            <a:off x="564961" y="1096111"/>
            <a:ext cx="5735016" cy="797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latin typeface="Comic Sans MS"/>
                <a:ea typeface="+mn-lt"/>
                <a:cs typeface="+mn-lt"/>
              </a:rPr>
              <a:t>Research Task:</a:t>
            </a:r>
            <a:endParaRPr lang="en-US" b="1" u="sng" dirty="0">
              <a:latin typeface="Comic Sans MS"/>
              <a:ea typeface="+mn-lt"/>
              <a:cs typeface="+mn-lt"/>
            </a:endParaRPr>
          </a:p>
          <a:p>
            <a:endParaRPr lang="en-US" sz="1600" b="1" u="sng" dirty="0">
              <a:latin typeface="Comic Sans MS"/>
              <a:ea typeface="+mn-lt"/>
              <a:cs typeface="+mn-lt"/>
            </a:endParaRPr>
          </a:p>
          <a:p>
            <a:r>
              <a:rPr lang="en-US" sz="1600" b="1" dirty="0">
                <a:latin typeface="Comic Sans MS"/>
                <a:ea typeface="+mn-lt"/>
                <a:cs typeface="+mn-lt"/>
              </a:rPr>
              <a:t>Research different types of crime fiction and key elements of crime writing. What different types can you find? What kind of writers would you associate with each type?</a:t>
            </a:r>
            <a:endParaRPr lang="en-US" b="1">
              <a:latin typeface="Comic Sans MS"/>
            </a:endParaRPr>
          </a:p>
          <a:p>
            <a:endParaRPr lang="en-US" sz="1600" dirty="0">
              <a:latin typeface="Comic Sans MS"/>
              <a:ea typeface="+mn-lt"/>
              <a:cs typeface="+mn-lt"/>
            </a:endParaRPr>
          </a:p>
          <a:p>
            <a:r>
              <a:rPr lang="en-US" sz="1600" dirty="0">
                <a:latin typeface="Comic Sans MS"/>
                <a:ea typeface="+mn-lt"/>
                <a:cs typeface="+mn-lt"/>
              </a:rPr>
              <a:t>You can present your research as notes, a mind-map or timeline</a:t>
            </a:r>
            <a:endParaRPr lang="en-US" dirty="0">
              <a:latin typeface="Comic Sans MS"/>
              <a:ea typeface="+mn-lt"/>
              <a:cs typeface="+mn-lt"/>
            </a:endParaRPr>
          </a:p>
          <a:p>
            <a:endParaRPr lang="en-US" sz="1600" b="1" dirty="0">
              <a:latin typeface="Comic Sans MS"/>
              <a:ea typeface="+mn-lt"/>
              <a:cs typeface="+mn-lt"/>
            </a:endParaRPr>
          </a:p>
          <a:p>
            <a:r>
              <a:rPr lang="en-US" sz="1600" b="1" dirty="0">
                <a:latin typeface="Comic Sans MS"/>
                <a:ea typeface="+mn-lt"/>
                <a:cs typeface="+mn-lt"/>
              </a:rPr>
              <a:t>You may wish to include:</a:t>
            </a:r>
          </a:p>
          <a:p>
            <a:endParaRPr lang="en-US" sz="1600" b="1" dirty="0">
              <a:latin typeface="Comic Sans MS"/>
              <a:ea typeface="+mn-lt"/>
              <a:cs typeface="+mn-lt"/>
            </a:endParaRPr>
          </a:p>
          <a:p>
            <a:pPr marL="285750" indent="-285750">
              <a:buFont typeface="Arial"/>
              <a:buChar char="•"/>
            </a:pPr>
            <a:r>
              <a:rPr lang="en-US" sz="1600" b="1" dirty="0">
                <a:latin typeface="Comic Sans MS"/>
                <a:ea typeface="+mn-lt"/>
                <a:cs typeface="+mn-lt"/>
              </a:rPr>
              <a:t>What are the key features of crime writing?</a:t>
            </a:r>
            <a:br>
              <a:rPr lang="en-US" sz="1600" b="1" dirty="0">
                <a:latin typeface="Comic Sans MS"/>
                <a:ea typeface="+mn-lt"/>
                <a:cs typeface="+mn-lt"/>
              </a:rPr>
            </a:br>
            <a:r>
              <a:rPr lang="en-US" sz="1600" dirty="0">
                <a:latin typeface="Comic Sans MS"/>
                <a:ea typeface="+mn-lt"/>
                <a:cs typeface="+mn-lt"/>
              </a:rPr>
              <a:t> (E.g. typical plot structures, characters, settings, themes)</a:t>
            </a:r>
            <a:endParaRPr lang="en-US">
              <a:latin typeface="Comic Sans MS"/>
              <a:ea typeface="Calibri" panose="020F0502020204030204"/>
              <a:cs typeface="Calibri" panose="020F0502020204030204"/>
            </a:endParaRPr>
          </a:p>
          <a:p>
            <a:pPr marL="285750" indent="-285750">
              <a:buFont typeface="Arial"/>
              <a:buChar char="•"/>
            </a:pPr>
            <a:r>
              <a:rPr lang="en-US" sz="1600" b="1" dirty="0">
                <a:latin typeface="Comic Sans MS"/>
                <a:ea typeface="+mn-lt"/>
                <a:cs typeface="+mn-lt"/>
              </a:rPr>
              <a:t>How has crime fiction changed over time?</a:t>
            </a:r>
            <a:br>
              <a:rPr lang="en-US" sz="1600" b="1" dirty="0">
                <a:latin typeface="Comic Sans MS"/>
                <a:ea typeface="+mn-lt"/>
                <a:cs typeface="+mn-lt"/>
              </a:rPr>
            </a:br>
            <a:r>
              <a:rPr lang="en-US" sz="1600" dirty="0">
                <a:latin typeface="Comic Sans MS"/>
                <a:ea typeface="+mn-lt"/>
                <a:cs typeface="+mn-lt"/>
              </a:rPr>
              <a:t>Choose two time periods or subgenres (e.g. Victorian detective fiction vs. modern psychological thrillers) and compare them.</a:t>
            </a:r>
            <a:endParaRPr lang="en-US">
              <a:latin typeface="Comic Sans MS"/>
              <a:ea typeface="+mn-lt"/>
              <a:cs typeface="+mn-lt"/>
            </a:endParaRPr>
          </a:p>
          <a:p>
            <a:pPr marL="285750" indent="-285750">
              <a:buFont typeface="Arial"/>
              <a:buChar char="•"/>
            </a:pPr>
            <a:r>
              <a:rPr lang="en-US" sz="1600" b="1" dirty="0">
                <a:latin typeface="Comic Sans MS"/>
                <a:ea typeface="+mn-lt"/>
                <a:cs typeface="+mn-lt"/>
              </a:rPr>
              <a:t>Who are some famous crime writers or texts?</a:t>
            </a:r>
            <a:br>
              <a:rPr lang="en-US" sz="1600" b="1" dirty="0">
                <a:latin typeface="Comic Sans MS"/>
                <a:ea typeface="+mn-lt"/>
                <a:cs typeface="+mn-lt"/>
              </a:rPr>
            </a:br>
            <a:r>
              <a:rPr lang="en-US" sz="1600" dirty="0">
                <a:latin typeface="Comic Sans MS"/>
                <a:ea typeface="+mn-lt"/>
                <a:cs typeface="+mn-lt"/>
              </a:rPr>
              <a:t>Mention at least two authors (e.g., Agatha Christie, Arthur Conan Doyle, Patricia Highsmith) and explain their influence on the genre.</a:t>
            </a:r>
            <a:endParaRPr lang="en-US">
              <a:latin typeface="Comic Sans MS"/>
            </a:endParaRPr>
          </a:p>
          <a:p>
            <a:pPr marL="285750" indent="-285750">
              <a:buFont typeface="Arial"/>
              <a:buChar char="•"/>
            </a:pPr>
            <a:r>
              <a:rPr lang="en-US" sz="1600" b="1" dirty="0">
                <a:latin typeface="Comic Sans MS"/>
                <a:ea typeface="+mn-lt"/>
                <a:cs typeface="+mn-lt"/>
              </a:rPr>
              <a:t>What makes a criminal or a victim compelling in literature?</a:t>
            </a:r>
            <a:br>
              <a:rPr lang="en-US" sz="1600" b="1" dirty="0">
                <a:latin typeface="Comic Sans MS"/>
                <a:ea typeface="+mn-lt"/>
                <a:cs typeface="+mn-lt"/>
              </a:rPr>
            </a:br>
            <a:r>
              <a:rPr lang="en-US" sz="1600" dirty="0">
                <a:latin typeface="Comic Sans MS"/>
                <a:ea typeface="+mn-lt"/>
                <a:cs typeface="+mn-lt"/>
              </a:rPr>
              <a:t>Reflect on how writers present moral ambiguity, sympathy, or complexity in these roles.</a:t>
            </a:r>
            <a:endParaRPr lang="en-US">
              <a:latin typeface="Comic Sans MS"/>
              <a:ea typeface="+mn-lt"/>
              <a:cs typeface="+mn-lt"/>
            </a:endParaRPr>
          </a:p>
          <a:p>
            <a:pPr marL="285750" indent="-285750">
              <a:buFont typeface="Arial"/>
              <a:buChar char="•"/>
            </a:pPr>
            <a:r>
              <a:rPr lang="en-US" sz="1600" b="1" dirty="0">
                <a:latin typeface="Comic Sans MS"/>
                <a:ea typeface="+mn-lt"/>
                <a:cs typeface="+mn-lt"/>
              </a:rPr>
              <a:t>What questions do crime texts ask about society or justice?</a:t>
            </a:r>
            <a:br>
              <a:rPr lang="en-US" sz="1600" b="1" dirty="0">
                <a:latin typeface="Comic Sans MS"/>
                <a:ea typeface="+mn-lt"/>
                <a:cs typeface="+mn-lt"/>
              </a:rPr>
            </a:br>
            <a:r>
              <a:rPr lang="en-US" sz="1600" dirty="0">
                <a:latin typeface="Comic Sans MS"/>
                <a:ea typeface="+mn-lt"/>
                <a:cs typeface="+mn-lt"/>
              </a:rPr>
              <a:t>Consider how crime writing can be used to critique social issues.</a:t>
            </a:r>
            <a:endParaRPr lang="en-US">
              <a:latin typeface="Comic Sans MS"/>
            </a:endParaRPr>
          </a:p>
          <a:p>
            <a:endParaRPr lang="en-US" sz="1600" dirty="0">
              <a:latin typeface="Comic Sans MS"/>
              <a:ea typeface="Calibri"/>
              <a:cs typeface="Calibri"/>
            </a:endParaRPr>
          </a:p>
        </p:txBody>
      </p:sp>
      <p:pic>
        <p:nvPicPr>
          <p:cNvPr id="6" name="Graphic 5" descr="Jail with solid fill">
            <a:extLst>
              <a:ext uri="{FF2B5EF4-FFF2-40B4-BE49-F238E27FC236}">
                <a16:creationId xmlns:a16="http://schemas.microsoft.com/office/drawing/2014/main" id="{E467559F-73ED-C336-42F1-6F5CB58EA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7968" y="3136436"/>
            <a:ext cx="914845" cy="914400"/>
          </a:xfrm>
          <a:prstGeom prst="rect">
            <a:avLst/>
          </a:prstGeom>
        </p:spPr>
      </p:pic>
    </p:spTree>
    <p:extLst>
      <p:ext uri="{BB962C8B-B14F-4D97-AF65-F5344CB8AC3E}">
        <p14:creationId xmlns:p14="http://schemas.microsoft.com/office/powerpoint/2010/main" val="124191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66A603-56B4-9FF5-5D1B-27FC602434D1}"/>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5A53F19-F7A1-5643-2249-058615F7B240}"/>
              </a:ext>
            </a:extLst>
          </p:cNvPr>
          <p:cNvSpPr/>
          <p:nvPr/>
        </p:nvSpPr>
        <p:spPr>
          <a:xfrm>
            <a:off x="-4537" y="-2519"/>
            <a:ext cx="6869530" cy="584775"/>
          </a:xfrm>
          <a:prstGeom prst="rect">
            <a:avLst/>
          </a:prstGeom>
        </p:spPr>
        <p:txBody>
          <a:bodyPr wrap="square" lIns="91440" tIns="45720" rIns="91440" bIns="45720" anchor="t">
            <a:spAutoFit/>
          </a:bodyPr>
          <a:lstStyle/>
          <a:p>
            <a:pPr algn="ctr"/>
            <a:r>
              <a:rPr lang="en-GB" sz="3200" b="1" dirty="0">
                <a:solidFill>
                  <a:srgbClr val="000000"/>
                </a:solidFill>
                <a:latin typeface="Comic Sans MS"/>
                <a:ea typeface="Calibri"/>
                <a:cs typeface="Calibri"/>
              </a:rPr>
              <a:t>Recommended Reading: Crime</a:t>
            </a:r>
            <a:endParaRPr lang="en-GB" sz="3200" dirty="0">
              <a:ea typeface="Calibri"/>
              <a:cs typeface="Calibri"/>
            </a:endParaRPr>
          </a:p>
        </p:txBody>
      </p:sp>
      <p:sp>
        <p:nvSpPr>
          <p:cNvPr id="5" name="Slide Number Placeholder 4">
            <a:extLst>
              <a:ext uri="{FF2B5EF4-FFF2-40B4-BE49-F238E27FC236}">
                <a16:creationId xmlns:a16="http://schemas.microsoft.com/office/drawing/2014/main" id="{9656FD75-DCA4-C2D4-523E-4AA8177BFEA6}"/>
              </a:ext>
            </a:extLst>
          </p:cNvPr>
          <p:cNvSpPr>
            <a:spLocks noGrp="1"/>
          </p:cNvSpPr>
          <p:nvPr>
            <p:ph type="sldNum" sz="quarter" idx="12"/>
          </p:nvPr>
        </p:nvSpPr>
        <p:spPr/>
        <p:txBody>
          <a:bodyPr/>
          <a:lstStyle/>
          <a:p>
            <a:fld id="{42197ACC-EB3C-4466-A41B-F6CC006DF8B4}" type="slidenum">
              <a:rPr lang="en-GB" smtClean="0">
                <a:solidFill>
                  <a:srgbClr val="000000"/>
                </a:solidFill>
              </a:rPr>
              <a:t>8</a:t>
            </a:fld>
            <a:endParaRPr lang="en-GB">
              <a:solidFill>
                <a:srgbClr val="000000"/>
              </a:solidFill>
            </a:endParaRPr>
          </a:p>
        </p:txBody>
      </p:sp>
      <p:sp>
        <p:nvSpPr>
          <p:cNvPr id="2" name="TextBox 1">
            <a:extLst>
              <a:ext uri="{FF2B5EF4-FFF2-40B4-BE49-F238E27FC236}">
                <a16:creationId xmlns:a16="http://schemas.microsoft.com/office/drawing/2014/main" id="{C7C2D074-C802-DDE5-6413-F691FF73F5AA}"/>
              </a:ext>
            </a:extLst>
          </p:cNvPr>
          <p:cNvSpPr txBox="1"/>
          <p:nvPr/>
        </p:nvSpPr>
        <p:spPr>
          <a:xfrm>
            <a:off x="328416" y="790921"/>
            <a:ext cx="6201136" cy="85461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dirty="0">
                <a:latin typeface="Comic Sans MS"/>
                <a:ea typeface="+mn-lt"/>
                <a:cs typeface="+mn-lt"/>
              </a:rPr>
              <a:t>To further broaden your appreciation of the genre of crime writing you may also wish to complete some wider reading. </a:t>
            </a:r>
            <a:endParaRPr lang="en-US" sz="1600" b="1">
              <a:ea typeface="Calibri"/>
              <a:cs typeface="Calibri"/>
            </a:endParaRPr>
          </a:p>
          <a:p>
            <a:pPr>
              <a:lnSpc>
                <a:spcPct val="150000"/>
              </a:lnSpc>
            </a:pPr>
            <a:r>
              <a:rPr lang="en-US" sz="1600" b="1" dirty="0">
                <a:latin typeface="Comic Sans MS"/>
                <a:ea typeface="+mn-lt"/>
                <a:cs typeface="+mn-lt"/>
              </a:rPr>
              <a:t>Below is a reading list which offers a range of crime texts that span different time periods, cultures and themes.</a:t>
            </a:r>
          </a:p>
          <a:p>
            <a:pPr>
              <a:lnSpc>
                <a:spcPct val="150000"/>
              </a:lnSpc>
            </a:pPr>
            <a:r>
              <a:rPr lang="en-US" sz="1600" i="1" dirty="0">
                <a:latin typeface="Comic Sans MS"/>
                <a:ea typeface="+mn-lt"/>
                <a:cs typeface="+mn-lt"/>
              </a:rPr>
              <a:t>These texts are not compulsory, but you may find them helpful in widening your understanding of the genre of crime.</a:t>
            </a:r>
          </a:p>
          <a:p>
            <a:pPr>
              <a:lnSpc>
                <a:spcPct val="150000"/>
              </a:lnSpc>
            </a:pPr>
            <a:endParaRPr lang="en-US" sz="1600" dirty="0">
              <a:latin typeface="Comic Sans MS"/>
              <a:ea typeface="Calibri"/>
              <a:cs typeface="Calibri"/>
            </a:endParaRPr>
          </a:p>
          <a:p>
            <a:pPr marL="285750" indent="-285750">
              <a:lnSpc>
                <a:spcPct val="150000"/>
              </a:lnSpc>
              <a:buFont typeface="Arial"/>
              <a:buChar char="•"/>
            </a:pPr>
            <a:r>
              <a:rPr lang="en-US" sz="1600" dirty="0">
                <a:latin typeface="Comic Sans MS"/>
                <a:ea typeface="+mn-lt"/>
                <a:cs typeface="+mn-lt"/>
              </a:rPr>
              <a:t>Kate Atkinson – </a:t>
            </a:r>
            <a:r>
              <a:rPr lang="en-US" sz="1600" i="1" dirty="0">
                <a:latin typeface="Comic Sans MS"/>
                <a:ea typeface="+mn-lt"/>
                <a:cs typeface="+mn-lt"/>
              </a:rPr>
              <a:t>When Will There Be Good News*</a:t>
            </a:r>
          </a:p>
          <a:p>
            <a:pPr marL="285750" indent="-285750">
              <a:lnSpc>
                <a:spcPct val="150000"/>
              </a:lnSpc>
              <a:buFont typeface="Arial"/>
              <a:buChar char="•"/>
            </a:pPr>
            <a:r>
              <a:rPr lang="en-US" sz="1600" dirty="0">
                <a:latin typeface="Comic Sans MS"/>
                <a:ea typeface="+mn-lt"/>
                <a:cs typeface="+mn-lt"/>
              </a:rPr>
              <a:t>John Buchan – </a:t>
            </a:r>
            <a:r>
              <a:rPr lang="en-US" sz="1600" i="1" dirty="0">
                <a:latin typeface="Comic Sans MS"/>
                <a:ea typeface="+mn-lt"/>
                <a:cs typeface="+mn-lt"/>
              </a:rPr>
              <a:t>The Thirty-Nine Steps</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Raymond Chandler – </a:t>
            </a:r>
            <a:r>
              <a:rPr lang="en-US" sz="1600" i="1" dirty="0">
                <a:latin typeface="Comic Sans MS"/>
                <a:ea typeface="+mn-lt"/>
                <a:cs typeface="+mn-lt"/>
              </a:rPr>
              <a:t>The Big Sleep</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Agatha Christie – </a:t>
            </a:r>
            <a:r>
              <a:rPr lang="en-US" sz="1600" i="1" dirty="0">
                <a:latin typeface="Comic Sans MS"/>
                <a:ea typeface="+mn-lt"/>
                <a:cs typeface="+mn-lt"/>
              </a:rPr>
              <a:t>Murder on the Orient Express</a:t>
            </a:r>
            <a:r>
              <a:rPr lang="en-US" sz="1600" dirty="0">
                <a:latin typeface="Comic Sans MS"/>
                <a:ea typeface="+mn-lt"/>
                <a:cs typeface="+mn-lt"/>
              </a:rPr>
              <a:t> etc.</a:t>
            </a:r>
            <a:endParaRPr lang="en-US" sz="1600"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Sir Arthur Conan Doyle –</a:t>
            </a:r>
            <a:r>
              <a:rPr lang="en-US" sz="1600" i="1" dirty="0">
                <a:latin typeface="Comic Sans MS"/>
                <a:ea typeface="+mn-lt"/>
                <a:cs typeface="+mn-lt"/>
              </a:rPr>
              <a:t> Sherlock Holmes </a:t>
            </a:r>
            <a:r>
              <a:rPr lang="en-US" sz="1600" dirty="0">
                <a:latin typeface="Comic Sans MS"/>
                <a:ea typeface="+mn-lt"/>
                <a:cs typeface="+mn-lt"/>
              </a:rPr>
              <a:t>stories</a:t>
            </a:r>
            <a:endParaRPr lang="en-US" sz="1600"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Daphne Du Maurier – </a:t>
            </a:r>
            <a:r>
              <a:rPr lang="en-US" sz="1600" i="1" dirty="0">
                <a:latin typeface="Comic Sans MS"/>
                <a:ea typeface="+mn-lt"/>
                <a:cs typeface="+mn-lt"/>
              </a:rPr>
              <a:t>Rebecca</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Ian Fleming – </a:t>
            </a:r>
            <a:r>
              <a:rPr lang="en-US" sz="1600" i="1" dirty="0">
                <a:latin typeface="Comic Sans MS"/>
                <a:ea typeface="+mn-lt"/>
                <a:cs typeface="+mn-lt"/>
              </a:rPr>
              <a:t>Casino Royale, James Bond</a:t>
            </a:r>
            <a:r>
              <a:rPr lang="en-US" sz="1600" dirty="0">
                <a:latin typeface="Comic Sans MS"/>
                <a:ea typeface="+mn-lt"/>
                <a:cs typeface="+mn-lt"/>
              </a:rPr>
              <a:t> novels</a:t>
            </a:r>
            <a:endParaRPr lang="en-US" sz="1600"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Gillian Flynn – </a:t>
            </a:r>
            <a:r>
              <a:rPr lang="en-US" sz="1600" i="1" dirty="0">
                <a:latin typeface="Comic Sans MS"/>
                <a:ea typeface="+mn-lt"/>
                <a:cs typeface="+mn-lt"/>
              </a:rPr>
              <a:t>Gone Girl/Sharp Objects/Dark Places</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John Grisham – </a:t>
            </a:r>
            <a:r>
              <a:rPr lang="en-US" sz="1600" i="1" dirty="0">
                <a:latin typeface="Comic Sans MS"/>
                <a:ea typeface="+mn-lt"/>
                <a:cs typeface="+mn-lt"/>
              </a:rPr>
              <a:t>The Client, The Firm, The Street Lawyer, The Runaway Jury</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Mark Haddon – </a:t>
            </a:r>
            <a:r>
              <a:rPr lang="en-US" sz="1600" i="1" dirty="0">
                <a:latin typeface="Comic Sans MS"/>
                <a:ea typeface="+mn-lt"/>
                <a:cs typeface="+mn-lt"/>
              </a:rPr>
              <a:t>The Curious Incident of the Dog in the Night-Time</a:t>
            </a:r>
            <a:endParaRPr lang="en-US" sz="1600" i="1"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Thomas Harris – </a:t>
            </a:r>
            <a:r>
              <a:rPr lang="en-US" sz="1600" i="1" dirty="0">
                <a:latin typeface="Comic Sans MS"/>
                <a:ea typeface="+mn-lt"/>
                <a:cs typeface="+mn-lt"/>
              </a:rPr>
              <a:t>Red Dragon, The Silence of the Lambs</a:t>
            </a:r>
            <a:r>
              <a:rPr lang="en-US" sz="1600" dirty="0">
                <a:latin typeface="Comic Sans MS"/>
                <a:ea typeface="+mn-lt"/>
                <a:cs typeface="+mn-lt"/>
              </a:rPr>
              <a:t>, etc.</a:t>
            </a:r>
            <a:endParaRPr lang="en-US" sz="1600" dirty="0">
              <a:latin typeface="Comic Sans MS"/>
              <a:ea typeface="Calibri" panose="020F0502020204030204"/>
              <a:cs typeface="Calibri" panose="020F0502020204030204"/>
            </a:endParaRPr>
          </a:p>
          <a:p>
            <a:pPr marL="285750" indent="-285750">
              <a:lnSpc>
                <a:spcPct val="150000"/>
              </a:lnSpc>
              <a:buFont typeface="Arial"/>
              <a:buChar char="•"/>
            </a:pPr>
            <a:r>
              <a:rPr lang="en-US" sz="1600" dirty="0">
                <a:latin typeface="Comic Sans MS"/>
                <a:ea typeface="+mn-lt"/>
                <a:cs typeface="+mn-lt"/>
              </a:rPr>
              <a:t>Ian McEwan –</a:t>
            </a:r>
            <a:r>
              <a:rPr lang="en-US" sz="1600" i="1" dirty="0">
                <a:latin typeface="Comic Sans MS"/>
                <a:ea typeface="+mn-lt"/>
                <a:cs typeface="+mn-lt"/>
              </a:rPr>
              <a:t> Enduring Love, The Cement Garden</a:t>
            </a:r>
          </a:p>
          <a:p>
            <a:pPr marL="285750" indent="-285750">
              <a:lnSpc>
                <a:spcPct val="150000"/>
              </a:lnSpc>
              <a:buFont typeface="Arial"/>
              <a:buChar char="•"/>
            </a:pPr>
            <a:endParaRPr lang="en-US" sz="1600" i="1" dirty="0">
              <a:latin typeface="Comic Sans MS"/>
              <a:ea typeface="Calibri"/>
              <a:cs typeface="Calibri"/>
            </a:endParaRPr>
          </a:p>
          <a:p>
            <a:pPr>
              <a:lnSpc>
                <a:spcPct val="150000"/>
              </a:lnSpc>
            </a:pPr>
            <a:r>
              <a:rPr lang="en-US" sz="1600" dirty="0">
                <a:latin typeface="Comic Sans MS"/>
                <a:ea typeface="Calibri"/>
                <a:cs typeface="Calibri"/>
              </a:rPr>
              <a:t>*also featured on this course, but not studied by us</a:t>
            </a:r>
            <a:endParaRPr lang="en-US" sz="1600" i="1" dirty="0">
              <a:latin typeface="Comic Sans MS"/>
              <a:ea typeface="Calibri"/>
              <a:cs typeface="Calibri"/>
            </a:endParaRPr>
          </a:p>
        </p:txBody>
      </p:sp>
      <p:pic>
        <p:nvPicPr>
          <p:cNvPr id="3" name="Graphic 2" descr="Jail with solid fill">
            <a:extLst>
              <a:ext uri="{FF2B5EF4-FFF2-40B4-BE49-F238E27FC236}">
                <a16:creationId xmlns:a16="http://schemas.microsoft.com/office/drawing/2014/main" id="{AC3D34CE-0B3A-335F-240A-4BEE26155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019" y="8270203"/>
            <a:ext cx="914845" cy="914400"/>
          </a:xfrm>
          <a:prstGeom prst="rect">
            <a:avLst/>
          </a:prstGeom>
        </p:spPr>
      </p:pic>
      <p:pic>
        <p:nvPicPr>
          <p:cNvPr id="6" name="Graphic 5" descr="Storytelling with solid fill">
            <a:extLst>
              <a:ext uri="{FF2B5EF4-FFF2-40B4-BE49-F238E27FC236}">
                <a16:creationId xmlns:a16="http://schemas.microsoft.com/office/drawing/2014/main" id="{43616E24-86D6-08A1-0E0B-D01B6C9F5A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1804" y="3483508"/>
            <a:ext cx="914845" cy="914400"/>
          </a:xfrm>
          <a:prstGeom prst="rect">
            <a:avLst/>
          </a:prstGeom>
        </p:spPr>
      </p:pic>
    </p:spTree>
    <p:extLst>
      <p:ext uri="{BB962C8B-B14F-4D97-AF65-F5344CB8AC3E}">
        <p14:creationId xmlns:p14="http://schemas.microsoft.com/office/powerpoint/2010/main" val="318360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a:bodyPr>
          <a:lstStyle/>
          <a:p>
            <a:pPr algn="ctr"/>
            <a:r>
              <a:rPr lang="en-GB" b="1" u="sng" dirty="0">
                <a:latin typeface="Comic Sans MS"/>
              </a:rPr>
              <a:t>In September..</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48206" y="983327"/>
            <a:ext cx="5971332" cy="670922"/>
          </a:xfrm>
        </p:spPr>
        <p:txBody>
          <a:bodyPr vert="horz" lIns="91440" tIns="45720" rIns="91440" bIns="45720" rtlCol="0" anchor="t">
            <a:normAutofit/>
          </a:bodyPr>
          <a:lstStyle/>
          <a:p>
            <a:pPr marL="0" indent="0">
              <a:buNone/>
            </a:pPr>
            <a:r>
              <a:rPr lang="en-GB" sz="1800" dirty="0">
                <a:latin typeface="Comic Sans MS"/>
              </a:rPr>
              <a:t>Ready for your first lesson in September you need to ensure you have:</a:t>
            </a:r>
            <a:endParaRPr lang="en-US" dirty="0">
              <a:latin typeface="Calibri" panose="020F0502020204030204"/>
              <a:ea typeface="Calibri" panose="020F0502020204030204"/>
              <a:cs typeface="Calibri" panose="020F0502020204030204"/>
            </a:endParaRPr>
          </a:p>
        </p:txBody>
      </p:sp>
      <p:sp>
        <p:nvSpPr>
          <p:cNvPr id="5" name="Rectangle 4">
            <a:extLst>
              <a:ext uri="{FF2B5EF4-FFF2-40B4-BE49-F238E27FC236}">
                <a16:creationId xmlns:a16="http://schemas.microsoft.com/office/drawing/2014/main" id="{A193D1ED-3FD6-4314-96A7-CDD384AA2B2A}"/>
              </a:ext>
            </a:extLst>
          </p:cNvPr>
          <p:cNvSpPr/>
          <p:nvPr/>
        </p:nvSpPr>
        <p:spPr>
          <a:xfrm>
            <a:off x="439437" y="383221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458486" y="554232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439437" y="229761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439437" y="306491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439437" y="466459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sp>
        <p:nvSpPr>
          <p:cNvPr id="4" name="TextBox 3">
            <a:extLst>
              <a:ext uri="{FF2B5EF4-FFF2-40B4-BE49-F238E27FC236}">
                <a16:creationId xmlns:a16="http://schemas.microsoft.com/office/drawing/2014/main" id="{D5915248-9875-6ED1-2DC2-0AD3801C861F}"/>
              </a:ext>
            </a:extLst>
          </p:cNvPr>
          <p:cNvSpPr txBox="1"/>
          <p:nvPr/>
        </p:nvSpPr>
        <p:spPr>
          <a:xfrm>
            <a:off x="1209738" y="2294046"/>
            <a:ext cx="5210287" cy="4378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r>
              <a:rPr lang="en-GB" dirty="0">
                <a:latin typeface="Comic Sans MS"/>
              </a:rPr>
              <a:t>A large Lever Arch Folder – labelled with your name and English Literature</a:t>
            </a:r>
            <a:endParaRPr lang="en-US" dirty="0">
              <a:latin typeface="Comic Sans MS"/>
            </a:endParaRPr>
          </a:p>
          <a:p>
            <a:pPr>
              <a:lnSpc>
                <a:spcPct val="90000"/>
              </a:lnSpc>
              <a:spcBef>
                <a:spcPts val="750"/>
              </a:spcBef>
            </a:pPr>
            <a:endParaRPr lang="en-US" dirty="0">
              <a:latin typeface="Comic Sans MS"/>
            </a:endParaRPr>
          </a:p>
          <a:p>
            <a:pPr>
              <a:lnSpc>
                <a:spcPct val="90000"/>
              </a:lnSpc>
              <a:spcBef>
                <a:spcPts val="750"/>
              </a:spcBef>
            </a:pPr>
            <a:r>
              <a:rPr lang="en-GB" dirty="0">
                <a:latin typeface="Comic Sans MS"/>
              </a:rPr>
              <a:t>A set of dividers for your folder</a:t>
            </a:r>
            <a:endParaRPr lang="en-US" dirty="0">
              <a:latin typeface="Comic Sans MS"/>
            </a:endParaRPr>
          </a:p>
          <a:p>
            <a:pPr>
              <a:lnSpc>
                <a:spcPct val="90000"/>
              </a:lnSpc>
              <a:spcBef>
                <a:spcPts val="750"/>
              </a:spcBef>
            </a:pPr>
            <a:endParaRPr lang="en-GB" sz="1200" dirty="0">
              <a:latin typeface="Comic Sans MS"/>
            </a:endParaRPr>
          </a:p>
          <a:p>
            <a:pPr>
              <a:lnSpc>
                <a:spcPct val="90000"/>
              </a:lnSpc>
              <a:spcBef>
                <a:spcPts val="750"/>
              </a:spcBef>
            </a:pPr>
            <a:r>
              <a:rPr lang="en-GB" dirty="0">
                <a:latin typeface="Comic Sans MS"/>
              </a:rPr>
              <a:t>A pencil case with the usual pens and pencils ideally with highlighters and a green pen</a:t>
            </a:r>
            <a:endParaRPr lang="en-US" dirty="0">
              <a:latin typeface="Comic Sans MS"/>
            </a:endParaRPr>
          </a:p>
          <a:p>
            <a:pPr>
              <a:lnSpc>
                <a:spcPct val="90000"/>
              </a:lnSpc>
              <a:spcBef>
                <a:spcPts val="750"/>
              </a:spcBef>
            </a:pPr>
            <a:endParaRPr lang="en-GB" dirty="0">
              <a:latin typeface="Comic Sans MS"/>
            </a:endParaRPr>
          </a:p>
          <a:p>
            <a:pPr>
              <a:lnSpc>
                <a:spcPct val="90000"/>
              </a:lnSpc>
              <a:spcBef>
                <a:spcPts val="750"/>
              </a:spcBef>
            </a:pPr>
            <a:r>
              <a:rPr lang="en-GB" dirty="0">
                <a:latin typeface="Comic Sans MS"/>
              </a:rPr>
              <a:t>Plastic wallets if you wish to use them</a:t>
            </a:r>
          </a:p>
          <a:p>
            <a:pPr>
              <a:lnSpc>
                <a:spcPct val="90000"/>
              </a:lnSpc>
              <a:spcBef>
                <a:spcPts val="750"/>
              </a:spcBef>
            </a:pPr>
            <a:endParaRPr lang="en-GB" dirty="0">
              <a:latin typeface="Comic Sans MS"/>
            </a:endParaRPr>
          </a:p>
          <a:p>
            <a:pPr>
              <a:lnSpc>
                <a:spcPct val="90000"/>
              </a:lnSpc>
              <a:spcBef>
                <a:spcPts val="750"/>
              </a:spcBef>
            </a:pPr>
            <a:r>
              <a:rPr lang="en-GB" dirty="0">
                <a:latin typeface="Comic Sans MS"/>
              </a:rPr>
              <a:t>A completed copy of this booklet, this can be handwritten or typed (an electronic copy will be emailed out)</a:t>
            </a:r>
          </a:p>
          <a:p>
            <a:pPr algn="l"/>
            <a:endParaRPr lang="en-US" sz="2000" dirty="0">
              <a:ea typeface="Calibri"/>
              <a:cs typeface="Calibri"/>
            </a:endParaRPr>
          </a:p>
        </p:txBody>
      </p:sp>
      <p:sp>
        <p:nvSpPr>
          <p:cNvPr id="6" name="TextBox 5">
            <a:extLst>
              <a:ext uri="{FF2B5EF4-FFF2-40B4-BE49-F238E27FC236}">
                <a16:creationId xmlns:a16="http://schemas.microsoft.com/office/drawing/2014/main" id="{3B6A38FD-27AF-8C88-41AF-7E535149236A}"/>
              </a:ext>
            </a:extLst>
          </p:cNvPr>
          <p:cNvSpPr txBox="1"/>
          <p:nvPr/>
        </p:nvSpPr>
        <p:spPr>
          <a:xfrm>
            <a:off x="345342" y="2150748"/>
            <a:ext cx="6138266" cy="448988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1" name="Graphic 10" descr="Badge Tick with solid fill">
            <a:extLst>
              <a:ext uri="{FF2B5EF4-FFF2-40B4-BE49-F238E27FC236}">
                <a16:creationId xmlns:a16="http://schemas.microsoft.com/office/drawing/2014/main" id="{C072F34F-9444-2415-DB25-A9FE48FC6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994" y="6834935"/>
            <a:ext cx="914078" cy="914400"/>
          </a:xfrm>
          <a:prstGeom prst="rect">
            <a:avLst/>
          </a:prstGeom>
        </p:spPr>
      </p:pic>
    </p:spTree>
    <p:extLst>
      <p:ext uri="{BB962C8B-B14F-4D97-AF65-F5344CB8AC3E}">
        <p14:creationId xmlns:p14="http://schemas.microsoft.com/office/powerpoint/2010/main" val="1943151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2EE5354DAF94CA3C35D9548C2A974" ma:contentTypeVersion="7" ma:contentTypeDescription="Create a new document." ma:contentTypeScope="" ma:versionID="659d52c6f399384eafa36993c183bbe7">
  <xsd:schema xmlns:xsd="http://www.w3.org/2001/XMLSchema" xmlns:xs="http://www.w3.org/2001/XMLSchema" xmlns:p="http://schemas.microsoft.com/office/2006/metadata/properties" xmlns:ns3="c13f8316-c105-46d2-be5d-835b0292605d" xmlns:ns4="e21b1153-b6e7-41db-bb16-3d73470bf5ec" targetNamespace="http://schemas.microsoft.com/office/2006/metadata/properties" ma:root="true" ma:fieldsID="7f7c2f3bde452d8ac889cc18cd0b4a46" ns3:_="" ns4:_="">
    <xsd:import namespace="c13f8316-c105-46d2-be5d-835b0292605d"/>
    <xsd:import namespace="e21b1153-b6e7-41db-bb16-3d73470bf5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f8316-c105-46d2-be5d-835b029260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b1153-b6e7-41db-bb16-3d73470bf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33F04-6F2C-4FB6-8D9B-5217E96A0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f8316-c105-46d2-be5d-835b0292605d"/>
    <ds:schemaRef ds:uri="e21b1153-b6e7-41db-bb16-3d73470bf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9F002-F68F-4658-A4B1-0A408DD41207}">
  <ds:schemaRefs>
    <ds:schemaRef ds:uri="http://schemas.microsoft.com/sharepoint/v3/contenttype/forms"/>
  </ds:schemaRefs>
</ds:datastoreItem>
</file>

<file path=customXml/itemProps3.xml><?xml version="1.0" encoding="utf-8"?>
<ds:datastoreItem xmlns:ds="http://schemas.openxmlformats.org/officeDocument/2006/customXml" ds:itemID="{967D3F6B-4F28-4F39-9881-E58A2ECCD23F}">
  <ds:schemaRefs>
    <ds:schemaRef ds:uri="http://schemas.microsoft.com/office/2006/documentManagement/types"/>
    <ds:schemaRef ds:uri="http://purl.org/dc/terms/"/>
    <ds:schemaRef ds:uri="c13f8316-c105-46d2-be5d-835b0292605d"/>
    <ds:schemaRef ds:uri="http://purl.org/dc/elements/1.1/"/>
    <ds:schemaRef ds:uri="http://schemas.microsoft.com/office/infopath/2007/PartnerControls"/>
    <ds:schemaRef ds:uri="http://purl.org/dc/dcmitype/"/>
    <ds:schemaRef ds:uri="http://schemas.openxmlformats.org/package/2006/metadata/core-properties"/>
    <ds:schemaRef ds:uri="e21b1153-b6e7-41db-bb16-3d73470bf5e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1515</TotalTime>
  <Words>1139</Words>
  <Application>Microsoft Office PowerPoint</Application>
  <PresentationFormat>A4 Paper (210x297 mm)</PresentationFormat>
  <Paragraphs>214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 Level English Literature</vt:lpstr>
      <vt:lpstr>Contents</vt:lpstr>
      <vt:lpstr>What will I be studying?</vt:lpstr>
      <vt:lpstr>PowerPoint Presentation</vt:lpstr>
      <vt:lpstr>PowerPoint Presentation</vt:lpstr>
      <vt:lpstr>PowerPoint Presentation</vt:lpstr>
      <vt:lpstr>PowerPoint Presentation</vt:lpstr>
      <vt:lpstr>PowerPoint Presentation</vt:lpstr>
      <vt:lpstr>In September..</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N.SMITH</dc:creator>
  <cp:lastModifiedBy>Nicki Smith</cp:lastModifiedBy>
  <cp:revision>664</cp:revision>
  <cp:lastPrinted>2025-06-12T09:55:14Z</cp:lastPrinted>
  <dcterms:created xsi:type="dcterms:W3CDTF">2020-03-22T16:46:05Z</dcterms:created>
  <dcterms:modified xsi:type="dcterms:W3CDTF">2025-06-26T09:25:07Z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0x010100DB32EE5354DAF94CA3C35D9548C2A974</vt:lpwstr>
  </property>
</Properties>
</file>