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sldIdLst>
    <p:sldId id="257" r:id="rId5"/>
    <p:sldId id="291" r:id="rId6"/>
    <p:sldId id="259" r:id="rId7"/>
    <p:sldId id="274" r:id="rId8"/>
    <p:sldId id="285" r:id="rId9"/>
    <p:sldId id="303" r:id="rId10"/>
    <p:sldId id="305" r:id="rId11"/>
    <p:sldId id="306" r:id="rId12"/>
    <p:sldId id="299" r:id="rId13"/>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D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C24020-8C5A-B155-4282-2F1B52DB0E33}" v="1580" dt="2025-06-26T10:29:38.594"/>
    <p1510:client id="{EF825266-A60F-EF61-C94E-CC9498C2E7E4}" v="3556" dt="2025-06-26T09:25:04.450"/>
    <p1510:client id="{EFB4823F-7CC7-8618-4A69-4502C53E92C0}" v="508" dt="2025-06-25T11:22:30.4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0287" autoAdjust="0"/>
    <p:restoredTop sz="94660"/>
  </p:normalViewPr>
  <p:slideViewPr>
    <p:cSldViewPr snapToGrid="0" showGuides="1">
      <p:cViewPr varScale="1">
        <p:scale>
          <a:sx n="77" d="100"/>
          <a:sy n="77" d="100"/>
        </p:scale>
        <p:origin x="2940" y="102"/>
      </p:cViewPr>
      <p:guideLst>
        <p:guide orient="horz" pos="3120"/>
        <p:guide pos="2160"/>
      </p:guideLst>
    </p:cSldViewPr>
  </p:slideViewPr>
  <p:notesTextViewPr>
    <p:cViewPr>
      <p:scale>
        <a:sx n="1" d="1"/>
        <a:sy n="1" d="1"/>
      </p:scale>
      <p:origin x="0" y="0"/>
    </p:cViewPr>
  </p:notesTextViewPr>
  <p:sorterViewPr>
    <p:cViewPr>
      <p:scale>
        <a:sx n="100" d="100"/>
        <a:sy n="100" d="100"/>
      </p:scale>
      <p:origin x="0" y="-74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5F09FC0-8CFC-4BCF-B6EE-8F47DECB1E05}" type="datetimeFigureOut">
              <a:rPr lang="en-GB" smtClean="0"/>
              <a:t>26/06/2025</a:t>
            </a:fld>
            <a:endParaRPr lang="en-GB"/>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2E47927-748E-47FB-931B-3DECA6CCC319}" type="slidenum">
              <a:rPr lang="en-GB" smtClean="0"/>
              <a:t>‹#›</a:t>
            </a:fld>
            <a:endParaRPr lang="en-GB"/>
          </a:p>
        </p:txBody>
      </p:sp>
    </p:spTree>
    <p:extLst>
      <p:ext uri="{BB962C8B-B14F-4D97-AF65-F5344CB8AC3E}">
        <p14:creationId xmlns:p14="http://schemas.microsoft.com/office/powerpoint/2010/main" val="224047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2C3D27-FD62-48F9-85E3-41F0E8C29BB2}" type="datetime1">
              <a:rPr lang="en-GB" smtClean="0"/>
              <a:t>26/06/2025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158507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080F8C-5B0E-424E-97FF-DADE5088C92E}" type="datetime1">
              <a:rPr lang="en-GB" smtClean="0"/>
              <a:t>26/06/2025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84476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7901AE-B2C9-47C7-950D-6C0CDD26EFC9}" type="datetime1">
              <a:rPr lang="en-GB" smtClean="0"/>
              <a:t>26/06/2025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6745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8657A4-EA64-4A25-A368-02F10012D14B}" type="datetime1">
              <a:rPr lang="en-GB" smtClean="0"/>
              <a:t>26/06/2025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0010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1A716E-3428-46D9-B551-1553AFD9F97B}" type="datetime1">
              <a:rPr lang="en-GB" smtClean="0"/>
              <a:t>26/06/2025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56016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08D674-3510-4F7E-9731-B80FA2AD5A84}" type="datetime1">
              <a:rPr lang="en-GB" smtClean="0"/>
              <a:t>26/06/2025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48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9E6631-AE82-4686-B9A1-7C94D08FA939}" type="datetime1">
              <a:rPr lang="en-GB" smtClean="0"/>
              <a:t>26/06/2025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21086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277605-1B5C-48FD-A50C-7DAB474DEBDE}" type="datetime1">
              <a:rPr lang="en-GB" smtClean="0"/>
              <a:t>26/06/2025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32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2DF04-C61D-49FD-951D-CDEBAFB259D7}" type="datetime1">
              <a:rPr lang="en-GB" smtClean="0"/>
              <a:t>26/06/2025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68895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F5103F4-F923-4EDF-A6D5-E15CBD9E4479}" type="datetime1">
              <a:rPr lang="en-GB" smtClean="0"/>
              <a:t>26/06/2025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01645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5153BEF-36BE-4950-A6B1-0E202982A9C3}" type="datetime1">
              <a:rPr lang="en-GB" smtClean="0"/>
              <a:t>26/06/2025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254433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C3EA93D-1215-4E68-A34D-D6CC0A17E97D}" type="datetime1">
              <a:rPr lang="en-GB" smtClean="0"/>
              <a:t>26/06/2025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2197ACC-EB3C-4466-A41B-F6CC006DF8B4}" type="slidenum">
              <a:rPr lang="en-GB" smtClean="0"/>
              <a:t>‹#›</a:t>
            </a:fld>
            <a:endParaRPr lang="en-GB"/>
          </a:p>
        </p:txBody>
      </p:sp>
    </p:spTree>
    <p:extLst>
      <p:ext uri="{BB962C8B-B14F-4D97-AF65-F5344CB8AC3E}">
        <p14:creationId xmlns:p14="http://schemas.microsoft.com/office/powerpoint/2010/main" val="3831777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bbc.co.uk/iplayer/episodes/p0d5w8pf/how-the-bbc-began" TargetMode="Externa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547" y="196615"/>
            <a:ext cx="4294505" cy="1007481"/>
          </a:xfrm>
        </p:spPr>
        <p:txBody>
          <a:bodyPr>
            <a:noAutofit/>
          </a:bodyPr>
          <a:lstStyle/>
          <a:p>
            <a:pPr algn="ctr"/>
            <a:r>
              <a:rPr lang="en-GB" sz="3600" b="1" dirty="0">
                <a:latin typeface="Comic Sans MS"/>
              </a:rPr>
              <a:t>A Level</a:t>
            </a:r>
            <a:br>
              <a:rPr lang="en-GB" sz="3600" b="1" dirty="0">
                <a:latin typeface="Comic Sans MS"/>
              </a:rPr>
            </a:br>
            <a:r>
              <a:rPr lang="en-GB" sz="3600" b="1" dirty="0">
                <a:latin typeface="Comic Sans MS"/>
                <a:ea typeface="Calibri Light"/>
                <a:cs typeface="Calibri Light"/>
              </a:rPr>
              <a:t>English Language</a:t>
            </a:r>
            <a:endParaRPr lang="en-US" dirty="0">
              <a:latin typeface="Comic Sans MS"/>
            </a:endParaRPr>
          </a:p>
        </p:txBody>
      </p:sp>
      <p:sp>
        <p:nvSpPr>
          <p:cNvPr id="3" name="Slide Number Placeholder 2">
            <a:extLst>
              <a:ext uri="{FF2B5EF4-FFF2-40B4-BE49-F238E27FC236}">
                <a16:creationId xmlns:a16="http://schemas.microsoft.com/office/drawing/2014/main" id="{7AB1FB7D-3A11-4DBA-A475-0BF02AB95265}"/>
              </a:ext>
            </a:extLst>
          </p:cNvPr>
          <p:cNvSpPr>
            <a:spLocks noGrp="1"/>
          </p:cNvSpPr>
          <p:nvPr>
            <p:ph type="sldNum" sz="quarter" idx="12"/>
          </p:nvPr>
        </p:nvSpPr>
        <p:spPr/>
        <p:txBody>
          <a:bodyPr/>
          <a:lstStyle/>
          <a:p>
            <a:fld id="{42197ACC-EB3C-4466-A41B-F6CC006DF8B4}" type="slidenum">
              <a:rPr lang="en-GB" dirty="0" smtClean="0"/>
              <a:t>1</a:t>
            </a:fld>
            <a:endParaRPr lang="en-GB" dirty="0"/>
          </a:p>
        </p:txBody>
      </p:sp>
      <p:pic>
        <p:nvPicPr>
          <p:cNvPr id="4" name="Picture 3">
            <a:extLst>
              <a:ext uri="{FF2B5EF4-FFF2-40B4-BE49-F238E27FC236}">
                <a16:creationId xmlns:a16="http://schemas.microsoft.com/office/drawing/2014/main" id="{E71B886D-73EA-4974-ABC4-94CB5D39EDF4}"/>
              </a:ext>
            </a:extLst>
          </p:cNvPr>
          <p:cNvPicPr>
            <a:picLocks noChangeAspect="1"/>
          </p:cNvPicPr>
          <p:nvPr/>
        </p:nvPicPr>
        <p:blipFill>
          <a:blip r:embed="rId2"/>
          <a:stretch>
            <a:fillRect/>
          </a:stretch>
        </p:blipFill>
        <p:spPr>
          <a:xfrm>
            <a:off x="4619506" y="197200"/>
            <a:ext cx="1889924" cy="701101"/>
          </a:xfrm>
          <a:prstGeom prst="rect">
            <a:avLst/>
          </a:prstGeom>
        </p:spPr>
      </p:pic>
      <p:sp>
        <p:nvSpPr>
          <p:cNvPr id="5" name="Rectangle 4">
            <a:extLst>
              <a:ext uri="{FF2B5EF4-FFF2-40B4-BE49-F238E27FC236}">
                <a16:creationId xmlns:a16="http://schemas.microsoft.com/office/drawing/2014/main" id="{165AA25E-2661-4F74-AC0D-0A0BF034E9A7}"/>
              </a:ext>
            </a:extLst>
          </p:cNvPr>
          <p:cNvSpPr/>
          <p:nvPr/>
        </p:nvSpPr>
        <p:spPr>
          <a:xfrm>
            <a:off x="767258" y="7174226"/>
            <a:ext cx="5320992" cy="11542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omic Sans MS"/>
              </a:rPr>
              <a:t>You need to work through this booklet and complete all tasks.</a:t>
            </a:r>
            <a:r>
              <a:rPr lang="en-GB" dirty="0">
                <a:solidFill>
                  <a:schemeClr val="tx1"/>
                </a:solidFill>
                <a:latin typeface="Comic Sans MS"/>
              </a:rPr>
              <a:t> Bring a printed copy of this to our first lesson in September.</a:t>
            </a:r>
            <a:endParaRPr lang="en-US" dirty="0">
              <a:solidFill>
                <a:schemeClr val="tx1"/>
              </a:solidFill>
              <a:latin typeface="Comic Sans MS"/>
              <a:ea typeface="Calibri"/>
              <a:cs typeface="Calibri"/>
            </a:endParaRPr>
          </a:p>
        </p:txBody>
      </p:sp>
      <p:pic>
        <p:nvPicPr>
          <p:cNvPr id="9" name="Picture 8" descr="Diagram&#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2299748" y="8794146"/>
            <a:ext cx="2543715" cy="976956"/>
          </a:xfrm>
          <a:prstGeom prst="rect">
            <a:avLst/>
          </a:prstGeom>
        </p:spPr>
      </p:pic>
      <p:pic>
        <p:nvPicPr>
          <p:cNvPr id="7" name="Picture 6" descr="Generated image">
            <a:extLst>
              <a:ext uri="{FF2B5EF4-FFF2-40B4-BE49-F238E27FC236}">
                <a16:creationId xmlns:a16="http://schemas.microsoft.com/office/drawing/2014/main" id="{301EB152-33C5-021D-61A6-4A76FA538402}"/>
              </a:ext>
            </a:extLst>
          </p:cNvPr>
          <p:cNvPicPr>
            <a:picLocks noChangeAspect="1"/>
          </p:cNvPicPr>
          <p:nvPr/>
        </p:nvPicPr>
        <p:blipFill>
          <a:blip r:embed="rId4"/>
          <a:stretch>
            <a:fillRect/>
          </a:stretch>
        </p:blipFill>
        <p:spPr>
          <a:xfrm>
            <a:off x="766823" y="1869890"/>
            <a:ext cx="5327692" cy="4937008"/>
          </a:xfrm>
          <a:prstGeom prst="rect">
            <a:avLst/>
          </a:prstGeom>
        </p:spPr>
      </p:pic>
    </p:spTree>
    <p:extLst>
      <p:ext uri="{BB962C8B-B14F-4D97-AF65-F5344CB8AC3E}">
        <p14:creationId xmlns:p14="http://schemas.microsoft.com/office/powerpoint/2010/main" val="38102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5BA8C-729F-44B3-A80A-313E739313C7}"/>
              </a:ext>
            </a:extLst>
          </p:cNvPr>
          <p:cNvSpPr>
            <a:spLocks noGrp="1"/>
          </p:cNvSpPr>
          <p:nvPr>
            <p:ph type="title"/>
          </p:nvPr>
        </p:nvSpPr>
        <p:spPr>
          <a:xfrm>
            <a:off x="686" y="167969"/>
            <a:ext cx="6856625" cy="467241"/>
          </a:xfrm>
        </p:spPr>
        <p:txBody>
          <a:bodyPr>
            <a:normAutofit fontScale="90000"/>
          </a:bodyPr>
          <a:lstStyle/>
          <a:p>
            <a:pPr algn="ctr"/>
            <a:r>
              <a:rPr lang="en-GB" b="1" u="sng" dirty="0">
                <a:latin typeface="Comic Sans MS"/>
              </a:rPr>
              <a:t>Contents</a:t>
            </a:r>
          </a:p>
        </p:txBody>
      </p:sp>
      <p:sp>
        <p:nvSpPr>
          <p:cNvPr id="3" name="Content Placeholder 2">
            <a:extLst>
              <a:ext uri="{FF2B5EF4-FFF2-40B4-BE49-F238E27FC236}">
                <a16:creationId xmlns:a16="http://schemas.microsoft.com/office/drawing/2014/main" id="{DAA6624C-AC89-419A-8363-CE0FFFC248FD}"/>
              </a:ext>
            </a:extLst>
          </p:cNvPr>
          <p:cNvSpPr>
            <a:spLocks noGrp="1"/>
          </p:cNvSpPr>
          <p:nvPr>
            <p:ph idx="1"/>
          </p:nvPr>
        </p:nvSpPr>
        <p:spPr>
          <a:xfrm>
            <a:off x="266701" y="1494014"/>
            <a:ext cx="6305550" cy="5668786"/>
          </a:xfrm>
        </p:spPr>
        <p:txBody>
          <a:bodyPr vert="horz" lIns="91440" tIns="45720" rIns="91440" bIns="45720" rtlCol="0" anchor="t">
            <a:normAutofit/>
          </a:bodyPr>
          <a:lstStyle/>
          <a:p>
            <a:pPr marL="0" indent="0">
              <a:buNone/>
            </a:pPr>
            <a:endParaRPr lang="en-GB" dirty="0"/>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8F421C19-CCFE-45F4-9083-F683F0911CFD}"/>
              </a:ext>
            </a:extLst>
          </p:cNvPr>
          <p:cNvSpPr>
            <a:spLocks noGrp="1"/>
          </p:cNvSpPr>
          <p:nvPr>
            <p:ph type="sldNum" sz="quarter" idx="12"/>
          </p:nvPr>
        </p:nvSpPr>
        <p:spPr/>
        <p:txBody>
          <a:bodyPr/>
          <a:lstStyle/>
          <a:p>
            <a:fld id="{42197ACC-EB3C-4466-A41B-F6CC006DF8B4}" type="slidenum">
              <a:rPr lang="en-GB" smtClean="0"/>
              <a:t>2</a:t>
            </a:fld>
            <a:endParaRPr lang="en-GB"/>
          </a:p>
        </p:txBody>
      </p:sp>
      <p:sp>
        <p:nvSpPr>
          <p:cNvPr id="5" name="TextBox 4">
            <a:extLst>
              <a:ext uri="{FF2B5EF4-FFF2-40B4-BE49-F238E27FC236}">
                <a16:creationId xmlns:a16="http://schemas.microsoft.com/office/drawing/2014/main" id="{E69CAA57-65D9-42EB-47BD-0A503B490A0E}"/>
              </a:ext>
            </a:extLst>
          </p:cNvPr>
          <p:cNvSpPr txBox="1"/>
          <p:nvPr/>
        </p:nvSpPr>
        <p:spPr>
          <a:xfrm>
            <a:off x="455318" y="847739"/>
            <a:ext cx="5934019" cy="586570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a:buChar char="•"/>
            </a:pPr>
            <a:r>
              <a:rPr lang="en-US" dirty="0">
                <a:latin typeface="Comic Sans MS"/>
                <a:ea typeface="Calibri"/>
                <a:cs typeface="Calibri"/>
              </a:rPr>
              <a:t>What will I be studying?</a:t>
            </a:r>
            <a:endParaRPr lang="en-US">
              <a:latin typeface="Calibri" panose="020F0502020204030204"/>
              <a:ea typeface="Calibri"/>
              <a:cs typeface="Calibri"/>
            </a:endParaRPr>
          </a:p>
          <a:p>
            <a:pPr algn="r">
              <a:lnSpc>
                <a:spcPct val="150000"/>
              </a:lnSpc>
            </a:pPr>
            <a:r>
              <a:rPr lang="en-US" b="1" dirty="0">
                <a:latin typeface="Comic Sans MS"/>
                <a:ea typeface="Calibri"/>
                <a:cs typeface="Calibri"/>
              </a:rPr>
              <a:t>Page 3</a:t>
            </a:r>
          </a:p>
          <a:p>
            <a:pPr marL="342900" indent="-342900">
              <a:lnSpc>
                <a:spcPct val="150000"/>
              </a:lnSpc>
              <a:buFont typeface="Arial"/>
              <a:buChar char="•"/>
            </a:pPr>
            <a:r>
              <a:rPr lang="en-US" dirty="0">
                <a:latin typeface="Comic Sans MS"/>
                <a:ea typeface="Calibri"/>
                <a:cs typeface="Calibri"/>
              </a:rPr>
              <a:t>Glossary of language key terms</a:t>
            </a:r>
            <a:endParaRPr lang="en-US" b="1" dirty="0">
              <a:latin typeface="Comic Sans MS"/>
              <a:ea typeface="Calibri"/>
              <a:cs typeface="Calibri"/>
            </a:endParaRPr>
          </a:p>
          <a:p>
            <a:pPr algn="r">
              <a:lnSpc>
                <a:spcPct val="150000"/>
              </a:lnSpc>
            </a:pPr>
            <a:r>
              <a:rPr lang="en-US" b="1" dirty="0">
                <a:latin typeface="Comic Sans MS"/>
                <a:ea typeface="Calibri"/>
                <a:cs typeface="Calibri"/>
              </a:rPr>
              <a:t>Page 4</a:t>
            </a:r>
          </a:p>
          <a:p>
            <a:pPr marL="342900" indent="-342900">
              <a:lnSpc>
                <a:spcPct val="150000"/>
              </a:lnSpc>
              <a:buFont typeface="Arial"/>
              <a:buChar char="•"/>
            </a:pPr>
            <a:r>
              <a:rPr lang="en-US" dirty="0">
                <a:latin typeface="Comic Sans MS"/>
                <a:ea typeface="Calibri"/>
                <a:cs typeface="Calibri"/>
              </a:rPr>
              <a:t>Research: Key Theorists</a:t>
            </a:r>
            <a:endParaRPr lang="en-US" dirty="0">
              <a:ea typeface="Calibri" panose="020F0502020204030204"/>
              <a:cs typeface="Calibri" panose="020F0502020204030204"/>
            </a:endParaRPr>
          </a:p>
          <a:p>
            <a:pPr algn="r">
              <a:lnSpc>
                <a:spcPct val="150000"/>
              </a:lnSpc>
            </a:pPr>
            <a:r>
              <a:rPr lang="en-US" b="1" dirty="0">
                <a:latin typeface="Comic Sans MS"/>
                <a:ea typeface="Calibri"/>
                <a:cs typeface="Calibri"/>
              </a:rPr>
              <a:t>Page 5</a:t>
            </a:r>
          </a:p>
          <a:p>
            <a:pPr marL="342900" indent="-342900">
              <a:lnSpc>
                <a:spcPct val="150000"/>
              </a:lnSpc>
              <a:buFont typeface="Arial"/>
              <a:buChar char="•"/>
            </a:pPr>
            <a:r>
              <a:rPr lang="en-US" dirty="0">
                <a:latin typeface="Comic Sans MS"/>
                <a:ea typeface="Calibri"/>
                <a:cs typeface="Calibri"/>
              </a:rPr>
              <a:t>Research: Media Institutions</a:t>
            </a:r>
          </a:p>
          <a:p>
            <a:pPr algn="r">
              <a:lnSpc>
                <a:spcPct val="150000"/>
              </a:lnSpc>
            </a:pPr>
            <a:r>
              <a:rPr lang="en-US" b="1" dirty="0">
                <a:latin typeface="Comic Sans MS"/>
                <a:ea typeface="Calibri"/>
                <a:cs typeface="Calibri"/>
              </a:rPr>
              <a:t>Page 6</a:t>
            </a:r>
            <a:endParaRPr lang="en-US">
              <a:ea typeface="Calibri" panose="020F0502020204030204"/>
              <a:cs typeface="Calibri" panose="020F0502020204030204"/>
            </a:endParaRPr>
          </a:p>
          <a:p>
            <a:pPr marL="342900" indent="-342900">
              <a:lnSpc>
                <a:spcPct val="150000"/>
              </a:lnSpc>
              <a:buFont typeface="Arial"/>
              <a:buChar char="•"/>
            </a:pPr>
            <a:r>
              <a:rPr lang="en-US" dirty="0">
                <a:latin typeface="Comic Sans MS"/>
                <a:ea typeface="Calibri"/>
                <a:cs typeface="Calibri"/>
              </a:rPr>
              <a:t>Language Frameworks</a:t>
            </a:r>
          </a:p>
          <a:p>
            <a:pPr algn="r">
              <a:lnSpc>
                <a:spcPct val="150000"/>
              </a:lnSpc>
            </a:pPr>
            <a:r>
              <a:rPr lang="en-US" b="1" dirty="0">
                <a:latin typeface="Comic Sans MS"/>
                <a:ea typeface="Calibri"/>
                <a:cs typeface="Calibri"/>
              </a:rPr>
              <a:t>Page 7</a:t>
            </a:r>
            <a:endParaRPr lang="en-US">
              <a:ea typeface="Calibri" panose="020F0502020204030204"/>
              <a:cs typeface="Calibri" panose="020F0502020204030204"/>
            </a:endParaRPr>
          </a:p>
          <a:p>
            <a:pPr marL="342900" indent="-342900">
              <a:lnSpc>
                <a:spcPct val="150000"/>
              </a:lnSpc>
              <a:buFont typeface="Arial"/>
              <a:buChar char="•"/>
            </a:pPr>
            <a:r>
              <a:rPr lang="en-US" dirty="0">
                <a:latin typeface="Comic Sans MS"/>
                <a:ea typeface="Calibri"/>
                <a:cs typeface="Calibri"/>
              </a:rPr>
              <a:t>Recommended Reading</a:t>
            </a:r>
          </a:p>
          <a:p>
            <a:pPr algn="r">
              <a:lnSpc>
                <a:spcPct val="150000"/>
              </a:lnSpc>
            </a:pPr>
            <a:r>
              <a:rPr lang="en-US" b="1" dirty="0">
                <a:latin typeface="Comic Sans MS"/>
                <a:ea typeface="Calibri"/>
                <a:cs typeface="Calibri"/>
              </a:rPr>
              <a:t>Page 8</a:t>
            </a:r>
            <a:endParaRPr lang="en-US">
              <a:ea typeface="Calibri" panose="020F0502020204030204"/>
              <a:cs typeface="Calibri" panose="020F0502020204030204"/>
            </a:endParaRPr>
          </a:p>
          <a:p>
            <a:pPr marL="342900" indent="-342900">
              <a:lnSpc>
                <a:spcPct val="150000"/>
              </a:lnSpc>
              <a:buFont typeface="Arial"/>
              <a:buChar char="•"/>
            </a:pPr>
            <a:r>
              <a:rPr lang="en-US" dirty="0">
                <a:latin typeface="Comic Sans MS"/>
                <a:ea typeface="Calibri"/>
                <a:cs typeface="Calibri"/>
              </a:rPr>
              <a:t>In September...</a:t>
            </a:r>
          </a:p>
          <a:p>
            <a:pPr algn="r">
              <a:lnSpc>
                <a:spcPct val="150000"/>
              </a:lnSpc>
            </a:pPr>
            <a:r>
              <a:rPr lang="en-US" b="1" dirty="0">
                <a:latin typeface="Comic Sans MS"/>
                <a:ea typeface="Calibri"/>
                <a:cs typeface="Calibri"/>
              </a:rPr>
              <a:t>Page 9</a:t>
            </a:r>
            <a:endParaRPr lang="en-US">
              <a:ea typeface="Calibri" panose="020F0502020204030204"/>
              <a:cs typeface="Calibri" panose="020F0502020204030204"/>
            </a:endParaRPr>
          </a:p>
        </p:txBody>
      </p:sp>
      <p:pic>
        <p:nvPicPr>
          <p:cNvPr id="6" name="Graphic 5" descr="Magnifying glass with solid fill">
            <a:extLst>
              <a:ext uri="{FF2B5EF4-FFF2-40B4-BE49-F238E27FC236}">
                <a16:creationId xmlns:a16="http://schemas.microsoft.com/office/drawing/2014/main" id="{D5D3B9D9-B2B1-8A45-E7F7-E48E388B37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83156" y="853657"/>
            <a:ext cx="914078" cy="914400"/>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50B004D2-B05E-A7BD-5C45-35D171321040}"/>
              </a:ext>
            </a:extLst>
          </p:cNvPr>
          <p:cNvPicPr>
            <a:picLocks noChangeAspect="1"/>
          </p:cNvPicPr>
          <p:nvPr/>
        </p:nvPicPr>
        <p:blipFill>
          <a:blip r:embed="rId4"/>
          <a:srcRect l="44266" t="35285" r="3668" b="20007"/>
          <a:stretch>
            <a:fillRect/>
          </a:stretch>
        </p:blipFill>
        <p:spPr>
          <a:xfrm>
            <a:off x="1476243" y="6870884"/>
            <a:ext cx="3898964" cy="2167484"/>
          </a:xfrm>
          <a:prstGeom prst="rect">
            <a:avLst/>
          </a:prstGeom>
        </p:spPr>
      </p:pic>
    </p:spTree>
    <p:extLst>
      <p:ext uri="{BB962C8B-B14F-4D97-AF65-F5344CB8AC3E}">
        <p14:creationId xmlns:p14="http://schemas.microsoft.com/office/powerpoint/2010/main" val="4106949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30" y="214584"/>
            <a:ext cx="6458702" cy="699816"/>
          </a:xfrm>
        </p:spPr>
        <p:txBody>
          <a:bodyPr/>
          <a:lstStyle/>
          <a:p>
            <a:pPr algn="ctr"/>
            <a:r>
              <a:rPr lang="en-GB" b="1" dirty="0">
                <a:latin typeface="Comic Sans MS"/>
              </a:rPr>
              <a:t>What will I be studying?</a:t>
            </a:r>
          </a:p>
        </p:txBody>
      </p:sp>
      <p:sp>
        <p:nvSpPr>
          <p:cNvPr id="3" name="Content Placeholder 2"/>
          <p:cNvSpPr>
            <a:spLocks noGrp="1"/>
          </p:cNvSpPr>
          <p:nvPr>
            <p:ph idx="1"/>
          </p:nvPr>
        </p:nvSpPr>
        <p:spPr>
          <a:xfrm>
            <a:off x="386743" y="898702"/>
            <a:ext cx="6097756" cy="2260307"/>
          </a:xfrm>
          <a:ln>
            <a:solidFill>
              <a:schemeClr val="tx1"/>
            </a:solidFill>
          </a:ln>
        </p:spPr>
        <p:txBody>
          <a:bodyPr vert="horz" lIns="91440" tIns="45720" rIns="91440" bIns="45720" rtlCol="0" anchor="t">
            <a:noAutofit/>
          </a:bodyPr>
          <a:lstStyle/>
          <a:p>
            <a:pPr>
              <a:buNone/>
            </a:pPr>
            <a:r>
              <a:rPr lang="en-GB" sz="1400" b="1" dirty="0">
                <a:latin typeface="Comic Sans MS"/>
                <a:ea typeface="+mn-lt"/>
                <a:cs typeface="+mn-lt"/>
              </a:rPr>
              <a:t>English Language is a fascinating and thought-provoking course that will transform the way you think about language. It’s not just about reading and writing — it’s about analysing how language works in the real world, exploring how it reflects our identities, and understanding how it evolves over time.</a:t>
            </a:r>
            <a:endParaRPr lang="en-US" sz="1400" b="1">
              <a:latin typeface="Comic Sans MS"/>
            </a:endParaRPr>
          </a:p>
          <a:p>
            <a:pPr>
              <a:buNone/>
            </a:pPr>
            <a:r>
              <a:rPr lang="en-GB" sz="1400" dirty="0">
                <a:latin typeface="Comic Sans MS"/>
                <a:ea typeface="+mn-lt"/>
                <a:cs typeface="+mn-lt"/>
              </a:rPr>
              <a:t>In this course, you’ll investigate contexts — from political speeches to social media posts, from children’s early language development to the influence of technology on communication. You’ll become confident in analysing spoken and written texts, developing your ability to write clearly, critically, and creatively.</a:t>
            </a:r>
            <a:endParaRPr lang="en-GB" sz="1400" dirty="0">
              <a:latin typeface="Comic Sans MS"/>
            </a:endParaRPr>
          </a:p>
          <a:p>
            <a:pPr marL="0" indent="0">
              <a:lnSpc>
                <a:spcPct val="100000"/>
              </a:lnSpc>
              <a:buNone/>
            </a:pPr>
            <a:endParaRPr lang="en-GB" sz="1400" b="1" dirty="0">
              <a:latin typeface="Comic Sans MS"/>
              <a:ea typeface="Calibri"/>
              <a:cs typeface="Calibri"/>
            </a:endParaRPr>
          </a:p>
        </p:txBody>
      </p:sp>
      <p:sp>
        <p:nvSpPr>
          <p:cNvPr id="4" name="Slide Number Placeholder 3">
            <a:extLst>
              <a:ext uri="{FF2B5EF4-FFF2-40B4-BE49-F238E27FC236}">
                <a16:creationId xmlns:a16="http://schemas.microsoft.com/office/drawing/2014/main" id="{D53CC08F-2E90-42D2-B1B2-FFE3C329967A}"/>
              </a:ext>
            </a:extLst>
          </p:cNvPr>
          <p:cNvSpPr>
            <a:spLocks noGrp="1"/>
          </p:cNvSpPr>
          <p:nvPr>
            <p:ph type="sldNum" sz="quarter" idx="12"/>
          </p:nvPr>
        </p:nvSpPr>
        <p:spPr/>
        <p:txBody>
          <a:bodyPr/>
          <a:lstStyle/>
          <a:p>
            <a:fld id="{42197ACC-EB3C-4466-A41B-F6CC006DF8B4}" type="slidenum">
              <a:rPr lang="en-GB" dirty="0" smtClean="0"/>
              <a:t>3</a:t>
            </a:fld>
            <a:endParaRPr lang="en-GB" dirty="0"/>
          </a:p>
        </p:txBody>
      </p:sp>
      <p:pic>
        <p:nvPicPr>
          <p:cNvPr id="8" name="Picture 7" descr="Diagram&#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2299748" y="8569673"/>
            <a:ext cx="2543715" cy="976956"/>
          </a:xfrm>
          <a:prstGeom prst="rect">
            <a:avLst/>
          </a:prstGeom>
        </p:spPr>
      </p:pic>
      <p:graphicFrame>
        <p:nvGraphicFramePr>
          <p:cNvPr id="7" name="Table 6">
            <a:extLst>
              <a:ext uri="{FF2B5EF4-FFF2-40B4-BE49-F238E27FC236}">
                <a16:creationId xmlns:a16="http://schemas.microsoft.com/office/drawing/2014/main" id="{4A23420B-7C22-225C-377C-872C21DA2578}"/>
              </a:ext>
            </a:extLst>
          </p:cNvPr>
          <p:cNvGraphicFramePr>
            <a:graphicFrameLocks noGrp="1"/>
          </p:cNvGraphicFramePr>
          <p:nvPr>
            <p:extLst>
              <p:ext uri="{D42A27DB-BD31-4B8C-83A1-F6EECF244321}">
                <p14:modId xmlns:p14="http://schemas.microsoft.com/office/powerpoint/2010/main" val="3476362341"/>
              </p:ext>
            </p:extLst>
          </p:nvPr>
        </p:nvGraphicFramePr>
        <p:xfrm>
          <a:off x="379570" y="3328392"/>
          <a:ext cx="6084318" cy="5073904"/>
        </p:xfrm>
        <a:graphic>
          <a:graphicData uri="http://schemas.openxmlformats.org/drawingml/2006/table">
            <a:tbl>
              <a:tblPr firstRow="1" bandRow="1">
                <a:tableStyleId>{5C22544A-7EE6-4342-B048-85BDC9FD1C3A}</a:tableStyleId>
              </a:tblPr>
              <a:tblGrid>
                <a:gridCol w="2028106">
                  <a:extLst>
                    <a:ext uri="{9D8B030D-6E8A-4147-A177-3AD203B41FA5}">
                      <a16:colId xmlns:a16="http://schemas.microsoft.com/office/drawing/2014/main" val="1562745933"/>
                    </a:ext>
                  </a:extLst>
                </a:gridCol>
                <a:gridCol w="2028106">
                  <a:extLst>
                    <a:ext uri="{9D8B030D-6E8A-4147-A177-3AD203B41FA5}">
                      <a16:colId xmlns:a16="http://schemas.microsoft.com/office/drawing/2014/main" val="3466157252"/>
                    </a:ext>
                  </a:extLst>
                </a:gridCol>
                <a:gridCol w="2028106">
                  <a:extLst>
                    <a:ext uri="{9D8B030D-6E8A-4147-A177-3AD203B41FA5}">
                      <a16:colId xmlns:a16="http://schemas.microsoft.com/office/drawing/2014/main" val="2133175991"/>
                    </a:ext>
                  </a:extLst>
                </a:gridCol>
              </a:tblGrid>
              <a:tr h="4128023">
                <a:tc>
                  <a:txBody>
                    <a:bodyPr/>
                    <a:lstStyle/>
                    <a:p>
                      <a:pPr marL="0" marR="0" lvl="0" indent="0" algn="l">
                        <a:lnSpc>
                          <a:spcPts val="2250"/>
                        </a:lnSpc>
                        <a:spcBef>
                          <a:spcPts val="0"/>
                        </a:spcBef>
                        <a:spcAft>
                          <a:spcPts val="0"/>
                        </a:spcAft>
                        <a:buNone/>
                      </a:pPr>
                      <a:r>
                        <a:rPr lang="en-GB" sz="1400" b="1" i="0" u="none" strike="noStrike" noProof="0" dirty="0">
                          <a:solidFill>
                            <a:schemeClr val="tx1"/>
                          </a:solidFill>
                          <a:latin typeface="Comic Sans MS"/>
                        </a:rPr>
                        <a:t>Paper 1 – Language, the Individual and Society </a:t>
                      </a:r>
                      <a:endParaRPr lang="en-US" sz="1400" b="1" i="0" u="none" strike="noStrike" noProof="0" dirty="0">
                        <a:solidFill>
                          <a:schemeClr val="tx1"/>
                        </a:solidFill>
                        <a:latin typeface="Comic Sans MS"/>
                      </a:endParaRPr>
                    </a:p>
                    <a:p>
                      <a:pPr marL="0" marR="0" lvl="0" indent="0" algn="l">
                        <a:lnSpc>
                          <a:spcPts val="2250"/>
                        </a:lnSpc>
                        <a:spcBef>
                          <a:spcPts val="0"/>
                        </a:spcBef>
                        <a:spcAft>
                          <a:spcPts val="0"/>
                        </a:spcAft>
                        <a:buNone/>
                      </a:pPr>
                      <a:endParaRPr lang="en-US" sz="1400" b="1" i="0" u="none" strike="noStrike" noProof="0" dirty="0">
                        <a:solidFill>
                          <a:schemeClr val="tx1"/>
                        </a:solidFill>
                        <a:latin typeface="Comic Sans MS"/>
                      </a:endParaRPr>
                    </a:p>
                    <a:p>
                      <a:pPr marL="285750" lvl="0" indent="-285750" algn="l">
                        <a:buClr>
                          <a:srgbClr val="FFFFFF"/>
                        </a:buClr>
                        <a:buFont typeface="Arial,Sans-Serif"/>
                        <a:buChar char="•"/>
                      </a:pPr>
                      <a:r>
                        <a:rPr lang="en-US" sz="1400" b="0" i="0" u="none" strike="noStrike" noProof="0" dirty="0">
                          <a:solidFill>
                            <a:schemeClr val="tx1"/>
                          </a:solidFill>
                          <a:latin typeface="Comic Sans MS"/>
                        </a:rPr>
                        <a:t>Textual variations and representations</a:t>
                      </a:r>
                      <a:br>
                        <a:rPr lang="en-US" sz="1400" b="0" i="0" u="none" strike="noStrike" noProof="0" dirty="0">
                          <a:solidFill>
                            <a:schemeClr val="tx1"/>
                          </a:solidFill>
                          <a:latin typeface="Comic Sans MS"/>
                        </a:rPr>
                      </a:br>
                      <a:endParaRPr lang="en-US" sz="1400" b="0" i="0" u="none" strike="noStrike" noProof="0" dirty="0">
                        <a:solidFill>
                          <a:schemeClr val="tx1"/>
                        </a:solidFill>
                        <a:latin typeface="Comic Sans MS"/>
                      </a:endParaRPr>
                    </a:p>
                    <a:p>
                      <a:pPr marL="285750" lvl="0" indent="-285750" algn="l">
                        <a:buClr>
                          <a:srgbClr val="FFFFFF"/>
                        </a:buClr>
                        <a:buFont typeface="Arial,Sans-Serif"/>
                        <a:buChar char="•"/>
                      </a:pPr>
                      <a:r>
                        <a:rPr lang="en-US" sz="1400" b="0" i="0" u="none" strike="noStrike" noProof="0" dirty="0">
                          <a:solidFill>
                            <a:schemeClr val="tx1"/>
                          </a:solidFill>
                          <a:latin typeface="Comic Sans MS"/>
                        </a:rPr>
                        <a:t>Children's language development (0-11 years)</a:t>
                      </a:r>
                      <a:br>
                        <a:rPr lang="en-US" sz="1400" b="0" i="0" u="none" strike="noStrike" noProof="0" dirty="0">
                          <a:solidFill>
                            <a:schemeClr val="tx1"/>
                          </a:solidFill>
                          <a:latin typeface="Comic Sans MS"/>
                        </a:rPr>
                      </a:br>
                      <a:endParaRPr lang="en-US" sz="1400" b="0" i="0" u="none" strike="noStrike" noProof="0" dirty="0">
                        <a:solidFill>
                          <a:schemeClr val="tx1"/>
                        </a:solidFill>
                        <a:latin typeface="Comic Sans MS"/>
                      </a:endParaRPr>
                    </a:p>
                    <a:p>
                      <a:pPr marL="285750" lvl="0" indent="-285750" algn="l">
                        <a:buClr>
                          <a:srgbClr val="FFFFFF"/>
                        </a:buClr>
                        <a:buFont typeface="Arial,Sans-Serif"/>
                        <a:buChar char="•"/>
                      </a:pPr>
                      <a:r>
                        <a:rPr lang="en-US" sz="1400" b="0" i="0" u="none" strike="noStrike" noProof="0" dirty="0">
                          <a:solidFill>
                            <a:schemeClr val="tx1"/>
                          </a:solidFill>
                          <a:latin typeface="Comic Sans MS"/>
                        </a:rPr>
                        <a:t>Methods of language analysis are integrated into the activities</a:t>
                      </a:r>
                    </a:p>
                    <a:p>
                      <a:pPr marL="285750" lvl="0" indent="-285750" algn="l">
                        <a:buClr>
                          <a:srgbClr val="FFFFFF"/>
                        </a:buClr>
                        <a:buFont typeface="Arial,Sans-Serif"/>
                        <a:buChar char="•"/>
                      </a:pPr>
                      <a:endParaRPr lang="en-US" sz="1400" b="0" i="0" u="none" strike="noStrike" noProof="0" dirty="0">
                        <a:solidFill>
                          <a:schemeClr val="tx1"/>
                        </a:solidFill>
                        <a:latin typeface="Comic Sans MS"/>
                      </a:endParaRPr>
                    </a:p>
                    <a:p>
                      <a:pPr marL="0" lvl="0" indent="0" algn="l">
                        <a:buClr>
                          <a:srgbClr val="FFFFFF"/>
                        </a:buClr>
                        <a:buNone/>
                      </a:pPr>
                      <a:r>
                        <a:rPr lang="en-US" sz="1400" b="1" i="0" u="none" strike="noStrike" noProof="0" dirty="0">
                          <a:solidFill>
                            <a:schemeClr val="tx1"/>
                          </a:solidFill>
                          <a:latin typeface="Comic Sans MS"/>
                        </a:rPr>
                        <a:t>Examination</a:t>
                      </a:r>
                      <a:endParaRPr lang="en-US" sz="1400" b="0" i="0" u="none" strike="noStrike" noProof="0" dirty="0">
                        <a:solidFill>
                          <a:schemeClr val="tx1"/>
                        </a:solidFill>
                        <a:latin typeface="Comic Sans MS"/>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marR="0" lvl="0" indent="0" algn="l">
                        <a:lnSpc>
                          <a:spcPct val="100000"/>
                        </a:lnSpc>
                        <a:spcBef>
                          <a:spcPts val="0"/>
                        </a:spcBef>
                        <a:spcAft>
                          <a:spcPts val="0"/>
                        </a:spcAft>
                        <a:buNone/>
                      </a:pPr>
                      <a:r>
                        <a:rPr lang="en-GB" sz="1400" b="1" i="0" u="none" strike="noStrike" noProof="0" dirty="0">
                          <a:solidFill>
                            <a:schemeClr val="tx1"/>
                          </a:solidFill>
                          <a:latin typeface="Comic Sans MS"/>
                        </a:rPr>
                        <a:t>Paper 2</a:t>
                      </a:r>
                      <a:r>
                        <a:rPr lang="en-GB" sz="1400" b="0" i="0" u="none" strike="noStrike" noProof="0" dirty="0">
                          <a:solidFill>
                            <a:schemeClr val="tx1"/>
                          </a:solidFill>
                          <a:latin typeface="Comic Sans MS"/>
                        </a:rPr>
                        <a:t> – </a:t>
                      </a:r>
                      <a:br>
                        <a:rPr lang="en-GB" sz="1400" b="0" i="0" u="none" strike="noStrike" noProof="0" dirty="0">
                          <a:solidFill>
                            <a:schemeClr val="tx1"/>
                          </a:solidFill>
                          <a:latin typeface="Comic Sans MS"/>
                        </a:rPr>
                      </a:br>
                      <a:r>
                        <a:rPr lang="en-GB" sz="1400" b="1" i="0" u="none" strike="noStrike" noProof="0" dirty="0">
                          <a:solidFill>
                            <a:schemeClr val="tx1"/>
                          </a:solidFill>
                          <a:latin typeface="Comic Sans MS"/>
                        </a:rPr>
                        <a:t>Language Diversity and Change</a:t>
                      </a:r>
                      <a:br>
                        <a:rPr lang="en-GB" sz="1400" b="0" i="0" u="none" strike="noStrike" noProof="0" dirty="0">
                          <a:solidFill>
                            <a:schemeClr val="tx1"/>
                          </a:solidFill>
                          <a:latin typeface="Comic Sans MS"/>
                        </a:rPr>
                      </a:br>
                      <a:endParaRPr lang="en-GB" sz="1400" b="1" i="0" u="none" strike="noStrike" noProof="0" dirty="0">
                        <a:solidFill>
                          <a:schemeClr val="tx1"/>
                        </a:solidFill>
                        <a:latin typeface="Comic Sans MS"/>
                      </a:endParaRPr>
                    </a:p>
                    <a:p>
                      <a:pPr marL="285750" lvl="0" indent="-285750" algn="l">
                        <a:lnSpc>
                          <a:spcPct val="100000"/>
                        </a:lnSpc>
                        <a:spcBef>
                          <a:spcPts val="0"/>
                        </a:spcBef>
                        <a:spcAft>
                          <a:spcPts val="0"/>
                        </a:spcAft>
                        <a:buFont typeface="Arial"/>
                        <a:buChar char="•"/>
                      </a:pPr>
                      <a:r>
                        <a:rPr lang="en-US" sz="1400" b="0" i="0" u="none" strike="noStrike" noProof="0" dirty="0">
                          <a:solidFill>
                            <a:schemeClr val="tx1"/>
                          </a:solidFill>
                          <a:latin typeface="Comic Sans MS"/>
                        </a:rPr>
                        <a:t>Language diversity and change</a:t>
                      </a:r>
                    </a:p>
                    <a:p>
                      <a:pPr marL="285750" lvl="0" indent="-285750" algn="l">
                        <a:lnSpc>
                          <a:spcPct val="100000"/>
                        </a:lnSpc>
                        <a:spcBef>
                          <a:spcPts val="0"/>
                        </a:spcBef>
                        <a:spcAft>
                          <a:spcPts val="0"/>
                        </a:spcAft>
                        <a:buFont typeface="Arial"/>
                        <a:buChar char="•"/>
                      </a:pPr>
                      <a:endParaRPr lang="en-US" sz="1400" b="0" i="0" u="none" strike="noStrike" noProof="0" dirty="0">
                        <a:solidFill>
                          <a:schemeClr val="tx1"/>
                        </a:solidFill>
                        <a:latin typeface="Comic Sans MS"/>
                      </a:endParaRPr>
                    </a:p>
                    <a:p>
                      <a:pPr marL="285750" lvl="0" indent="-285750" algn="l">
                        <a:lnSpc>
                          <a:spcPct val="100000"/>
                        </a:lnSpc>
                        <a:spcBef>
                          <a:spcPts val="0"/>
                        </a:spcBef>
                        <a:spcAft>
                          <a:spcPts val="0"/>
                        </a:spcAft>
                        <a:buFont typeface="Arial"/>
                        <a:buChar char="•"/>
                      </a:pPr>
                      <a:r>
                        <a:rPr lang="en-US" sz="1400" b="0" i="0" u="none" strike="noStrike" noProof="0" dirty="0">
                          <a:solidFill>
                            <a:schemeClr val="tx1"/>
                          </a:solidFill>
                          <a:latin typeface="Comic Sans MS"/>
                        </a:rPr>
                        <a:t>Language discourses</a:t>
                      </a:r>
                    </a:p>
                    <a:p>
                      <a:pPr marL="285750" lvl="0" indent="-285750" algn="l">
                        <a:lnSpc>
                          <a:spcPct val="100000"/>
                        </a:lnSpc>
                        <a:spcBef>
                          <a:spcPts val="0"/>
                        </a:spcBef>
                        <a:spcAft>
                          <a:spcPts val="0"/>
                        </a:spcAft>
                        <a:buFont typeface="Arial"/>
                        <a:buChar char="•"/>
                      </a:pPr>
                      <a:endParaRPr lang="en-US" sz="1400" b="0" i="0" u="none" strike="noStrike" noProof="0" dirty="0">
                        <a:solidFill>
                          <a:schemeClr val="tx1"/>
                        </a:solidFill>
                        <a:latin typeface="Comic Sans MS"/>
                      </a:endParaRPr>
                    </a:p>
                    <a:p>
                      <a:pPr marL="285750" lvl="0" indent="-285750" algn="l">
                        <a:lnSpc>
                          <a:spcPct val="100000"/>
                        </a:lnSpc>
                        <a:spcBef>
                          <a:spcPts val="0"/>
                        </a:spcBef>
                        <a:spcAft>
                          <a:spcPts val="0"/>
                        </a:spcAft>
                        <a:buFont typeface="Arial"/>
                        <a:buChar char="•"/>
                      </a:pPr>
                      <a:r>
                        <a:rPr lang="en-US" sz="1400" b="0" i="0" u="none" strike="noStrike" noProof="0" dirty="0">
                          <a:solidFill>
                            <a:schemeClr val="tx1"/>
                          </a:solidFill>
                          <a:latin typeface="Comic Sans MS"/>
                        </a:rPr>
                        <a:t>Writing skills</a:t>
                      </a:r>
                    </a:p>
                    <a:p>
                      <a:pPr marL="285750" lvl="0" indent="-285750" algn="l">
                        <a:lnSpc>
                          <a:spcPct val="100000"/>
                        </a:lnSpc>
                        <a:spcBef>
                          <a:spcPts val="0"/>
                        </a:spcBef>
                        <a:spcAft>
                          <a:spcPts val="0"/>
                        </a:spcAft>
                        <a:buFont typeface="Arial"/>
                        <a:buChar char="•"/>
                      </a:pPr>
                      <a:endParaRPr lang="en-US" sz="1400" b="0" i="0" u="none" strike="noStrike" noProof="0" dirty="0">
                        <a:solidFill>
                          <a:schemeClr val="tx1"/>
                        </a:solidFill>
                        <a:latin typeface="Comic Sans MS"/>
                      </a:endParaRPr>
                    </a:p>
                    <a:p>
                      <a:pPr marL="285750" lvl="0" indent="-285750" algn="l">
                        <a:lnSpc>
                          <a:spcPct val="100000"/>
                        </a:lnSpc>
                        <a:spcBef>
                          <a:spcPts val="0"/>
                        </a:spcBef>
                        <a:spcAft>
                          <a:spcPts val="0"/>
                        </a:spcAft>
                        <a:buFont typeface="Arial"/>
                        <a:buChar char="•"/>
                      </a:pPr>
                      <a:r>
                        <a:rPr lang="en-US" sz="1400" b="0" i="0" u="none" strike="noStrike" noProof="0" dirty="0">
                          <a:solidFill>
                            <a:schemeClr val="tx1"/>
                          </a:solidFill>
                          <a:latin typeface="Comic Sans MS"/>
                        </a:rPr>
                        <a:t>Methods of language analysis are integrated into the activities</a:t>
                      </a:r>
                      <a:endParaRPr lang="en-US">
                        <a:solidFill>
                          <a:schemeClr val="tx1"/>
                        </a:solidFill>
                        <a:latin typeface="Comic Sans MS"/>
                      </a:endParaRPr>
                    </a:p>
                    <a:p>
                      <a:pPr marL="0" marR="0" lvl="0" indent="0" algn="l">
                        <a:lnSpc>
                          <a:spcPct val="100000"/>
                        </a:lnSpc>
                        <a:spcBef>
                          <a:spcPts val="0"/>
                        </a:spcBef>
                        <a:spcAft>
                          <a:spcPts val="0"/>
                        </a:spcAft>
                        <a:buNone/>
                      </a:pPr>
                      <a:endParaRPr lang="en-US" sz="1400" b="1" i="0" u="none" strike="noStrike" noProof="0" dirty="0">
                        <a:solidFill>
                          <a:schemeClr val="tx1"/>
                        </a:solidFill>
                        <a:latin typeface="Comic Sans MS"/>
                      </a:endParaRPr>
                    </a:p>
                    <a:p>
                      <a:pPr marL="0" marR="0" lvl="0" indent="0" algn="l">
                        <a:lnSpc>
                          <a:spcPct val="100000"/>
                        </a:lnSpc>
                        <a:spcBef>
                          <a:spcPts val="0"/>
                        </a:spcBef>
                        <a:spcAft>
                          <a:spcPts val="0"/>
                        </a:spcAft>
                        <a:buNone/>
                      </a:pPr>
                      <a:endParaRPr lang="en-US" sz="1400" b="1" i="0" u="none" strike="noStrike" noProof="0" dirty="0">
                        <a:solidFill>
                          <a:schemeClr val="tx1"/>
                        </a:solidFill>
                        <a:latin typeface="Comic Sans MS"/>
                      </a:endParaRPr>
                    </a:p>
                    <a:p>
                      <a:pPr marL="0" marR="0" lvl="0" indent="0" algn="l">
                        <a:lnSpc>
                          <a:spcPct val="100000"/>
                        </a:lnSpc>
                        <a:spcBef>
                          <a:spcPts val="0"/>
                        </a:spcBef>
                        <a:spcAft>
                          <a:spcPts val="0"/>
                        </a:spcAft>
                        <a:buNone/>
                      </a:pPr>
                      <a:endParaRPr lang="en-US" sz="1400" b="1" i="0" u="none" strike="noStrike" noProof="0" dirty="0">
                        <a:solidFill>
                          <a:schemeClr val="tx1"/>
                        </a:solidFill>
                        <a:latin typeface="Comic Sans MS"/>
                      </a:endParaRPr>
                    </a:p>
                    <a:p>
                      <a:pPr marL="0" marR="0" lvl="0" indent="0" algn="l">
                        <a:lnSpc>
                          <a:spcPct val="100000"/>
                        </a:lnSpc>
                        <a:spcBef>
                          <a:spcPts val="0"/>
                        </a:spcBef>
                        <a:spcAft>
                          <a:spcPts val="0"/>
                        </a:spcAft>
                        <a:buNone/>
                      </a:pPr>
                      <a:r>
                        <a:rPr lang="en-US" sz="1400" b="1" i="0" u="none" strike="noStrike" noProof="0" dirty="0">
                          <a:solidFill>
                            <a:schemeClr val="tx1"/>
                          </a:solidFill>
                          <a:latin typeface="Comic Sans MS"/>
                        </a:rPr>
                        <a:t>Examination</a:t>
                      </a:r>
                      <a:br>
                        <a:rPr lang="en-US" sz="1400" b="1" i="0" u="none" strike="noStrike" noProof="0" dirty="0">
                          <a:solidFill>
                            <a:schemeClr val="tx1"/>
                          </a:solidFill>
                          <a:latin typeface="Comic Sans MS"/>
                        </a:rPr>
                      </a:br>
                      <a:endParaRPr lang="en-US" sz="1400" b="0" i="0" u="none" strike="noStrike" noProof="0">
                        <a:solidFill>
                          <a:schemeClr val="tx1"/>
                        </a:solidFill>
                        <a:latin typeface="Comic Sans MS"/>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marR="0" lvl="0" indent="0" algn="l">
                        <a:lnSpc>
                          <a:spcPct val="90000"/>
                        </a:lnSpc>
                        <a:spcBef>
                          <a:spcPts val="1600"/>
                        </a:spcBef>
                        <a:spcAft>
                          <a:spcPts val="0"/>
                        </a:spcAft>
                        <a:buNone/>
                      </a:pPr>
                      <a:r>
                        <a:rPr lang="en-GB" sz="1400" b="1" i="0" u="none" strike="noStrike" noProof="0" dirty="0">
                          <a:solidFill>
                            <a:schemeClr val="tx1"/>
                          </a:solidFill>
                          <a:latin typeface="Comic Sans MS"/>
                        </a:rPr>
                        <a:t>NEA</a:t>
                      </a:r>
                      <a:r>
                        <a:rPr lang="en-GB" sz="1400" b="0" i="0" u="none" strike="noStrike" noProof="0" dirty="0">
                          <a:solidFill>
                            <a:schemeClr val="tx1"/>
                          </a:solidFill>
                          <a:latin typeface="Comic Sans MS"/>
                        </a:rPr>
                        <a:t> – </a:t>
                      </a:r>
                      <a:br>
                        <a:rPr lang="en-GB" sz="1400" b="0" i="0" u="none" strike="noStrike" noProof="0" dirty="0">
                          <a:solidFill>
                            <a:schemeClr val="tx1"/>
                          </a:solidFill>
                          <a:latin typeface="Comic Sans MS"/>
                        </a:rPr>
                      </a:br>
                      <a:r>
                        <a:rPr lang="en-GB" sz="1400" b="1" i="0" u="none" strike="noStrike" noProof="0" dirty="0">
                          <a:solidFill>
                            <a:schemeClr val="tx1"/>
                          </a:solidFill>
                          <a:latin typeface="Comic Sans MS"/>
                        </a:rPr>
                        <a:t>Non-Exam Assessment</a:t>
                      </a:r>
                      <a:br>
                        <a:rPr lang="en-GB" sz="1400" b="0" i="0" u="none" strike="noStrike" noProof="0" dirty="0">
                          <a:solidFill>
                            <a:schemeClr val="tx1"/>
                          </a:solidFill>
                          <a:latin typeface="Comic Sans MS"/>
                        </a:rPr>
                      </a:br>
                      <a:br>
                        <a:rPr lang="en-GB" sz="1400" b="0" i="0" u="none" strike="noStrike" noProof="0" dirty="0">
                          <a:solidFill>
                            <a:schemeClr val="tx1"/>
                          </a:solidFill>
                          <a:latin typeface="Comic Sans MS"/>
                        </a:rPr>
                      </a:br>
                      <a:r>
                        <a:rPr lang="en-GB" sz="1400" b="1" i="0" u="none" strike="noStrike" noProof="0" dirty="0">
                          <a:solidFill>
                            <a:schemeClr val="tx1"/>
                          </a:solidFill>
                          <a:latin typeface="Comic Sans MS"/>
                        </a:rPr>
                        <a:t>Language in Action</a:t>
                      </a:r>
                    </a:p>
                    <a:p>
                      <a:pPr marL="285750" lvl="0" indent="-285750" algn="l">
                        <a:lnSpc>
                          <a:spcPct val="100000"/>
                        </a:lnSpc>
                        <a:spcBef>
                          <a:spcPts val="0"/>
                        </a:spcBef>
                        <a:spcAft>
                          <a:spcPts val="0"/>
                        </a:spcAft>
                        <a:buFont typeface="Arial"/>
                        <a:buChar char="•"/>
                      </a:pPr>
                      <a:r>
                        <a:rPr lang="en-GB" sz="1400" b="0" i="0" u="none" strike="noStrike" noProof="0" dirty="0">
                          <a:solidFill>
                            <a:schemeClr val="tx1"/>
                          </a:solidFill>
                          <a:latin typeface="Comic Sans MS"/>
                        </a:rPr>
                        <a:t>Language Investigation</a:t>
                      </a:r>
                      <a:endParaRPr lang="en-GB" sz="1400">
                        <a:solidFill>
                          <a:schemeClr val="tx1"/>
                        </a:solidFill>
                        <a:latin typeface="Comic Sans MS"/>
                      </a:endParaRPr>
                    </a:p>
                    <a:p>
                      <a:pPr marL="285750" lvl="0" indent="-285750" algn="l">
                        <a:lnSpc>
                          <a:spcPct val="100000"/>
                        </a:lnSpc>
                        <a:spcBef>
                          <a:spcPts val="0"/>
                        </a:spcBef>
                        <a:spcAft>
                          <a:spcPts val="0"/>
                        </a:spcAft>
                        <a:buFont typeface="Arial"/>
                        <a:buChar char="•"/>
                      </a:pPr>
                      <a:r>
                        <a:rPr lang="en-GB" sz="1400" b="0" i="0" u="none" strike="noStrike" noProof="0" dirty="0">
                          <a:solidFill>
                            <a:schemeClr val="tx1"/>
                          </a:solidFill>
                          <a:latin typeface="Comic Sans MS"/>
                        </a:rPr>
                        <a:t>Original Writing</a:t>
                      </a:r>
                      <a:endParaRPr lang="en-GB" sz="1400">
                        <a:solidFill>
                          <a:schemeClr val="tx1"/>
                        </a:solidFill>
                        <a:latin typeface="Comic Sans MS"/>
                      </a:endParaRPr>
                    </a:p>
                    <a:p>
                      <a:pPr marL="285750" lvl="0" indent="-285750" algn="l">
                        <a:lnSpc>
                          <a:spcPct val="100000"/>
                        </a:lnSpc>
                        <a:spcBef>
                          <a:spcPts val="0"/>
                        </a:spcBef>
                        <a:spcAft>
                          <a:spcPts val="0"/>
                        </a:spcAft>
                        <a:buFont typeface="Arial"/>
                        <a:buChar char="•"/>
                      </a:pPr>
                      <a:r>
                        <a:rPr lang="en-GB" sz="1400" b="0" i="0" u="none" strike="noStrike" noProof="0" dirty="0">
                          <a:solidFill>
                            <a:schemeClr val="tx1"/>
                          </a:solidFill>
                          <a:latin typeface="Comic Sans MS"/>
                        </a:rPr>
                        <a:t>Methods of language analysis are integrated into the activities</a:t>
                      </a:r>
                      <a:endParaRPr lang="en-GB" sz="1400">
                        <a:solidFill>
                          <a:schemeClr val="tx1"/>
                        </a:solidFill>
                        <a:latin typeface="Comic Sans MS"/>
                      </a:endParaRPr>
                    </a:p>
                    <a:p>
                      <a:pPr marL="0" marR="0" lvl="0" indent="0" algn="l">
                        <a:lnSpc>
                          <a:spcPct val="90000"/>
                        </a:lnSpc>
                        <a:spcBef>
                          <a:spcPts val="1600"/>
                        </a:spcBef>
                        <a:spcAft>
                          <a:spcPts val="0"/>
                        </a:spcAft>
                        <a:buNone/>
                      </a:pPr>
                      <a:r>
                        <a:rPr lang="en-GB" sz="1400" b="1" i="0" u="none" strike="noStrike" noProof="0" dirty="0">
                          <a:solidFill>
                            <a:schemeClr val="tx1"/>
                          </a:solidFill>
                          <a:latin typeface="Comic Sans MS"/>
                        </a:rPr>
                        <a:t>NEA:</a:t>
                      </a:r>
                      <a:endParaRPr lang="en-US" sz="1400" b="1" i="0" u="none" strike="noStrike" noProof="0">
                        <a:solidFill>
                          <a:schemeClr val="tx1"/>
                        </a:solidFill>
                        <a:latin typeface="Comic Sans MS"/>
                      </a:endParaRPr>
                    </a:p>
                    <a:p>
                      <a:pPr lvl="0" algn="l">
                        <a:lnSpc>
                          <a:spcPct val="100000"/>
                        </a:lnSpc>
                        <a:spcBef>
                          <a:spcPts val="0"/>
                        </a:spcBef>
                        <a:spcAft>
                          <a:spcPts val="0"/>
                        </a:spcAft>
                        <a:buNone/>
                      </a:pPr>
                      <a:r>
                        <a:rPr lang="en-GB" sz="1400" b="0" i="0" u="none" strike="noStrike" noProof="0" dirty="0">
                          <a:solidFill>
                            <a:schemeClr val="tx1"/>
                          </a:solidFill>
                          <a:latin typeface="Comic Sans MS"/>
                        </a:rPr>
                        <a:t>Students produce:</a:t>
                      </a:r>
                      <a:endParaRPr lang="en-GB" sz="1400">
                        <a:solidFill>
                          <a:schemeClr val="tx1"/>
                        </a:solidFill>
                        <a:latin typeface="Comic Sans MS"/>
                      </a:endParaRPr>
                    </a:p>
                    <a:p>
                      <a:pPr marL="285750" lvl="0" indent="-285750" algn="l">
                        <a:lnSpc>
                          <a:spcPct val="100000"/>
                        </a:lnSpc>
                        <a:spcBef>
                          <a:spcPts val="0"/>
                        </a:spcBef>
                        <a:spcAft>
                          <a:spcPts val="0"/>
                        </a:spcAft>
                        <a:buFont typeface="Arial"/>
                        <a:buChar char="•"/>
                      </a:pPr>
                      <a:r>
                        <a:rPr lang="en-GB" sz="1400" b="0" i="0" u="none" strike="noStrike" noProof="0" dirty="0">
                          <a:solidFill>
                            <a:schemeClr val="tx1"/>
                          </a:solidFill>
                          <a:latin typeface="Comic Sans MS"/>
                        </a:rPr>
                        <a:t>a language investigation (2,000 words excluding data)</a:t>
                      </a:r>
                      <a:endParaRPr lang="en-US" sz="1400">
                        <a:solidFill>
                          <a:schemeClr val="tx1"/>
                        </a:solidFill>
                        <a:latin typeface="Comic Sans MS"/>
                      </a:endParaRPr>
                    </a:p>
                    <a:p>
                      <a:pPr marL="285750" lvl="0" indent="-285750" algn="l">
                        <a:lnSpc>
                          <a:spcPct val="100000"/>
                        </a:lnSpc>
                        <a:spcBef>
                          <a:spcPts val="0"/>
                        </a:spcBef>
                        <a:spcAft>
                          <a:spcPts val="0"/>
                        </a:spcAft>
                        <a:buFont typeface="Arial"/>
                        <a:buChar char="•"/>
                      </a:pPr>
                      <a:r>
                        <a:rPr lang="en-GB" sz="1400" b="0" i="0" u="none" strike="noStrike" noProof="0" dirty="0">
                          <a:solidFill>
                            <a:schemeClr val="tx1"/>
                          </a:solidFill>
                          <a:latin typeface="Comic Sans MS"/>
                        </a:rPr>
                        <a:t>a piece of original writing and commentary (1,500 words total)</a:t>
                      </a:r>
                      <a:endParaRPr lang="en-US" dirty="0">
                        <a:solidFill>
                          <a:schemeClr val="tx1"/>
                        </a:solidFill>
                        <a:latin typeface="Comic Sans MS"/>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096958570"/>
                  </a:ext>
                </a:extLst>
              </a:tr>
            </a:tbl>
          </a:graphicData>
        </a:graphic>
      </p:graphicFrame>
    </p:spTree>
    <p:extLst>
      <p:ext uri="{BB962C8B-B14F-4D97-AF65-F5344CB8AC3E}">
        <p14:creationId xmlns:p14="http://schemas.microsoft.com/office/powerpoint/2010/main" val="1058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ssary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38877" b="36093"/>
          <a:stretch/>
        </p:blipFill>
        <p:spPr bwMode="auto">
          <a:xfrm>
            <a:off x="1228749" y="122249"/>
            <a:ext cx="4428010" cy="76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6352" y="1042813"/>
            <a:ext cx="6234226" cy="1323439"/>
          </a:xfrm>
          <a:prstGeom prst="rect">
            <a:avLst/>
          </a:prstGeom>
          <a:noFill/>
        </p:spPr>
        <p:txBody>
          <a:bodyPr wrap="square" lIns="91440" tIns="45720" rIns="91440" bIns="45720" rtlCol="0" anchor="t">
            <a:spAutoFit/>
          </a:bodyPr>
          <a:lstStyle/>
          <a:p>
            <a:r>
              <a:rPr lang="en-GB" sz="1600" b="1" dirty="0">
                <a:latin typeface="Comic Sans MS"/>
              </a:rPr>
              <a:t>Task: </a:t>
            </a:r>
            <a:r>
              <a:rPr lang="en-GB" sz="1600" b="1" dirty="0">
                <a:latin typeface="Comic Sans MS"/>
                <a:ea typeface="+mn-lt"/>
                <a:cs typeface="+mn-lt"/>
              </a:rPr>
              <a:t>Find definitions of each of the language key terms and methods of language analysis below and create a glossary containing the terms and their meanings.</a:t>
            </a:r>
            <a:endParaRPr lang="en-GB" sz="1600">
              <a:latin typeface="Comic Sans MS"/>
            </a:endParaRPr>
          </a:p>
          <a:p>
            <a:r>
              <a:rPr lang="en-GB" sz="1600" dirty="0">
                <a:latin typeface="Comic Sans MS"/>
                <a:ea typeface="+mn-lt"/>
                <a:cs typeface="+mn-lt"/>
              </a:rPr>
              <a:t>The glossary you create can be a reference document to be used later, so make sure it is well presented and clearly set out.</a:t>
            </a:r>
            <a:endParaRPr lang="en-GB" sz="1600">
              <a:latin typeface="Comic Sans MS"/>
              <a:ea typeface="+mn-lt"/>
              <a:cs typeface="+mn-lt"/>
            </a:endParaRPr>
          </a:p>
        </p:txBody>
      </p:sp>
      <p:sp>
        <p:nvSpPr>
          <p:cNvPr id="2" name="Slide Number Placeholder 1">
            <a:extLst>
              <a:ext uri="{FF2B5EF4-FFF2-40B4-BE49-F238E27FC236}">
                <a16:creationId xmlns:a16="http://schemas.microsoft.com/office/drawing/2014/main" id="{9E5A111D-064E-4CE6-B74E-ABF7503E1416}"/>
              </a:ext>
            </a:extLst>
          </p:cNvPr>
          <p:cNvSpPr>
            <a:spLocks noGrp="1"/>
          </p:cNvSpPr>
          <p:nvPr>
            <p:ph type="sldNum" sz="quarter" idx="12"/>
          </p:nvPr>
        </p:nvSpPr>
        <p:spPr/>
        <p:txBody>
          <a:bodyPr/>
          <a:lstStyle/>
          <a:p>
            <a:fld id="{42197ACC-EB3C-4466-A41B-F6CC006DF8B4}" type="slidenum">
              <a:rPr lang="en-GB" smtClean="0"/>
              <a:t>4</a:t>
            </a:fld>
            <a:endParaRPr lang="en-GB"/>
          </a:p>
        </p:txBody>
      </p:sp>
      <p:graphicFrame>
        <p:nvGraphicFramePr>
          <p:cNvPr id="21" name="Table 20">
            <a:extLst>
              <a:ext uri="{FF2B5EF4-FFF2-40B4-BE49-F238E27FC236}">
                <a16:creationId xmlns:a16="http://schemas.microsoft.com/office/drawing/2014/main" id="{B0E0210F-783C-D177-928C-4B5DD98F75A3}"/>
              </a:ext>
            </a:extLst>
          </p:cNvPr>
          <p:cNvGraphicFramePr>
            <a:graphicFrameLocks noGrp="1"/>
          </p:cNvGraphicFramePr>
          <p:nvPr>
            <p:extLst>
              <p:ext uri="{D42A27DB-BD31-4B8C-83A1-F6EECF244321}">
                <p14:modId xmlns:p14="http://schemas.microsoft.com/office/powerpoint/2010/main" val="225633445"/>
              </p:ext>
            </p:extLst>
          </p:nvPr>
        </p:nvGraphicFramePr>
        <p:xfrm>
          <a:off x="490930" y="2439791"/>
          <a:ext cx="5882423" cy="6707319"/>
        </p:xfrm>
        <a:graphic>
          <a:graphicData uri="http://schemas.openxmlformats.org/drawingml/2006/table">
            <a:tbl>
              <a:tblPr firstRow="1" bandRow="1">
                <a:tableStyleId>{5C22544A-7EE6-4342-B048-85BDC9FD1C3A}</a:tableStyleId>
              </a:tblPr>
              <a:tblGrid>
                <a:gridCol w="1978060">
                  <a:extLst>
                    <a:ext uri="{9D8B030D-6E8A-4147-A177-3AD203B41FA5}">
                      <a16:colId xmlns:a16="http://schemas.microsoft.com/office/drawing/2014/main" val="2888255958"/>
                    </a:ext>
                  </a:extLst>
                </a:gridCol>
                <a:gridCol w="3904363">
                  <a:extLst>
                    <a:ext uri="{9D8B030D-6E8A-4147-A177-3AD203B41FA5}">
                      <a16:colId xmlns:a16="http://schemas.microsoft.com/office/drawing/2014/main" val="3962445205"/>
                    </a:ext>
                  </a:extLst>
                </a:gridCol>
              </a:tblGrid>
              <a:tr h="285750">
                <a:tc>
                  <a:txBody>
                    <a:bodyPr/>
                    <a:lstStyle/>
                    <a:p>
                      <a:pPr marL="0" lvl="0" indent="0" algn="l">
                        <a:lnSpc>
                          <a:spcPct val="150000"/>
                        </a:lnSpc>
                        <a:spcBef>
                          <a:spcPts val="0"/>
                        </a:spcBef>
                        <a:spcAft>
                          <a:spcPts val="0"/>
                        </a:spcAft>
                        <a:buNone/>
                      </a:pPr>
                      <a:r>
                        <a:rPr lang="en-GB" sz="2000" b="1" i="0" u="none" strike="noStrike" kern="1200" noProof="0" dirty="0">
                          <a:solidFill>
                            <a:srgbClr val="000000"/>
                          </a:solidFill>
                          <a:effectLst/>
                          <a:latin typeface="Comic Sans MS"/>
                        </a:rPr>
                        <a:t>Lexis</a:t>
                      </a:r>
                      <a:endParaRPr lang="en-US" sz="2000" b="1">
                        <a:latin typeface="Comic Sans MS"/>
                      </a:endParaRP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marL="0" lvl="0" indent="0" algn="l">
                        <a:lnSpc>
                          <a:spcPct val="100000"/>
                        </a:lnSpc>
                        <a:spcBef>
                          <a:spcPts val="0"/>
                        </a:spcBef>
                        <a:spcAft>
                          <a:spcPts val="0"/>
                        </a:spcAft>
                        <a:buNone/>
                      </a:pPr>
                      <a:endParaRPr lang="en-GB" sz="1600" b="0" i="0" u="none" strike="noStrike" kern="1200" noProof="0" dirty="0">
                        <a:solidFill>
                          <a:srgbClr val="000000"/>
                        </a:solidFill>
                        <a:effectLst/>
                      </a:endParaRPr>
                    </a:p>
                    <a:p>
                      <a:pPr marL="0" lvl="0" indent="0" algn="l">
                        <a:lnSpc>
                          <a:spcPct val="100000"/>
                        </a:lnSpc>
                        <a:spcBef>
                          <a:spcPts val="0"/>
                        </a:spcBef>
                        <a:spcAft>
                          <a:spcPts val="0"/>
                        </a:spcAft>
                        <a:buNone/>
                      </a:pPr>
                      <a:endParaRPr lang="en-GB" sz="1600" b="0" i="0" u="none" strike="noStrike" kern="1200" noProof="0" dirty="0">
                        <a:solidFill>
                          <a:srgbClr val="000000"/>
                        </a:solidFill>
                        <a:effectLst/>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055463166"/>
                  </a:ext>
                </a:extLst>
              </a:tr>
              <a:tr h="285750">
                <a:tc>
                  <a:txBody>
                    <a:bodyPr/>
                    <a:lstStyle/>
                    <a:p>
                      <a:pPr marL="0" algn="l" rtl="0" eaLnBrk="1" latinLnBrk="0" hangingPunct="1">
                        <a:lnSpc>
                          <a:spcPct val="150000"/>
                        </a:lnSpc>
                        <a:buNone/>
                      </a:pPr>
                      <a:r>
                        <a:rPr lang="en-GB" sz="2000" b="1" kern="1200" dirty="0">
                          <a:solidFill>
                            <a:srgbClr val="000000"/>
                          </a:solidFill>
                          <a:effectLst/>
                          <a:latin typeface="Comic Sans MS"/>
                        </a:rPr>
                        <a:t>Semantics</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marL="0" lvl="0" algn="l">
                        <a:lnSpc>
                          <a:spcPct val="150000"/>
                        </a:lnSpc>
                        <a:buNone/>
                      </a:pPr>
                      <a:endParaRPr lang="en-GB" sz="1600" b="1" kern="1200" dirty="0">
                        <a:solidFill>
                          <a:srgbClr val="000000"/>
                        </a:solidFill>
                        <a:effectLst/>
                        <a:latin typeface="Comic Sans MS"/>
                      </a:endParaRPr>
                    </a:p>
                    <a:p>
                      <a:pPr marL="0" lvl="0" algn="l">
                        <a:lnSpc>
                          <a:spcPct val="150000"/>
                        </a:lnSpc>
                        <a:buNone/>
                      </a:pPr>
                      <a:endParaRPr lang="en-GB" sz="1600" b="1" kern="1200" dirty="0">
                        <a:solidFill>
                          <a:srgbClr val="000000"/>
                        </a:solidFill>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560735421"/>
                  </a:ext>
                </a:extLst>
              </a:tr>
              <a:tr h="285750">
                <a:tc>
                  <a:txBody>
                    <a:bodyPr/>
                    <a:lstStyle/>
                    <a:p>
                      <a:pPr marL="0" algn="l" rtl="0" eaLnBrk="1" latinLnBrk="0" hangingPunct="1">
                        <a:lnSpc>
                          <a:spcPct val="150000"/>
                        </a:lnSpc>
                        <a:buNone/>
                      </a:pPr>
                      <a:r>
                        <a:rPr lang="en-GB" sz="2000" b="1" kern="1200" dirty="0">
                          <a:solidFill>
                            <a:srgbClr val="000000"/>
                          </a:solidFill>
                          <a:effectLst/>
                          <a:latin typeface="Comic Sans MS"/>
                        </a:rPr>
                        <a:t>Syntax</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marL="0" lvl="0" algn="l">
                        <a:lnSpc>
                          <a:spcPct val="150000"/>
                        </a:lnSpc>
                        <a:buNone/>
                      </a:pPr>
                      <a:endParaRPr lang="en-GB" sz="1600" b="1" kern="1200" dirty="0">
                        <a:solidFill>
                          <a:srgbClr val="000000"/>
                        </a:solidFill>
                        <a:effectLst/>
                        <a:latin typeface="Comic Sans MS"/>
                      </a:endParaRPr>
                    </a:p>
                    <a:p>
                      <a:pPr marL="0" lvl="0" algn="l">
                        <a:lnSpc>
                          <a:spcPct val="150000"/>
                        </a:lnSpc>
                        <a:buNone/>
                      </a:pPr>
                      <a:endParaRPr lang="en-GB" sz="1600" b="1" kern="1200" dirty="0">
                        <a:solidFill>
                          <a:srgbClr val="000000"/>
                        </a:solidFill>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090353793"/>
                  </a:ext>
                </a:extLst>
              </a:tr>
              <a:tr h="285750">
                <a:tc>
                  <a:txBody>
                    <a:bodyPr/>
                    <a:lstStyle/>
                    <a:p>
                      <a:pPr marL="0" algn="l" rtl="0" eaLnBrk="1" latinLnBrk="0" hangingPunct="1">
                        <a:lnSpc>
                          <a:spcPct val="150000"/>
                        </a:lnSpc>
                        <a:buNone/>
                      </a:pPr>
                      <a:r>
                        <a:rPr lang="en-GB" sz="2000" b="1" kern="1200" dirty="0">
                          <a:solidFill>
                            <a:srgbClr val="000000"/>
                          </a:solidFill>
                          <a:effectLst/>
                          <a:latin typeface="Comic Sans MS"/>
                        </a:rPr>
                        <a:t>Pragmatics</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marL="0" lvl="0" algn="l">
                        <a:lnSpc>
                          <a:spcPct val="150000"/>
                        </a:lnSpc>
                        <a:buNone/>
                      </a:pPr>
                      <a:endParaRPr lang="en-GB" sz="1600" b="1" kern="1200" dirty="0">
                        <a:solidFill>
                          <a:srgbClr val="000000"/>
                        </a:solidFill>
                        <a:effectLst/>
                        <a:latin typeface="Comic Sans MS"/>
                      </a:endParaRPr>
                    </a:p>
                    <a:p>
                      <a:pPr marL="0" lvl="0" algn="l">
                        <a:lnSpc>
                          <a:spcPct val="150000"/>
                        </a:lnSpc>
                        <a:buNone/>
                      </a:pPr>
                      <a:endParaRPr lang="en-GB" sz="1600" b="1" kern="1200" dirty="0">
                        <a:solidFill>
                          <a:srgbClr val="000000"/>
                        </a:solidFill>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737585782"/>
                  </a:ext>
                </a:extLst>
              </a:tr>
              <a:tr h="285750">
                <a:tc>
                  <a:txBody>
                    <a:bodyPr/>
                    <a:lstStyle/>
                    <a:p>
                      <a:pPr marL="0" algn="l" rtl="0" eaLnBrk="1" latinLnBrk="0" hangingPunct="1">
                        <a:lnSpc>
                          <a:spcPct val="150000"/>
                        </a:lnSpc>
                        <a:buNone/>
                      </a:pPr>
                      <a:r>
                        <a:rPr lang="en-GB" sz="2000" b="1" kern="1200" dirty="0">
                          <a:solidFill>
                            <a:srgbClr val="000000"/>
                          </a:solidFill>
                          <a:effectLst/>
                          <a:latin typeface="Comic Sans MS"/>
                        </a:rPr>
                        <a:t>Discourse</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marL="0" lvl="0" algn="l">
                        <a:lnSpc>
                          <a:spcPct val="150000"/>
                        </a:lnSpc>
                        <a:buNone/>
                      </a:pPr>
                      <a:endParaRPr lang="en-GB" sz="1600" b="1" kern="1200" dirty="0">
                        <a:solidFill>
                          <a:srgbClr val="000000"/>
                        </a:solidFill>
                        <a:effectLst/>
                        <a:latin typeface="Comic Sans MS"/>
                      </a:endParaRPr>
                    </a:p>
                    <a:p>
                      <a:pPr marL="0" lvl="0" algn="l">
                        <a:lnSpc>
                          <a:spcPct val="150000"/>
                        </a:lnSpc>
                        <a:buNone/>
                      </a:pPr>
                      <a:endParaRPr lang="en-GB" sz="1600" b="1" kern="1200" dirty="0">
                        <a:solidFill>
                          <a:srgbClr val="000000"/>
                        </a:solidFill>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271359705"/>
                  </a:ext>
                </a:extLst>
              </a:tr>
              <a:tr h="285750">
                <a:tc>
                  <a:txBody>
                    <a:bodyPr/>
                    <a:lstStyle/>
                    <a:p>
                      <a:pPr marL="0" algn="l" rtl="0" eaLnBrk="1" latinLnBrk="0" hangingPunct="1">
                        <a:lnSpc>
                          <a:spcPct val="150000"/>
                        </a:lnSpc>
                        <a:buNone/>
                      </a:pPr>
                      <a:r>
                        <a:rPr lang="en-GB" sz="2000" b="1" kern="1200" dirty="0">
                          <a:solidFill>
                            <a:srgbClr val="000000"/>
                          </a:solidFill>
                          <a:effectLst/>
                          <a:latin typeface="Comic Sans MS"/>
                        </a:rPr>
                        <a:t>Graphology</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marL="0" lvl="0" algn="l">
                        <a:lnSpc>
                          <a:spcPct val="150000"/>
                        </a:lnSpc>
                        <a:buNone/>
                      </a:pPr>
                      <a:endParaRPr lang="en-GB" sz="1600" b="1" kern="1200" dirty="0">
                        <a:solidFill>
                          <a:srgbClr val="000000"/>
                        </a:solidFill>
                        <a:effectLst/>
                        <a:latin typeface="Comic Sans MS"/>
                      </a:endParaRPr>
                    </a:p>
                    <a:p>
                      <a:pPr marL="0" lvl="0" algn="l">
                        <a:lnSpc>
                          <a:spcPct val="150000"/>
                        </a:lnSpc>
                        <a:buNone/>
                      </a:pPr>
                      <a:endParaRPr lang="en-GB" sz="1600" b="1" kern="1200" dirty="0">
                        <a:solidFill>
                          <a:srgbClr val="000000"/>
                        </a:solidFill>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833362829"/>
                  </a:ext>
                </a:extLst>
              </a:tr>
              <a:tr h="285750">
                <a:tc>
                  <a:txBody>
                    <a:bodyPr/>
                    <a:lstStyle/>
                    <a:p>
                      <a:pPr marL="0" algn="l" rtl="0" eaLnBrk="1" latinLnBrk="0" hangingPunct="1">
                        <a:lnSpc>
                          <a:spcPct val="150000"/>
                        </a:lnSpc>
                        <a:buNone/>
                      </a:pPr>
                      <a:r>
                        <a:rPr lang="en-GB" sz="2000" b="1" kern="1200" dirty="0">
                          <a:solidFill>
                            <a:srgbClr val="000000"/>
                          </a:solidFill>
                          <a:effectLst/>
                          <a:latin typeface="Comic Sans MS"/>
                        </a:rPr>
                        <a:t>Phonology</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marL="0" lvl="0" algn="l">
                        <a:lnSpc>
                          <a:spcPct val="150000"/>
                        </a:lnSpc>
                        <a:buNone/>
                      </a:pPr>
                      <a:endParaRPr lang="en-GB" sz="1600" b="1" kern="1200" dirty="0">
                        <a:solidFill>
                          <a:srgbClr val="000000"/>
                        </a:solidFill>
                        <a:effectLst/>
                        <a:latin typeface="Comic Sans MS"/>
                      </a:endParaRPr>
                    </a:p>
                    <a:p>
                      <a:pPr marL="0" lvl="0" algn="l">
                        <a:lnSpc>
                          <a:spcPct val="150000"/>
                        </a:lnSpc>
                        <a:buNone/>
                      </a:pPr>
                      <a:endParaRPr lang="en-GB" sz="1600" b="1" kern="1200" dirty="0">
                        <a:solidFill>
                          <a:srgbClr val="000000"/>
                        </a:solidFill>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251881179"/>
                  </a:ext>
                </a:extLst>
              </a:tr>
              <a:tr h="285750">
                <a:tc>
                  <a:txBody>
                    <a:bodyPr/>
                    <a:lstStyle/>
                    <a:p>
                      <a:pPr marL="0" algn="l" rtl="0" eaLnBrk="1" latinLnBrk="0" hangingPunct="1">
                        <a:lnSpc>
                          <a:spcPct val="150000"/>
                        </a:lnSpc>
                        <a:buNone/>
                      </a:pPr>
                      <a:r>
                        <a:rPr lang="en-GB" sz="2000" b="1" kern="1200" dirty="0">
                          <a:solidFill>
                            <a:srgbClr val="000000"/>
                          </a:solidFill>
                          <a:effectLst/>
                          <a:latin typeface="Comic Sans MS"/>
                        </a:rPr>
                        <a:t>Morphology</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marL="0" lvl="0" algn="l">
                        <a:lnSpc>
                          <a:spcPct val="150000"/>
                        </a:lnSpc>
                        <a:buNone/>
                      </a:pPr>
                      <a:endParaRPr lang="en-GB" sz="1600" b="1" kern="1200" dirty="0">
                        <a:solidFill>
                          <a:srgbClr val="000000"/>
                        </a:solidFill>
                        <a:effectLst/>
                        <a:latin typeface="Comic Sans MS"/>
                      </a:endParaRPr>
                    </a:p>
                    <a:p>
                      <a:pPr marL="0" lvl="0" algn="l">
                        <a:lnSpc>
                          <a:spcPct val="150000"/>
                        </a:lnSpc>
                        <a:buNone/>
                      </a:pPr>
                      <a:endParaRPr lang="en-GB" sz="1600" b="1" kern="1200" dirty="0">
                        <a:solidFill>
                          <a:srgbClr val="000000"/>
                        </a:solidFill>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743333602"/>
                  </a:ext>
                </a:extLst>
              </a:tr>
              <a:tr h="285750">
                <a:tc>
                  <a:txBody>
                    <a:bodyPr/>
                    <a:lstStyle/>
                    <a:p>
                      <a:pPr marL="0" algn="l" rtl="0" eaLnBrk="1" latinLnBrk="0" hangingPunct="1">
                        <a:lnSpc>
                          <a:spcPct val="150000"/>
                        </a:lnSpc>
                        <a:buNone/>
                      </a:pPr>
                      <a:r>
                        <a:rPr lang="en-GB" sz="2000" b="1" kern="1200" dirty="0">
                          <a:solidFill>
                            <a:srgbClr val="000000"/>
                          </a:solidFill>
                          <a:effectLst/>
                          <a:latin typeface="Comic Sans MS"/>
                        </a:rPr>
                        <a:t>Mode</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marL="0" lvl="0" algn="l">
                        <a:lnSpc>
                          <a:spcPct val="150000"/>
                        </a:lnSpc>
                        <a:buNone/>
                      </a:pPr>
                      <a:endParaRPr lang="en-GB" sz="1600" b="1" kern="1200" dirty="0">
                        <a:solidFill>
                          <a:srgbClr val="000000"/>
                        </a:solidFill>
                        <a:effectLst/>
                        <a:latin typeface="Comic Sans MS"/>
                      </a:endParaRPr>
                    </a:p>
                    <a:p>
                      <a:pPr marL="0" lvl="0" algn="l">
                        <a:lnSpc>
                          <a:spcPct val="150000"/>
                        </a:lnSpc>
                        <a:buNone/>
                      </a:pPr>
                      <a:endParaRPr lang="en-GB" sz="1600" b="1" kern="1200" dirty="0">
                        <a:solidFill>
                          <a:srgbClr val="000000"/>
                        </a:solidFill>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896156143"/>
                  </a:ext>
                </a:extLst>
              </a:tr>
              <a:tr h="285750">
                <a:tc>
                  <a:txBody>
                    <a:bodyPr/>
                    <a:lstStyle/>
                    <a:p>
                      <a:pPr marL="0" algn="l" rtl="0" eaLnBrk="1" latinLnBrk="0" hangingPunct="1">
                        <a:lnSpc>
                          <a:spcPct val="150000"/>
                        </a:lnSpc>
                        <a:buNone/>
                      </a:pPr>
                      <a:r>
                        <a:rPr lang="en-GB" sz="2000" b="1" kern="1200" dirty="0">
                          <a:solidFill>
                            <a:srgbClr val="000000"/>
                          </a:solidFill>
                          <a:effectLst/>
                          <a:latin typeface="Comic Sans MS"/>
                        </a:rPr>
                        <a:t>Idiolect</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marL="0" lvl="0" algn="l">
                        <a:lnSpc>
                          <a:spcPct val="150000"/>
                        </a:lnSpc>
                        <a:buNone/>
                      </a:pPr>
                      <a:endParaRPr lang="en-GB" sz="1600" b="1" kern="1200" dirty="0">
                        <a:solidFill>
                          <a:srgbClr val="000000"/>
                        </a:solidFill>
                        <a:effectLst/>
                        <a:latin typeface="Comic Sans MS"/>
                      </a:endParaRPr>
                    </a:p>
                    <a:p>
                      <a:pPr marL="0" lvl="0" algn="l">
                        <a:lnSpc>
                          <a:spcPct val="150000"/>
                        </a:lnSpc>
                        <a:buNone/>
                      </a:pPr>
                      <a:endParaRPr lang="en-GB" sz="1600" b="1" kern="1200" dirty="0">
                        <a:solidFill>
                          <a:srgbClr val="000000"/>
                        </a:solidFill>
                        <a:effectLst/>
                        <a:latin typeface="Comic Sans M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978187050"/>
                  </a:ext>
                </a:extLst>
              </a:tr>
            </a:tbl>
          </a:graphicData>
        </a:graphic>
      </p:graphicFrame>
    </p:spTree>
    <p:extLst>
      <p:ext uri="{BB962C8B-B14F-4D97-AF65-F5344CB8AC3E}">
        <p14:creationId xmlns:p14="http://schemas.microsoft.com/office/powerpoint/2010/main" val="2979295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B79E71-E4A6-4C20-A76F-D79C67E5A4C5}"/>
              </a:ext>
            </a:extLst>
          </p:cNvPr>
          <p:cNvSpPr>
            <a:spLocks noGrp="1"/>
          </p:cNvSpPr>
          <p:nvPr>
            <p:ph type="sldNum" sz="quarter" idx="12"/>
          </p:nvPr>
        </p:nvSpPr>
        <p:spPr/>
        <p:txBody>
          <a:bodyPr/>
          <a:lstStyle/>
          <a:p>
            <a:fld id="{42197ACC-EB3C-4466-A41B-F6CC006DF8B4}" type="slidenum">
              <a:rPr lang="en-GB" smtClean="0"/>
              <a:t>5</a:t>
            </a:fld>
            <a:endParaRPr lang="en-GB"/>
          </a:p>
        </p:txBody>
      </p:sp>
      <p:sp>
        <p:nvSpPr>
          <p:cNvPr id="12" name="Rectangle 1">
            <a:extLst>
              <a:ext uri="{FF2B5EF4-FFF2-40B4-BE49-F238E27FC236}">
                <a16:creationId xmlns:a16="http://schemas.microsoft.com/office/drawing/2014/main" id="{4092999C-4A60-4474-9152-1FB9C54ED868}"/>
              </a:ext>
            </a:extLst>
          </p:cNvPr>
          <p:cNvSpPr>
            <a:spLocks noChangeArrowheads="1"/>
          </p:cNvSpPr>
          <p:nvPr/>
        </p:nvSpPr>
        <p:spPr bwMode="auto">
          <a:xfrm>
            <a:off x="-3490" y="3847"/>
            <a:ext cx="6864979"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GB" altLang="en-US" sz="3300" b="1" u="sng" dirty="0">
                <a:latin typeface="Comic Sans MS"/>
                <a:ea typeface="Calibri"/>
                <a:cs typeface="Times New Roman"/>
              </a:rPr>
              <a:t>Research: Key Theorists</a:t>
            </a:r>
            <a:endParaRPr lang="en-US" dirty="0"/>
          </a:p>
        </p:txBody>
      </p:sp>
      <p:sp>
        <p:nvSpPr>
          <p:cNvPr id="3" name="TextBox 2">
            <a:extLst>
              <a:ext uri="{FF2B5EF4-FFF2-40B4-BE49-F238E27FC236}">
                <a16:creationId xmlns:a16="http://schemas.microsoft.com/office/drawing/2014/main" id="{9C25A99E-18D1-BC6D-16DD-B3EFA950B678}"/>
              </a:ext>
            </a:extLst>
          </p:cNvPr>
          <p:cNvSpPr txBox="1"/>
          <p:nvPr/>
        </p:nvSpPr>
        <p:spPr>
          <a:xfrm>
            <a:off x="521556" y="1194017"/>
            <a:ext cx="3751527" cy="230832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Comic Sans MS"/>
                <a:ea typeface="+mn-lt"/>
                <a:cs typeface="Times New Roman"/>
              </a:rPr>
              <a:t>M.A.K. Halliday</a:t>
            </a:r>
            <a:endParaRPr lang="en-US" b="1">
              <a:latin typeface="Comic Sans MS"/>
            </a:endParaRPr>
          </a:p>
          <a:p>
            <a:r>
              <a:rPr lang="en-US" dirty="0">
                <a:latin typeface="Comic Sans MS"/>
                <a:ea typeface="+mn-lt"/>
                <a:cs typeface="Times New Roman"/>
              </a:rPr>
              <a:t>Investigate the contributions of M.A.K. Halliday to the field of linguistics. Focus on his Systemic Functional Linguistics (SFL) theory. </a:t>
            </a:r>
          </a:p>
          <a:p>
            <a:r>
              <a:rPr lang="en-US" dirty="0">
                <a:latin typeface="Comic Sans MS"/>
                <a:ea typeface="+mn-lt"/>
                <a:cs typeface="Times New Roman"/>
              </a:rPr>
              <a:t>Write a summary of your findings.</a:t>
            </a:r>
            <a:endParaRPr lang="en-US" dirty="0">
              <a:latin typeface="Comic Sans MS"/>
              <a:cs typeface="Times New Roman"/>
            </a:endParaRPr>
          </a:p>
        </p:txBody>
      </p:sp>
      <p:sp>
        <p:nvSpPr>
          <p:cNvPr id="5" name="TextBox 4">
            <a:extLst>
              <a:ext uri="{FF2B5EF4-FFF2-40B4-BE49-F238E27FC236}">
                <a16:creationId xmlns:a16="http://schemas.microsoft.com/office/drawing/2014/main" id="{4EB1B137-6ECE-F0D5-07CA-95B262CB8F51}"/>
              </a:ext>
            </a:extLst>
          </p:cNvPr>
          <p:cNvSpPr txBox="1"/>
          <p:nvPr/>
        </p:nvSpPr>
        <p:spPr>
          <a:xfrm>
            <a:off x="2951921" y="3939456"/>
            <a:ext cx="3433708" cy="203132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Comic Sans MS"/>
              </a:rPr>
              <a:t>H.P. Grice</a:t>
            </a:r>
          </a:p>
          <a:p>
            <a:r>
              <a:rPr lang="en-US" dirty="0">
                <a:latin typeface="Comic Sans MS"/>
              </a:rPr>
              <a:t>Explore H.P. Grice's Cooperative Principle and his Maxims of Conversation. Provide examples of how these maxims are applied in everyday communication.</a:t>
            </a:r>
            <a:endParaRPr lang="en-US" dirty="0">
              <a:latin typeface="Comic Sans MS"/>
              <a:ea typeface="Calibri"/>
              <a:cs typeface="Calibri"/>
            </a:endParaRPr>
          </a:p>
        </p:txBody>
      </p:sp>
      <p:sp>
        <p:nvSpPr>
          <p:cNvPr id="6" name="TextBox 5">
            <a:extLst>
              <a:ext uri="{FF2B5EF4-FFF2-40B4-BE49-F238E27FC236}">
                <a16:creationId xmlns:a16="http://schemas.microsoft.com/office/drawing/2014/main" id="{90F31229-8E9D-4CBF-E409-E426DDC3B4EF}"/>
              </a:ext>
            </a:extLst>
          </p:cNvPr>
          <p:cNvSpPr txBox="1"/>
          <p:nvPr/>
        </p:nvSpPr>
        <p:spPr>
          <a:xfrm>
            <a:off x="519450" y="7000740"/>
            <a:ext cx="3857428" cy="175432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Comic Sans MS"/>
              </a:rPr>
              <a:t>Robin Lakoff</a:t>
            </a:r>
          </a:p>
          <a:p>
            <a:r>
              <a:rPr lang="en-US" dirty="0">
                <a:latin typeface="Comic Sans MS"/>
              </a:rPr>
              <a:t>Study Robin Lakoff's theories on politeness and gender differences in language. </a:t>
            </a:r>
          </a:p>
          <a:p>
            <a:r>
              <a:rPr lang="en-US" err="1">
                <a:latin typeface="Comic Sans MS"/>
              </a:rPr>
              <a:t>Summarise</a:t>
            </a:r>
            <a:r>
              <a:rPr lang="en-US" dirty="0">
                <a:latin typeface="Comic Sans MS"/>
              </a:rPr>
              <a:t> her key ideas and their implications.</a:t>
            </a:r>
            <a:endParaRPr lang="en-US" dirty="0">
              <a:latin typeface="Comic Sans MS"/>
              <a:ea typeface="Calibri"/>
              <a:cs typeface="Calibri"/>
            </a:endParaRPr>
          </a:p>
        </p:txBody>
      </p:sp>
      <p:pic>
        <p:nvPicPr>
          <p:cNvPr id="7" name="Picture 6" descr="A person wearing glasses and a white shirt&#10;&#10;AI-generated content may be incorrect.">
            <a:extLst>
              <a:ext uri="{FF2B5EF4-FFF2-40B4-BE49-F238E27FC236}">
                <a16:creationId xmlns:a16="http://schemas.microsoft.com/office/drawing/2014/main" id="{320CB7D9-71D8-BBEB-9344-429BD1AA47D9}"/>
              </a:ext>
            </a:extLst>
          </p:cNvPr>
          <p:cNvPicPr>
            <a:picLocks noChangeAspect="1"/>
          </p:cNvPicPr>
          <p:nvPr/>
        </p:nvPicPr>
        <p:blipFill>
          <a:blip r:embed="rId2"/>
          <a:srcRect l="25057" r="15189" b="1586"/>
          <a:stretch>
            <a:fillRect/>
          </a:stretch>
        </p:blipFill>
        <p:spPr>
          <a:xfrm>
            <a:off x="4335896" y="1331898"/>
            <a:ext cx="2056358" cy="2031889"/>
          </a:xfrm>
          <a:prstGeom prst="rect">
            <a:avLst/>
          </a:prstGeom>
        </p:spPr>
      </p:pic>
      <p:pic>
        <p:nvPicPr>
          <p:cNvPr id="8" name="Picture 7" descr="A person with his hand on his chin&#10;&#10;AI-generated content may be incorrect.">
            <a:extLst>
              <a:ext uri="{FF2B5EF4-FFF2-40B4-BE49-F238E27FC236}">
                <a16:creationId xmlns:a16="http://schemas.microsoft.com/office/drawing/2014/main" id="{F191E63E-5DFA-3D20-7737-6B352A7C1ADC}"/>
              </a:ext>
            </a:extLst>
          </p:cNvPr>
          <p:cNvPicPr>
            <a:picLocks noChangeAspect="1"/>
          </p:cNvPicPr>
          <p:nvPr/>
        </p:nvPicPr>
        <p:blipFill>
          <a:blip r:embed="rId3"/>
          <a:stretch>
            <a:fillRect/>
          </a:stretch>
        </p:blipFill>
        <p:spPr>
          <a:xfrm>
            <a:off x="517881" y="3701730"/>
            <a:ext cx="1865097" cy="2502540"/>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2F31FDD6-8097-2B68-EE7C-31756636405D}"/>
              </a:ext>
            </a:extLst>
          </p:cNvPr>
          <p:cNvPicPr>
            <a:picLocks noChangeAspect="1"/>
          </p:cNvPicPr>
          <p:nvPr/>
        </p:nvPicPr>
        <p:blipFill>
          <a:blip r:embed="rId4"/>
          <a:srcRect l="27767" t="23073" r="50317" b="41595"/>
          <a:stretch>
            <a:fillRect/>
          </a:stretch>
        </p:blipFill>
        <p:spPr>
          <a:xfrm>
            <a:off x="4557207" y="7000740"/>
            <a:ext cx="1831842" cy="1758599"/>
          </a:xfrm>
          <a:prstGeom prst="rect">
            <a:avLst/>
          </a:prstGeom>
        </p:spPr>
      </p:pic>
    </p:spTree>
    <p:extLst>
      <p:ext uri="{BB962C8B-B14F-4D97-AF65-F5344CB8AC3E}">
        <p14:creationId xmlns:p14="http://schemas.microsoft.com/office/powerpoint/2010/main" val="1380118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501B5-8CB3-0F11-E413-120665076A3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B2BFF1-7C3F-FC8D-2316-54C0B3EC7211}"/>
              </a:ext>
            </a:extLst>
          </p:cNvPr>
          <p:cNvSpPr>
            <a:spLocks noGrp="1"/>
          </p:cNvSpPr>
          <p:nvPr>
            <p:ph type="sldNum" sz="quarter" idx="12"/>
          </p:nvPr>
        </p:nvSpPr>
        <p:spPr/>
        <p:txBody>
          <a:bodyPr/>
          <a:lstStyle/>
          <a:p>
            <a:fld id="{42197ACC-EB3C-4466-A41B-F6CC006DF8B4}" type="slidenum">
              <a:rPr lang="en-GB" smtClean="0"/>
              <a:t>6</a:t>
            </a:fld>
            <a:endParaRPr lang="en-GB"/>
          </a:p>
        </p:txBody>
      </p:sp>
      <p:sp>
        <p:nvSpPr>
          <p:cNvPr id="12" name="Rectangle 1">
            <a:extLst>
              <a:ext uri="{FF2B5EF4-FFF2-40B4-BE49-F238E27FC236}">
                <a16:creationId xmlns:a16="http://schemas.microsoft.com/office/drawing/2014/main" id="{E0CD0D09-E7E9-FF8E-0598-86B5A5EF6A4F}"/>
              </a:ext>
            </a:extLst>
          </p:cNvPr>
          <p:cNvSpPr>
            <a:spLocks noChangeArrowheads="1"/>
          </p:cNvSpPr>
          <p:nvPr/>
        </p:nvSpPr>
        <p:spPr bwMode="auto">
          <a:xfrm>
            <a:off x="-5708" y="3847"/>
            <a:ext cx="686941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r>
              <a:rPr lang="en-GB" altLang="en-US" sz="3300" b="1" u="sng" dirty="0">
                <a:latin typeface="Comic Sans MS"/>
                <a:ea typeface="Calibri"/>
                <a:cs typeface="Times New Roman"/>
              </a:rPr>
              <a:t>Research: Media Institutions</a:t>
            </a:r>
            <a:endParaRPr lang="en-US" dirty="0"/>
          </a:p>
        </p:txBody>
      </p:sp>
      <p:sp>
        <p:nvSpPr>
          <p:cNvPr id="4" name="TextBox 3">
            <a:extLst>
              <a:ext uri="{FF2B5EF4-FFF2-40B4-BE49-F238E27FC236}">
                <a16:creationId xmlns:a16="http://schemas.microsoft.com/office/drawing/2014/main" id="{6F0D0E5D-7948-CABA-DA1C-0925E4325B22}"/>
              </a:ext>
            </a:extLst>
          </p:cNvPr>
          <p:cNvSpPr txBox="1"/>
          <p:nvPr/>
        </p:nvSpPr>
        <p:spPr>
          <a:xfrm>
            <a:off x="564961" y="1096111"/>
            <a:ext cx="5735016" cy="313932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latin typeface="Comic Sans MS"/>
                <a:ea typeface="+mn-lt"/>
                <a:cs typeface="Times New Roman"/>
              </a:rPr>
              <a:t>The BBC</a:t>
            </a:r>
            <a:endParaRPr lang="en-US" b="1" u="sng">
              <a:latin typeface="Comic Sans MS"/>
            </a:endParaRPr>
          </a:p>
          <a:p>
            <a:r>
              <a:rPr lang="en-US" dirty="0">
                <a:latin typeface="Comic Sans MS"/>
                <a:ea typeface="+mn-lt"/>
                <a:cs typeface="Times New Roman"/>
              </a:rPr>
              <a:t>Investigate the origins of the BBC, its funding through </a:t>
            </a:r>
            <a:r>
              <a:rPr lang="en-US" dirty="0" err="1">
                <a:latin typeface="Comic Sans MS"/>
                <a:ea typeface="+mn-lt"/>
                <a:cs typeface="Times New Roman"/>
              </a:rPr>
              <a:t>licence</a:t>
            </a:r>
            <a:r>
              <a:rPr lang="en-US" dirty="0">
                <a:latin typeface="Comic Sans MS"/>
                <a:ea typeface="+mn-lt"/>
                <a:cs typeface="Times New Roman"/>
              </a:rPr>
              <a:t> fees, and its role in British media.</a:t>
            </a:r>
          </a:p>
          <a:p>
            <a:endParaRPr lang="en-US" dirty="0">
              <a:latin typeface="Comic Sans MS"/>
              <a:ea typeface="+mn-lt"/>
              <a:cs typeface="Times New Roman"/>
            </a:endParaRPr>
          </a:p>
          <a:p>
            <a:r>
              <a:rPr lang="en-US" b="1" dirty="0">
                <a:latin typeface="Comic Sans MS"/>
                <a:ea typeface="+mn-lt"/>
                <a:cs typeface="Times New Roman"/>
              </a:rPr>
              <a:t>Write a brief report on your findings.</a:t>
            </a:r>
            <a:endParaRPr lang="en-US" dirty="0">
              <a:latin typeface="Comic Sans MS"/>
              <a:ea typeface="Calibri"/>
              <a:cs typeface="Times New Roman"/>
            </a:endParaRPr>
          </a:p>
          <a:p>
            <a:endParaRPr lang="en-US" dirty="0">
              <a:latin typeface="Comic Sans MS"/>
              <a:ea typeface="Calibri"/>
              <a:cs typeface="Times New Roman"/>
            </a:endParaRPr>
          </a:p>
          <a:p>
            <a:r>
              <a:rPr lang="en-US" dirty="0">
                <a:latin typeface="Comic Sans MS"/>
                <a:ea typeface="Calibri"/>
                <a:cs typeface="Times New Roman"/>
              </a:rPr>
              <a:t>You may also wish to watch the documentary</a:t>
            </a:r>
            <a:br>
              <a:rPr lang="en-US" dirty="0">
                <a:latin typeface="Comic Sans MS"/>
                <a:ea typeface="Calibri"/>
                <a:cs typeface="Times New Roman"/>
              </a:rPr>
            </a:br>
            <a:r>
              <a:rPr lang="en-US" i="1" dirty="0">
                <a:latin typeface="Comic Sans MS"/>
                <a:ea typeface="Calibri"/>
                <a:cs typeface="Times New Roman"/>
              </a:rPr>
              <a:t>How the BBC Began</a:t>
            </a:r>
            <a:r>
              <a:rPr lang="en-US" dirty="0">
                <a:latin typeface="Comic Sans MS"/>
                <a:ea typeface="Calibri"/>
                <a:cs typeface="Times New Roman"/>
              </a:rPr>
              <a:t>, available on BBC </a:t>
            </a:r>
            <a:r>
              <a:rPr lang="en-US" dirty="0" err="1">
                <a:latin typeface="Comic Sans MS"/>
                <a:ea typeface="Calibri"/>
                <a:cs typeface="Times New Roman"/>
              </a:rPr>
              <a:t>iPlayer</a:t>
            </a:r>
            <a:r>
              <a:rPr lang="en-US" dirty="0">
                <a:latin typeface="Comic Sans MS"/>
                <a:ea typeface="Calibri"/>
                <a:cs typeface="Times New Roman"/>
              </a:rPr>
              <a:t>.</a:t>
            </a:r>
            <a:br>
              <a:rPr lang="en-US" dirty="0">
                <a:latin typeface="Comic Sans MS"/>
                <a:ea typeface="Calibri"/>
                <a:cs typeface="Times New Roman"/>
              </a:rPr>
            </a:br>
            <a:endParaRPr lang="en-US" dirty="0">
              <a:latin typeface="Comic Sans MS"/>
              <a:ea typeface="Calibri"/>
              <a:cs typeface="Times New Roman"/>
            </a:endParaRPr>
          </a:p>
          <a:p>
            <a:r>
              <a:rPr lang="en-US" dirty="0">
                <a:ea typeface="+mn-lt"/>
                <a:cs typeface="+mn-lt"/>
                <a:hlinkClick r:id="rId2"/>
              </a:rPr>
              <a:t>https://www.bbc.co.uk/iplayer/episodes/p0d5w8pf/how-the-bbc-began</a:t>
            </a:r>
            <a:r>
              <a:rPr lang="en-US" dirty="0">
                <a:ea typeface="+mn-lt"/>
                <a:cs typeface="+mn-lt"/>
              </a:rPr>
              <a:t> </a:t>
            </a:r>
            <a:endParaRPr lang="en-US"/>
          </a:p>
        </p:txBody>
      </p:sp>
      <p:sp>
        <p:nvSpPr>
          <p:cNvPr id="3" name="TextBox 2">
            <a:extLst>
              <a:ext uri="{FF2B5EF4-FFF2-40B4-BE49-F238E27FC236}">
                <a16:creationId xmlns:a16="http://schemas.microsoft.com/office/drawing/2014/main" id="{58E78659-9CDD-664A-E6D5-37C4A4A7B630}"/>
              </a:ext>
            </a:extLst>
          </p:cNvPr>
          <p:cNvSpPr txBox="1"/>
          <p:nvPr/>
        </p:nvSpPr>
        <p:spPr>
          <a:xfrm>
            <a:off x="559885" y="5481964"/>
            <a:ext cx="5739071" cy="230832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latin typeface="Comic Sans MS"/>
                <a:cs typeface="Times New Roman"/>
              </a:rPr>
              <a:t>UK Newspapers</a:t>
            </a:r>
            <a:endParaRPr lang="en-US" b="1" u="sng">
              <a:latin typeface="Comic Sans MS"/>
              <a:ea typeface="Calibri" panose="020F0502020204030204"/>
              <a:cs typeface="Calibri" panose="020F0502020204030204"/>
            </a:endParaRPr>
          </a:p>
          <a:p>
            <a:endParaRPr lang="en-US" dirty="0">
              <a:latin typeface="Comic Sans MS"/>
              <a:cs typeface="Times New Roman"/>
            </a:endParaRPr>
          </a:p>
          <a:p>
            <a:r>
              <a:rPr lang="en-US" dirty="0">
                <a:latin typeface="Comic Sans MS"/>
                <a:cs typeface="Times New Roman"/>
              </a:rPr>
              <a:t>Explore the history and evolution of major UK newspapers. Focus on their origins, ownership, and influence on public opinion. </a:t>
            </a:r>
            <a:endParaRPr lang="en-US" dirty="0">
              <a:latin typeface="Comic Sans MS"/>
              <a:ea typeface="Calibri"/>
              <a:cs typeface="Calibri"/>
            </a:endParaRPr>
          </a:p>
          <a:p>
            <a:endParaRPr lang="en-US" dirty="0">
              <a:latin typeface="Comic Sans MS"/>
              <a:cs typeface="Times New Roman"/>
            </a:endParaRPr>
          </a:p>
          <a:p>
            <a:r>
              <a:rPr lang="en-US" b="1" dirty="0">
                <a:latin typeface="Comic Sans MS"/>
                <a:cs typeface="Times New Roman"/>
              </a:rPr>
              <a:t>Provide a summary of your research.</a:t>
            </a:r>
          </a:p>
          <a:p>
            <a:endParaRPr lang="en-US" dirty="0">
              <a:latin typeface="Comic Sans MS"/>
              <a:ea typeface="Calibri"/>
              <a:cs typeface="Times New Roman"/>
            </a:endParaRPr>
          </a:p>
        </p:txBody>
      </p:sp>
      <p:pic>
        <p:nvPicPr>
          <p:cNvPr id="5" name="Picture 4" descr="A group of black and white logos&#10;&#10;AI-generated content may be incorrect.">
            <a:extLst>
              <a:ext uri="{FF2B5EF4-FFF2-40B4-BE49-F238E27FC236}">
                <a16:creationId xmlns:a16="http://schemas.microsoft.com/office/drawing/2014/main" id="{6076474F-2362-1707-87DE-467B620BE400}"/>
              </a:ext>
            </a:extLst>
          </p:cNvPr>
          <p:cNvPicPr>
            <a:picLocks noChangeAspect="1"/>
          </p:cNvPicPr>
          <p:nvPr/>
        </p:nvPicPr>
        <p:blipFill>
          <a:blip r:embed="rId3"/>
          <a:stretch>
            <a:fillRect/>
          </a:stretch>
        </p:blipFill>
        <p:spPr>
          <a:xfrm>
            <a:off x="2242593" y="4431100"/>
            <a:ext cx="2390619" cy="1043799"/>
          </a:xfrm>
          <a:prstGeom prst="rect">
            <a:avLst/>
          </a:prstGeom>
        </p:spPr>
      </p:pic>
      <p:pic>
        <p:nvPicPr>
          <p:cNvPr id="7" name="Picture 6" descr="UK newspapers launch campaign against ...">
            <a:extLst>
              <a:ext uri="{FF2B5EF4-FFF2-40B4-BE49-F238E27FC236}">
                <a16:creationId xmlns:a16="http://schemas.microsoft.com/office/drawing/2014/main" id="{2D378DB2-54E2-5D7C-375A-55747D360A9D}"/>
              </a:ext>
            </a:extLst>
          </p:cNvPr>
          <p:cNvPicPr>
            <a:picLocks noChangeAspect="1"/>
          </p:cNvPicPr>
          <p:nvPr/>
        </p:nvPicPr>
        <p:blipFill>
          <a:blip r:embed="rId4"/>
          <a:stretch>
            <a:fillRect/>
          </a:stretch>
        </p:blipFill>
        <p:spPr>
          <a:xfrm>
            <a:off x="2387278" y="8059332"/>
            <a:ext cx="2086783" cy="1379526"/>
          </a:xfrm>
          <a:prstGeom prst="rect">
            <a:avLst/>
          </a:prstGeom>
        </p:spPr>
      </p:pic>
    </p:spTree>
    <p:extLst>
      <p:ext uri="{BB962C8B-B14F-4D97-AF65-F5344CB8AC3E}">
        <p14:creationId xmlns:p14="http://schemas.microsoft.com/office/powerpoint/2010/main" val="1241915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66A603-56B4-9FF5-5D1B-27FC602434D1}"/>
            </a:ext>
          </a:extLst>
        </p:cNvPr>
        <p:cNvGrpSpPr/>
        <p:nvPr/>
      </p:nvGrpSpPr>
      <p:grpSpPr>
        <a:xfrm>
          <a:off x="0" y="0"/>
          <a:ext cx="0" cy="0"/>
          <a:chOff x="0" y="0"/>
          <a:chExt cx="0" cy="0"/>
        </a:xfrm>
      </p:grpSpPr>
      <p:sp>
        <p:nvSpPr>
          <p:cNvPr id="35" name="Rectangle 34">
            <a:extLst>
              <a:ext uri="{FF2B5EF4-FFF2-40B4-BE49-F238E27FC236}">
                <a16:creationId xmlns:a16="http://schemas.microsoft.com/office/drawing/2014/main" id="{45A53F19-F7A1-5643-2249-058615F7B240}"/>
              </a:ext>
            </a:extLst>
          </p:cNvPr>
          <p:cNvSpPr/>
          <p:nvPr/>
        </p:nvSpPr>
        <p:spPr>
          <a:xfrm>
            <a:off x="-4537" y="-2519"/>
            <a:ext cx="6869530" cy="584775"/>
          </a:xfrm>
          <a:prstGeom prst="rect">
            <a:avLst/>
          </a:prstGeom>
        </p:spPr>
        <p:txBody>
          <a:bodyPr wrap="square" lIns="91440" tIns="45720" rIns="91440" bIns="45720" anchor="t">
            <a:spAutoFit/>
          </a:bodyPr>
          <a:lstStyle/>
          <a:p>
            <a:pPr algn="ctr"/>
            <a:r>
              <a:rPr lang="en-GB" sz="3200" b="1" dirty="0">
                <a:solidFill>
                  <a:srgbClr val="000000"/>
                </a:solidFill>
                <a:latin typeface="Comic Sans MS"/>
                <a:ea typeface="Calibri"/>
                <a:cs typeface="Calibri"/>
              </a:rPr>
              <a:t>Language Frameworks</a:t>
            </a:r>
            <a:endParaRPr lang="en-US" dirty="0"/>
          </a:p>
        </p:txBody>
      </p:sp>
      <p:sp>
        <p:nvSpPr>
          <p:cNvPr id="5" name="Slide Number Placeholder 4">
            <a:extLst>
              <a:ext uri="{FF2B5EF4-FFF2-40B4-BE49-F238E27FC236}">
                <a16:creationId xmlns:a16="http://schemas.microsoft.com/office/drawing/2014/main" id="{9656FD75-DCA4-C2D4-523E-4AA8177BFEA6}"/>
              </a:ext>
            </a:extLst>
          </p:cNvPr>
          <p:cNvSpPr>
            <a:spLocks noGrp="1"/>
          </p:cNvSpPr>
          <p:nvPr>
            <p:ph type="sldNum" sz="quarter" idx="12"/>
          </p:nvPr>
        </p:nvSpPr>
        <p:spPr/>
        <p:txBody>
          <a:bodyPr/>
          <a:lstStyle/>
          <a:p>
            <a:fld id="{42197ACC-EB3C-4466-A41B-F6CC006DF8B4}" type="slidenum">
              <a:rPr lang="en-GB" smtClean="0">
                <a:solidFill>
                  <a:srgbClr val="000000"/>
                </a:solidFill>
              </a:rPr>
              <a:t>7</a:t>
            </a:fld>
            <a:endParaRPr lang="en-GB">
              <a:solidFill>
                <a:srgbClr val="000000"/>
              </a:solidFill>
            </a:endParaRPr>
          </a:p>
        </p:txBody>
      </p:sp>
      <p:sp>
        <p:nvSpPr>
          <p:cNvPr id="2" name="TextBox 1">
            <a:extLst>
              <a:ext uri="{FF2B5EF4-FFF2-40B4-BE49-F238E27FC236}">
                <a16:creationId xmlns:a16="http://schemas.microsoft.com/office/drawing/2014/main" id="{C7C2D074-C802-DDE5-6413-F691FF73F5AA}"/>
              </a:ext>
            </a:extLst>
          </p:cNvPr>
          <p:cNvSpPr txBox="1"/>
          <p:nvPr/>
        </p:nvSpPr>
        <p:spPr>
          <a:xfrm>
            <a:off x="328416" y="790921"/>
            <a:ext cx="6201136" cy="258532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Comic Sans MS"/>
              </a:rPr>
              <a:t>Phonology</a:t>
            </a:r>
            <a:endParaRPr lang="en-US">
              <a:latin typeface="Comic Sans MS"/>
            </a:endParaRPr>
          </a:p>
          <a:p>
            <a:r>
              <a:rPr lang="en-US" sz="1600" dirty="0">
                <a:latin typeface="Comic Sans MS"/>
                <a:ea typeface="+mn-lt"/>
                <a:cs typeface="+mn-lt"/>
              </a:rPr>
              <a:t>Define phonology and explain its importance in the study of language. Provide examples of phonological features in English.</a:t>
            </a:r>
            <a:endParaRPr lang="en-US">
              <a:latin typeface="Comic Sans MS"/>
            </a:endParaRPr>
          </a:p>
          <a:p>
            <a:endParaRPr lang="en-US" sz="1600" dirty="0">
              <a:latin typeface="Comic Sans MS"/>
              <a:ea typeface="+mn-lt"/>
              <a:cs typeface="+mn-lt"/>
            </a:endParaRPr>
          </a:p>
          <a:p>
            <a:pPr marL="285750" indent="-285750">
              <a:buFont typeface="Arial"/>
              <a:buChar char="•"/>
            </a:pPr>
            <a:r>
              <a:rPr lang="en-US" sz="1600" dirty="0">
                <a:latin typeface="Comic Sans MS"/>
                <a:ea typeface="+mn-lt"/>
                <a:cs typeface="+mn-lt"/>
              </a:rPr>
              <a:t>What is phonology, and how does it differ from phonetics?</a:t>
            </a:r>
            <a:endParaRPr lang="en-US">
              <a:latin typeface="Comic Sans MS"/>
            </a:endParaRPr>
          </a:p>
          <a:p>
            <a:pPr marL="285750" indent="-285750">
              <a:buFont typeface="Arial"/>
              <a:buChar char="•"/>
            </a:pPr>
            <a:r>
              <a:rPr lang="en-US" sz="1600" dirty="0">
                <a:latin typeface="Comic Sans MS"/>
                <a:ea typeface="+mn-lt"/>
                <a:cs typeface="+mn-lt"/>
              </a:rPr>
              <a:t>Why is phonology important in understanding how language is produced and understood?</a:t>
            </a:r>
            <a:endParaRPr lang="en-US">
              <a:latin typeface="Comic Sans MS"/>
            </a:endParaRPr>
          </a:p>
          <a:p>
            <a:pPr marL="285750" indent="-285750">
              <a:buFont typeface="Arial"/>
              <a:buChar char="•"/>
            </a:pPr>
            <a:r>
              <a:rPr lang="en-US" sz="1600" dirty="0">
                <a:latin typeface="Comic Sans MS"/>
                <a:ea typeface="+mn-lt"/>
                <a:cs typeface="+mn-lt"/>
              </a:rPr>
              <a:t>What are some key phonological features in English (e.g. stress, intonation, assimilation), and how do they affect meaning?</a:t>
            </a:r>
            <a:endParaRPr lang="en-US" dirty="0">
              <a:latin typeface="Comic Sans MS"/>
            </a:endParaRPr>
          </a:p>
        </p:txBody>
      </p:sp>
      <p:sp>
        <p:nvSpPr>
          <p:cNvPr id="7" name="TextBox 6">
            <a:extLst>
              <a:ext uri="{FF2B5EF4-FFF2-40B4-BE49-F238E27FC236}">
                <a16:creationId xmlns:a16="http://schemas.microsoft.com/office/drawing/2014/main" id="{A7E065D4-9515-ADCF-5252-40F465232F56}"/>
              </a:ext>
            </a:extLst>
          </p:cNvPr>
          <p:cNvSpPr txBox="1"/>
          <p:nvPr/>
        </p:nvSpPr>
        <p:spPr>
          <a:xfrm>
            <a:off x="331130" y="3672575"/>
            <a:ext cx="6195739" cy="255454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Comic Sans MS"/>
              </a:rPr>
              <a:t>Morphology</a:t>
            </a:r>
          </a:p>
          <a:p>
            <a:r>
              <a:rPr lang="en-US" sz="1600" dirty="0">
                <a:latin typeface="Comic Sans MS"/>
              </a:rPr>
              <a:t>Investigate the field of morphology and its role in understanding word formation. Give examples of morphological processes in English.</a:t>
            </a:r>
            <a:endParaRPr lang="en-US" sz="1600">
              <a:latin typeface="Comic Sans MS"/>
              <a:ea typeface="Calibri"/>
              <a:cs typeface="Calibri"/>
            </a:endParaRPr>
          </a:p>
          <a:p>
            <a:pPr marL="228600" indent="-228600">
              <a:buFont typeface=""/>
              <a:buAutoNum type="arabicPeriod"/>
            </a:pPr>
            <a:r>
              <a:rPr lang="en-US" sz="1600" dirty="0">
                <a:latin typeface="Comic Sans MS"/>
              </a:rPr>
              <a:t>What is morphology, and what are morphemes?</a:t>
            </a:r>
            <a:endParaRPr lang="en-US" sz="1600">
              <a:latin typeface="Comic Sans MS"/>
              <a:ea typeface="Calibri" panose="020F0502020204030204"/>
              <a:cs typeface="Calibri" panose="020F0502020204030204"/>
            </a:endParaRPr>
          </a:p>
          <a:p>
            <a:pPr marL="228600" indent="-228600">
              <a:buFont typeface=""/>
              <a:buAutoNum type="arabicPeriod"/>
            </a:pPr>
            <a:r>
              <a:rPr lang="en-US" sz="1600" dirty="0">
                <a:latin typeface="Comic Sans MS"/>
              </a:rPr>
              <a:t>How do inflectional and derivational morphology differ, and what roles do they play in word formation?</a:t>
            </a:r>
            <a:endParaRPr lang="en-US" sz="1600">
              <a:latin typeface="Comic Sans MS"/>
              <a:ea typeface="Calibri" panose="020F0502020204030204"/>
              <a:cs typeface="Calibri" panose="020F0502020204030204"/>
            </a:endParaRPr>
          </a:p>
          <a:p>
            <a:pPr marL="228600" indent="-228600">
              <a:buFont typeface=""/>
              <a:buAutoNum type="arabicPeriod"/>
            </a:pPr>
            <a:r>
              <a:rPr lang="en-US" sz="1600" dirty="0">
                <a:latin typeface="Comic Sans MS"/>
              </a:rPr>
              <a:t>What are some common morphological processes in English, such as affixation, compounding, or conversion, and how do they work?</a:t>
            </a:r>
            <a:endParaRPr lang="en-US" sz="1600">
              <a:latin typeface="Comic Sans MS"/>
              <a:ea typeface="Calibri" panose="020F0502020204030204"/>
              <a:cs typeface="Calibri" panose="020F0502020204030204"/>
            </a:endParaRPr>
          </a:p>
        </p:txBody>
      </p:sp>
      <p:sp>
        <p:nvSpPr>
          <p:cNvPr id="8" name="TextBox 7">
            <a:extLst>
              <a:ext uri="{FF2B5EF4-FFF2-40B4-BE49-F238E27FC236}">
                <a16:creationId xmlns:a16="http://schemas.microsoft.com/office/drawing/2014/main" id="{225F2891-3EEB-7EE8-559F-86144514F3AA}"/>
              </a:ext>
            </a:extLst>
          </p:cNvPr>
          <p:cNvSpPr txBox="1"/>
          <p:nvPr/>
        </p:nvSpPr>
        <p:spPr>
          <a:xfrm>
            <a:off x="331130" y="6655362"/>
            <a:ext cx="6195740" cy="230832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Comic Sans MS"/>
              </a:rPr>
              <a:t>Syntax</a:t>
            </a:r>
          </a:p>
          <a:p>
            <a:r>
              <a:rPr lang="en-US" sz="1600" dirty="0">
                <a:latin typeface="Comic Sans MS"/>
              </a:rPr>
              <a:t>Study the concept of syntax and its significance in sentence structure. Provide examples of syntactic rules in English.</a:t>
            </a:r>
          </a:p>
          <a:p>
            <a:pPr marL="228600" indent="-228600">
              <a:buFont typeface=""/>
              <a:buAutoNum type="arabicPeriod"/>
            </a:pPr>
            <a:r>
              <a:rPr lang="en-US" sz="1600" dirty="0">
                <a:latin typeface="Comic Sans MS"/>
              </a:rPr>
              <a:t>What is syntax, and how does it help us understand sentence structure in English?</a:t>
            </a:r>
          </a:p>
          <a:p>
            <a:pPr marL="228600" indent="-228600">
              <a:buFont typeface=""/>
              <a:buAutoNum type="arabicPeriod"/>
            </a:pPr>
            <a:r>
              <a:rPr lang="en-US" sz="1600" dirty="0">
                <a:latin typeface="Comic Sans MS"/>
              </a:rPr>
              <a:t>What are some basic syntactic rules in English (e.g. subject-verb-object order, clause structure)?</a:t>
            </a:r>
          </a:p>
          <a:p>
            <a:pPr marL="228600" indent="-228600">
              <a:buFont typeface=""/>
              <a:buAutoNum type="arabicPeriod"/>
            </a:pPr>
            <a:r>
              <a:rPr lang="en-US" sz="1600" dirty="0">
                <a:latin typeface="Comic Sans MS"/>
              </a:rPr>
              <a:t>How does syntax affect the meaning and clarity of a sentence?</a:t>
            </a:r>
          </a:p>
        </p:txBody>
      </p:sp>
      <p:pic>
        <p:nvPicPr>
          <p:cNvPr id="9" name="Picture 8" descr="Pronunciation Glyph Icon Phonetic ...">
            <a:extLst>
              <a:ext uri="{FF2B5EF4-FFF2-40B4-BE49-F238E27FC236}">
                <a16:creationId xmlns:a16="http://schemas.microsoft.com/office/drawing/2014/main" id="{FFD7569E-3331-FC51-DC2B-A17A54146CB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230" b="11017"/>
          <a:stretch>
            <a:fillRect/>
          </a:stretch>
        </p:blipFill>
        <p:spPr>
          <a:xfrm>
            <a:off x="5607141" y="2979897"/>
            <a:ext cx="922521" cy="807520"/>
          </a:xfrm>
          <a:prstGeom prst="rect">
            <a:avLst/>
          </a:prstGeom>
        </p:spPr>
      </p:pic>
      <p:pic>
        <p:nvPicPr>
          <p:cNvPr id="10" name="Picture 9" descr="Morphology Vector Art, Icons, and ...">
            <a:extLst>
              <a:ext uri="{FF2B5EF4-FFF2-40B4-BE49-F238E27FC236}">
                <a16:creationId xmlns:a16="http://schemas.microsoft.com/office/drawing/2014/main" id="{109AA9C7-4DA2-E2CC-396F-5853797AE70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605134" y="5671111"/>
            <a:ext cx="1012449" cy="1106998"/>
          </a:xfrm>
          <a:prstGeom prst="rect">
            <a:avLst/>
          </a:prstGeom>
        </p:spPr>
      </p:pic>
      <p:pic>
        <p:nvPicPr>
          <p:cNvPr id="11" name="Picture 10" descr="Syntax Icon&quot; Images – Browse 43 Stock ...">
            <a:extLst>
              <a:ext uri="{FF2B5EF4-FFF2-40B4-BE49-F238E27FC236}">
                <a16:creationId xmlns:a16="http://schemas.microsoft.com/office/drawing/2014/main" id="{946D1069-2460-B50A-E6AB-8F4D361AC30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5699295" y="8496911"/>
            <a:ext cx="918289" cy="934311"/>
          </a:xfrm>
          <a:prstGeom prst="rect">
            <a:avLst/>
          </a:prstGeom>
        </p:spPr>
      </p:pic>
    </p:spTree>
    <p:extLst>
      <p:ext uri="{BB962C8B-B14F-4D97-AF65-F5344CB8AC3E}">
        <p14:creationId xmlns:p14="http://schemas.microsoft.com/office/powerpoint/2010/main" val="3183609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6A7B35-7BC2-34AC-82BB-11BB64F4C023}"/>
            </a:ext>
          </a:extLst>
        </p:cNvPr>
        <p:cNvGrpSpPr/>
        <p:nvPr/>
      </p:nvGrpSpPr>
      <p:grpSpPr>
        <a:xfrm>
          <a:off x="0" y="0"/>
          <a:ext cx="0" cy="0"/>
          <a:chOff x="0" y="0"/>
          <a:chExt cx="0" cy="0"/>
        </a:xfrm>
      </p:grpSpPr>
      <p:sp>
        <p:nvSpPr>
          <p:cNvPr id="35" name="Rectangle 34">
            <a:extLst>
              <a:ext uri="{FF2B5EF4-FFF2-40B4-BE49-F238E27FC236}">
                <a16:creationId xmlns:a16="http://schemas.microsoft.com/office/drawing/2014/main" id="{7D7DCBBF-4A5F-9A70-1F2C-33675EEACAAB}"/>
              </a:ext>
            </a:extLst>
          </p:cNvPr>
          <p:cNvSpPr/>
          <p:nvPr/>
        </p:nvSpPr>
        <p:spPr>
          <a:xfrm>
            <a:off x="-4537" y="-2519"/>
            <a:ext cx="6869530" cy="584775"/>
          </a:xfrm>
          <a:prstGeom prst="rect">
            <a:avLst/>
          </a:prstGeom>
        </p:spPr>
        <p:txBody>
          <a:bodyPr wrap="square" lIns="91440" tIns="45720" rIns="91440" bIns="45720" anchor="t">
            <a:spAutoFit/>
          </a:bodyPr>
          <a:lstStyle/>
          <a:p>
            <a:pPr algn="ctr"/>
            <a:r>
              <a:rPr lang="en-GB" sz="3200" b="1" dirty="0">
                <a:solidFill>
                  <a:srgbClr val="000000"/>
                </a:solidFill>
                <a:latin typeface="Comic Sans MS"/>
                <a:ea typeface="Calibri"/>
                <a:cs typeface="Calibri"/>
              </a:rPr>
              <a:t>Recommended Reading</a:t>
            </a:r>
            <a:endParaRPr lang="en-US" dirty="0"/>
          </a:p>
        </p:txBody>
      </p:sp>
      <p:sp>
        <p:nvSpPr>
          <p:cNvPr id="5" name="Slide Number Placeholder 4">
            <a:extLst>
              <a:ext uri="{FF2B5EF4-FFF2-40B4-BE49-F238E27FC236}">
                <a16:creationId xmlns:a16="http://schemas.microsoft.com/office/drawing/2014/main" id="{0C64AD23-45FD-896C-28D9-BEF63BD985B1}"/>
              </a:ext>
            </a:extLst>
          </p:cNvPr>
          <p:cNvSpPr>
            <a:spLocks noGrp="1"/>
          </p:cNvSpPr>
          <p:nvPr>
            <p:ph type="sldNum" sz="quarter" idx="12"/>
          </p:nvPr>
        </p:nvSpPr>
        <p:spPr/>
        <p:txBody>
          <a:bodyPr/>
          <a:lstStyle/>
          <a:p>
            <a:fld id="{42197ACC-EB3C-4466-A41B-F6CC006DF8B4}" type="slidenum">
              <a:rPr lang="en-GB" smtClean="0">
                <a:solidFill>
                  <a:srgbClr val="000000"/>
                </a:solidFill>
              </a:rPr>
              <a:t>8</a:t>
            </a:fld>
            <a:endParaRPr lang="en-GB">
              <a:solidFill>
                <a:srgbClr val="000000"/>
              </a:solidFill>
            </a:endParaRPr>
          </a:p>
        </p:txBody>
      </p:sp>
      <p:sp>
        <p:nvSpPr>
          <p:cNvPr id="3" name="TextBox 2">
            <a:extLst>
              <a:ext uri="{FF2B5EF4-FFF2-40B4-BE49-F238E27FC236}">
                <a16:creationId xmlns:a16="http://schemas.microsoft.com/office/drawing/2014/main" id="{950094C3-5C16-9F54-1E53-785636D04289}"/>
              </a:ext>
            </a:extLst>
          </p:cNvPr>
          <p:cNvSpPr txBox="1"/>
          <p:nvPr/>
        </p:nvSpPr>
        <p:spPr>
          <a:xfrm>
            <a:off x="324660" y="839011"/>
            <a:ext cx="6193351" cy="846347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Comic Sans MS"/>
              </a:rPr>
              <a:t>English Language – Wider Reading</a:t>
            </a:r>
          </a:p>
          <a:p>
            <a:pPr marL="285750" indent="-285750">
              <a:buFont typeface="Arial"/>
              <a:buChar char="•"/>
            </a:pPr>
            <a:r>
              <a:rPr lang="en-US" sz="1600" dirty="0">
                <a:latin typeface="Comic Sans MS"/>
              </a:rPr>
              <a:t>David Crystal - </a:t>
            </a:r>
            <a:r>
              <a:rPr lang="en-US" sz="1600" i="1" dirty="0">
                <a:latin typeface="Comic Sans MS"/>
              </a:rPr>
              <a:t>A Little Book of Language </a:t>
            </a:r>
          </a:p>
          <a:p>
            <a:pPr marL="285750" indent="-285750">
              <a:buFont typeface="Arial"/>
              <a:buChar char="•"/>
            </a:pPr>
            <a:r>
              <a:rPr lang="en-US" sz="1600" dirty="0">
                <a:latin typeface="Comic Sans MS"/>
              </a:rPr>
              <a:t>David Crystal - </a:t>
            </a:r>
            <a:r>
              <a:rPr lang="en-US" sz="1600" i="1" dirty="0">
                <a:latin typeface="Comic Sans MS"/>
              </a:rPr>
              <a:t>Rediscover Grammar</a:t>
            </a:r>
          </a:p>
          <a:p>
            <a:pPr marL="285750" indent="-285750">
              <a:buFont typeface="Arial"/>
              <a:buChar char="•"/>
            </a:pPr>
            <a:r>
              <a:rPr lang="en-US" sz="1600" dirty="0">
                <a:latin typeface="Comic Sans MS"/>
              </a:rPr>
              <a:t>David Crystal - </a:t>
            </a:r>
            <a:r>
              <a:rPr lang="en-US" sz="1600" i="1" dirty="0">
                <a:latin typeface="Comic Sans MS"/>
              </a:rPr>
              <a:t>How Language Works</a:t>
            </a:r>
            <a:endParaRPr lang="en-US" sz="1600" i="1" dirty="0">
              <a:latin typeface="Comic Sans MS"/>
              <a:ea typeface="Calibri" panose="020F0502020204030204"/>
              <a:cs typeface="Calibri" panose="020F0502020204030204"/>
            </a:endParaRPr>
          </a:p>
          <a:p>
            <a:pPr marL="285750" indent="-285750">
              <a:buFont typeface="Arial"/>
              <a:buChar char="•"/>
            </a:pPr>
            <a:r>
              <a:rPr lang="en-US" sz="1600" dirty="0">
                <a:latin typeface="Comic Sans MS"/>
              </a:rPr>
              <a:t>Victoria Fromkin Robert Rodman and Nina Hyams - </a:t>
            </a:r>
            <a:r>
              <a:rPr lang="en-US" sz="1600" i="1" dirty="0">
                <a:latin typeface="Comic Sans MS"/>
              </a:rPr>
              <a:t>An Introduction to Language </a:t>
            </a:r>
          </a:p>
          <a:p>
            <a:pPr marL="285750" indent="-285750">
              <a:buFont typeface="Arial"/>
              <a:buChar char="•"/>
            </a:pPr>
            <a:r>
              <a:rPr lang="en-US" sz="1600" dirty="0">
                <a:latin typeface="Comic Sans MS"/>
              </a:rPr>
              <a:t>Sarah Thorne - </a:t>
            </a:r>
            <a:r>
              <a:rPr lang="en-US" sz="1600" i="1" dirty="0">
                <a:latin typeface="Comic Sans MS"/>
              </a:rPr>
              <a:t>Mastering Advanced English Language</a:t>
            </a:r>
            <a:r>
              <a:rPr lang="en-US" sz="1600" dirty="0">
                <a:latin typeface="Comic Sans MS"/>
              </a:rPr>
              <a:t> </a:t>
            </a:r>
          </a:p>
          <a:p>
            <a:pPr marL="285750" indent="-285750">
              <a:buFont typeface="Arial"/>
              <a:buChar char="•"/>
            </a:pPr>
            <a:r>
              <a:rPr lang="en-US" sz="1600" dirty="0">
                <a:latin typeface="Comic Sans MS"/>
              </a:rPr>
              <a:t>David Shariatmadari - </a:t>
            </a:r>
            <a:r>
              <a:rPr lang="en-US" sz="1600" i="1" dirty="0">
                <a:latin typeface="Comic Sans MS"/>
              </a:rPr>
              <a:t>Don’t believe a Word: the surprising truth about language </a:t>
            </a:r>
            <a:endParaRPr lang="en-US" i="1">
              <a:ea typeface="Calibri" panose="020F0502020204030204"/>
              <a:cs typeface="Calibri" panose="020F0502020204030204"/>
            </a:endParaRPr>
          </a:p>
          <a:p>
            <a:pPr marL="285750" indent="-285750">
              <a:buFont typeface="Arial"/>
              <a:buChar char="•"/>
            </a:pPr>
            <a:r>
              <a:rPr lang="en-US" sz="1600" dirty="0">
                <a:latin typeface="Comic Sans MS"/>
              </a:rPr>
              <a:t>Angela Goddard - </a:t>
            </a:r>
            <a:r>
              <a:rPr lang="en-US" sz="1600" i="1" dirty="0">
                <a:latin typeface="Comic Sans MS"/>
              </a:rPr>
              <a:t>Doing English Language: A Guide for Success</a:t>
            </a:r>
          </a:p>
          <a:p>
            <a:endParaRPr lang="en-US" sz="1600" i="1" dirty="0">
              <a:latin typeface="Comic Sans MS"/>
              <a:ea typeface="Calibri"/>
              <a:cs typeface="Calibri"/>
            </a:endParaRPr>
          </a:p>
          <a:p>
            <a:r>
              <a:rPr lang="en-US" sz="1600" b="1" dirty="0">
                <a:latin typeface="Comic Sans MS"/>
                <a:ea typeface="Calibri"/>
                <a:cs typeface="Calibri"/>
              </a:rPr>
              <a:t>Child Language Acquisition</a:t>
            </a:r>
          </a:p>
          <a:p>
            <a:pPr marL="285750" indent="-285750">
              <a:buFont typeface="Arial"/>
              <a:buChar char="•"/>
            </a:pPr>
            <a:r>
              <a:rPr lang="en-US" sz="1600" dirty="0">
                <a:latin typeface="Comic Sans MS"/>
                <a:ea typeface="+mn-lt"/>
                <a:cs typeface="+mn-lt"/>
              </a:rPr>
              <a:t>David Crystal - </a:t>
            </a:r>
            <a:r>
              <a:rPr lang="en-US" sz="1600" i="1" dirty="0">
                <a:latin typeface="Comic Sans MS"/>
                <a:ea typeface="+mn-lt"/>
                <a:cs typeface="+mn-lt"/>
              </a:rPr>
              <a:t>Listen to your Child </a:t>
            </a:r>
          </a:p>
          <a:p>
            <a:pPr marL="285750" indent="-285750">
              <a:buFont typeface="Arial"/>
              <a:buChar char="•"/>
            </a:pPr>
            <a:r>
              <a:rPr lang="en-US" sz="1600" dirty="0">
                <a:latin typeface="Comic Sans MS"/>
                <a:ea typeface="+mn-lt"/>
                <a:cs typeface="+mn-lt"/>
              </a:rPr>
              <a:t>Rudman and </a:t>
            </a:r>
            <a:r>
              <a:rPr lang="en-US" sz="1600" err="1">
                <a:latin typeface="Comic Sans MS"/>
                <a:ea typeface="+mn-lt"/>
                <a:cs typeface="+mn-lt"/>
              </a:rPr>
              <a:t>Titjen</a:t>
            </a:r>
            <a:r>
              <a:rPr lang="en-US" sz="1600" dirty="0">
                <a:latin typeface="Comic Sans MS"/>
                <a:ea typeface="+mn-lt"/>
                <a:cs typeface="+mn-lt"/>
              </a:rPr>
              <a:t> -</a:t>
            </a:r>
            <a:r>
              <a:rPr lang="en-US" sz="1600" i="1" dirty="0">
                <a:latin typeface="Comic Sans MS"/>
                <a:ea typeface="+mn-lt"/>
                <a:cs typeface="+mn-lt"/>
              </a:rPr>
              <a:t> Language Development </a:t>
            </a:r>
          </a:p>
          <a:p>
            <a:pPr marL="285750" indent="-285750">
              <a:buFont typeface="Arial"/>
              <a:buChar char="•"/>
            </a:pPr>
            <a:r>
              <a:rPr lang="en-US" sz="1600" dirty="0">
                <a:latin typeface="Comic Sans MS"/>
                <a:ea typeface="+mn-lt"/>
                <a:cs typeface="+mn-lt"/>
              </a:rPr>
              <a:t>Matthew Saxton Child - </a:t>
            </a:r>
            <a:r>
              <a:rPr lang="en-US" sz="1600" i="1" dirty="0">
                <a:latin typeface="Comic Sans MS"/>
                <a:ea typeface="+mn-lt"/>
                <a:cs typeface="+mn-lt"/>
              </a:rPr>
              <a:t>Language: Acquisition and Development</a:t>
            </a:r>
            <a:br>
              <a:rPr lang="en-US" sz="1600" i="1" dirty="0">
                <a:latin typeface="Comic Sans MS"/>
                <a:ea typeface="+mn-lt"/>
                <a:cs typeface="+mn-lt"/>
              </a:rPr>
            </a:br>
            <a:endParaRPr lang="en-US" sz="1600" dirty="0">
              <a:latin typeface="Comic Sans MS"/>
              <a:ea typeface="+mn-lt"/>
              <a:cs typeface="+mn-lt"/>
            </a:endParaRPr>
          </a:p>
          <a:p>
            <a:r>
              <a:rPr lang="en-US" sz="1600" b="1" dirty="0">
                <a:latin typeface="Comic Sans MS"/>
                <a:ea typeface="+mn-lt"/>
                <a:cs typeface="+mn-lt"/>
              </a:rPr>
              <a:t>Language Change </a:t>
            </a:r>
          </a:p>
          <a:p>
            <a:pPr marL="285750" indent="-285750">
              <a:buFont typeface="Arial"/>
              <a:buChar char="•"/>
            </a:pPr>
            <a:r>
              <a:rPr lang="en-US" sz="1600" dirty="0">
                <a:latin typeface="Comic Sans MS"/>
                <a:ea typeface="+mn-lt"/>
                <a:cs typeface="+mn-lt"/>
              </a:rPr>
              <a:t>Bill Bryson - </a:t>
            </a:r>
            <a:r>
              <a:rPr lang="en-US" sz="1600" i="1" dirty="0">
                <a:latin typeface="Comic Sans MS"/>
                <a:ea typeface="+mn-lt"/>
                <a:cs typeface="+mn-lt"/>
              </a:rPr>
              <a:t>The Mother Tongue </a:t>
            </a:r>
          </a:p>
          <a:p>
            <a:pPr marL="285750" indent="-285750">
              <a:buFont typeface="Arial"/>
              <a:buChar char="•"/>
            </a:pPr>
            <a:r>
              <a:rPr lang="en-US" sz="1600" dirty="0">
                <a:latin typeface="Comic Sans MS"/>
                <a:ea typeface="+mn-lt"/>
                <a:cs typeface="+mn-lt"/>
              </a:rPr>
              <a:t>David Crystal - </a:t>
            </a:r>
            <a:r>
              <a:rPr lang="en-US" sz="1600" i="1" dirty="0">
                <a:latin typeface="Comic Sans MS"/>
                <a:ea typeface="+mn-lt"/>
                <a:cs typeface="+mn-lt"/>
              </a:rPr>
              <a:t>The Stories of English </a:t>
            </a:r>
          </a:p>
          <a:p>
            <a:pPr marL="285750" indent="-285750">
              <a:buFont typeface="Arial"/>
              <a:buChar char="•"/>
            </a:pPr>
            <a:r>
              <a:rPr lang="en-US" sz="1600" dirty="0">
                <a:latin typeface="Comic Sans MS"/>
                <a:ea typeface="+mn-lt"/>
                <a:cs typeface="+mn-lt"/>
              </a:rPr>
              <a:t>Gretchen McCulloch - </a:t>
            </a:r>
            <a:r>
              <a:rPr lang="en-US" sz="1600" i="1" dirty="0">
                <a:latin typeface="Comic Sans MS"/>
                <a:ea typeface="+mn-lt"/>
                <a:cs typeface="+mn-lt"/>
              </a:rPr>
              <a:t>Because Internet: Understanding how language is changing </a:t>
            </a:r>
          </a:p>
          <a:p>
            <a:pPr marL="285750" indent="-285750">
              <a:buFont typeface="Arial"/>
              <a:buChar char="•"/>
            </a:pPr>
            <a:r>
              <a:rPr lang="en-US" sz="1600" dirty="0">
                <a:latin typeface="Comic Sans MS"/>
                <a:ea typeface="+mn-lt"/>
                <a:cs typeface="+mn-lt"/>
              </a:rPr>
              <a:t>Dennis Baron - </a:t>
            </a:r>
            <a:r>
              <a:rPr lang="en-US" sz="1600" i="1" dirty="0">
                <a:latin typeface="Comic Sans MS"/>
                <a:ea typeface="+mn-lt"/>
                <a:cs typeface="+mn-lt"/>
              </a:rPr>
              <a:t>A better pencil: readers, writers and the digital revolution</a:t>
            </a:r>
          </a:p>
          <a:p>
            <a:pPr marL="285750" indent="-285750">
              <a:buFont typeface="Arial"/>
              <a:buChar char="•"/>
            </a:pPr>
            <a:r>
              <a:rPr lang="en-US" sz="1600" dirty="0">
                <a:latin typeface="Comic Sans MS"/>
                <a:ea typeface="+mn-lt"/>
                <a:cs typeface="+mn-lt"/>
              </a:rPr>
              <a:t>Jean Aitchison - </a:t>
            </a:r>
            <a:r>
              <a:rPr lang="en-US" sz="1600" i="1" dirty="0">
                <a:latin typeface="Comic Sans MS"/>
                <a:ea typeface="+mn-lt"/>
                <a:cs typeface="+mn-lt"/>
              </a:rPr>
              <a:t>Language change: progress of decay?</a:t>
            </a:r>
          </a:p>
          <a:p>
            <a:endParaRPr lang="en-US" sz="1600" dirty="0">
              <a:latin typeface="Comic Sans MS"/>
              <a:ea typeface="Calibri"/>
              <a:cs typeface="Calibri"/>
            </a:endParaRPr>
          </a:p>
          <a:p>
            <a:r>
              <a:rPr lang="en-US" sz="1600" b="1" dirty="0">
                <a:latin typeface="Comic Sans MS"/>
                <a:ea typeface="Calibri"/>
                <a:cs typeface="Calibri"/>
              </a:rPr>
              <a:t>Language Diversity</a:t>
            </a:r>
          </a:p>
          <a:p>
            <a:pPr marL="285750" indent="-285750">
              <a:buFont typeface="Arial"/>
              <a:buChar char="•"/>
            </a:pPr>
            <a:r>
              <a:rPr lang="en-US" sz="1600" dirty="0">
                <a:latin typeface="Comic Sans MS"/>
                <a:ea typeface="+mn-lt"/>
                <a:cs typeface="+mn-lt"/>
              </a:rPr>
              <a:t>Deborah Cameron - </a:t>
            </a:r>
            <a:r>
              <a:rPr lang="en-US" sz="1600" i="1" dirty="0">
                <a:latin typeface="Comic Sans MS"/>
                <a:ea typeface="+mn-lt"/>
                <a:cs typeface="+mn-lt"/>
              </a:rPr>
              <a:t>The Myth of Mars and Venus</a:t>
            </a:r>
            <a:r>
              <a:rPr lang="en-US" sz="1600" dirty="0">
                <a:latin typeface="Comic Sans MS"/>
                <a:ea typeface="+mn-lt"/>
                <a:cs typeface="+mn-lt"/>
              </a:rPr>
              <a:t> </a:t>
            </a:r>
          </a:p>
          <a:p>
            <a:pPr marL="285750" indent="-285750">
              <a:buFont typeface="Arial"/>
              <a:buChar char="•"/>
            </a:pPr>
            <a:r>
              <a:rPr lang="en-US" sz="1600" dirty="0">
                <a:latin typeface="Comic Sans MS"/>
                <a:ea typeface="+mn-lt"/>
                <a:cs typeface="+mn-lt"/>
              </a:rPr>
              <a:t>Deborah Tannen - </a:t>
            </a:r>
            <a:r>
              <a:rPr lang="en-US" sz="1600" i="1" dirty="0">
                <a:latin typeface="Comic Sans MS"/>
                <a:ea typeface="+mn-lt"/>
                <a:cs typeface="+mn-lt"/>
              </a:rPr>
              <a:t>You Just Don’t Understand</a:t>
            </a:r>
            <a:endParaRPr lang="en-US" sz="1600" i="1" dirty="0">
              <a:latin typeface="Comic Sans MS"/>
              <a:ea typeface="Calibri" panose="020F0502020204030204"/>
              <a:cs typeface="Calibri" panose="020F0502020204030204"/>
            </a:endParaRPr>
          </a:p>
          <a:p>
            <a:pPr marL="285750" indent="-285750">
              <a:buFont typeface="Arial"/>
              <a:buChar char="•"/>
            </a:pPr>
            <a:r>
              <a:rPr lang="en-US" sz="1600" dirty="0">
                <a:latin typeface="Comic Sans MS"/>
                <a:ea typeface="+mn-lt"/>
                <a:cs typeface="+mn-lt"/>
              </a:rPr>
              <a:t>Mary Talbot - </a:t>
            </a:r>
            <a:r>
              <a:rPr lang="en-US" sz="1600" i="1" dirty="0">
                <a:latin typeface="Comic Sans MS"/>
                <a:ea typeface="+mn-lt"/>
                <a:cs typeface="+mn-lt"/>
              </a:rPr>
              <a:t>Language and Gender</a:t>
            </a:r>
          </a:p>
          <a:p>
            <a:pPr marL="285750" indent="-285750">
              <a:buFont typeface="Arial"/>
              <a:buChar char="•"/>
            </a:pPr>
            <a:r>
              <a:rPr lang="en-US" sz="1600" dirty="0">
                <a:latin typeface="Comic Sans MS"/>
                <a:ea typeface="+mn-lt"/>
                <a:cs typeface="+mn-lt"/>
              </a:rPr>
              <a:t>Abby Kaplan - </a:t>
            </a:r>
            <a:r>
              <a:rPr lang="en-US" sz="1600" i="1" dirty="0">
                <a:latin typeface="Comic Sans MS"/>
                <a:ea typeface="+mn-lt"/>
                <a:cs typeface="+mn-lt"/>
              </a:rPr>
              <a:t>Women Talk More than Men, and other myths about language</a:t>
            </a:r>
          </a:p>
        </p:txBody>
      </p:sp>
      <p:pic>
        <p:nvPicPr>
          <p:cNvPr id="4" name="Graphic 3" descr="Storytelling with solid fill">
            <a:extLst>
              <a:ext uri="{FF2B5EF4-FFF2-40B4-BE49-F238E27FC236}">
                <a16:creationId xmlns:a16="http://schemas.microsoft.com/office/drawing/2014/main" id="{75CC9C3A-1624-7DA7-D4BE-401E260734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0956" y="967239"/>
            <a:ext cx="914845" cy="914400"/>
          </a:xfrm>
          <a:prstGeom prst="rect">
            <a:avLst/>
          </a:prstGeom>
        </p:spPr>
      </p:pic>
    </p:spTree>
    <p:extLst>
      <p:ext uri="{BB962C8B-B14F-4D97-AF65-F5344CB8AC3E}">
        <p14:creationId xmlns:p14="http://schemas.microsoft.com/office/powerpoint/2010/main" val="2048124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6A38FD-27AF-8C88-41AF-7E535149236A}"/>
              </a:ext>
            </a:extLst>
          </p:cNvPr>
          <p:cNvSpPr txBox="1"/>
          <p:nvPr/>
        </p:nvSpPr>
        <p:spPr>
          <a:xfrm>
            <a:off x="345342" y="2150748"/>
            <a:ext cx="6138266" cy="448988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 name="Title 1">
            <a:extLst>
              <a:ext uri="{FF2B5EF4-FFF2-40B4-BE49-F238E27FC236}">
                <a16:creationId xmlns:a16="http://schemas.microsoft.com/office/drawing/2014/main" id="{BD007D50-8E2D-4E99-9BB5-7032D3D6D543}"/>
              </a:ext>
            </a:extLst>
          </p:cNvPr>
          <p:cNvSpPr>
            <a:spLocks noGrp="1"/>
          </p:cNvSpPr>
          <p:nvPr>
            <p:ph type="title"/>
          </p:nvPr>
        </p:nvSpPr>
        <p:spPr>
          <a:xfrm>
            <a:off x="133351" y="186842"/>
            <a:ext cx="6591300" cy="794634"/>
          </a:xfrm>
        </p:spPr>
        <p:txBody>
          <a:bodyPr>
            <a:normAutofit/>
          </a:bodyPr>
          <a:lstStyle/>
          <a:p>
            <a:pPr algn="ctr"/>
            <a:r>
              <a:rPr lang="en-GB" b="1" u="sng" dirty="0">
                <a:latin typeface="Comic Sans MS"/>
              </a:rPr>
              <a:t>In September..</a:t>
            </a:r>
          </a:p>
        </p:txBody>
      </p:sp>
      <p:sp>
        <p:nvSpPr>
          <p:cNvPr id="3" name="Content Placeholder 2">
            <a:extLst>
              <a:ext uri="{FF2B5EF4-FFF2-40B4-BE49-F238E27FC236}">
                <a16:creationId xmlns:a16="http://schemas.microsoft.com/office/drawing/2014/main" id="{E0EF2017-0925-4E40-9236-EAD29750AA39}"/>
              </a:ext>
            </a:extLst>
          </p:cNvPr>
          <p:cNvSpPr>
            <a:spLocks noGrp="1"/>
          </p:cNvSpPr>
          <p:nvPr>
            <p:ph idx="1"/>
          </p:nvPr>
        </p:nvSpPr>
        <p:spPr>
          <a:xfrm>
            <a:off x="348206" y="983327"/>
            <a:ext cx="5971332" cy="670922"/>
          </a:xfrm>
        </p:spPr>
        <p:txBody>
          <a:bodyPr vert="horz" lIns="91440" tIns="45720" rIns="91440" bIns="45720" rtlCol="0" anchor="t">
            <a:normAutofit/>
          </a:bodyPr>
          <a:lstStyle/>
          <a:p>
            <a:pPr marL="0" indent="0">
              <a:buNone/>
            </a:pPr>
            <a:r>
              <a:rPr lang="en-GB" sz="1800" dirty="0">
                <a:latin typeface="Comic Sans MS"/>
              </a:rPr>
              <a:t>Ready for your first lesson in September you need to ensure you have:</a:t>
            </a:r>
            <a:endParaRPr lang="en-US" dirty="0">
              <a:latin typeface="Calibri" panose="020F0502020204030204"/>
              <a:ea typeface="Calibri" panose="020F0502020204030204"/>
              <a:cs typeface="Calibri" panose="020F0502020204030204"/>
            </a:endParaRPr>
          </a:p>
        </p:txBody>
      </p:sp>
      <p:sp>
        <p:nvSpPr>
          <p:cNvPr id="5" name="Rectangle 4">
            <a:extLst>
              <a:ext uri="{FF2B5EF4-FFF2-40B4-BE49-F238E27FC236}">
                <a16:creationId xmlns:a16="http://schemas.microsoft.com/office/drawing/2014/main" id="{A193D1ED-3FD6-4314-96A7-CDD384AA2B2A}"/>
              </a:ext>
            </a:extLst>
          </p:cNvPr>
          <p:cNvSpPr/>
          <p:nvPr/>
        </p:nvSpPr>
        <p:spPr>
          <a:xfrm>
            <a:off x="439437" y="3832216"/>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2CAC51F-BBF8-4CE0-8585-C4F320469197}"/>
              </a:ext>
            </a:extLst>
          </p:cNvPr>
          <p:cNvSpPr/>
          <p:nvPr/>
        </p:nvSpPr>
        <p:spPr>
          <a:xfrm>
            <a:off x="458486" y="5542326"/>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933787D-BC55-443E-802A-52F0928D2025}"/>
              </a:ext>
            </a:extLst>
          </p:cNvPr>
          <p:cNvSpPr/>
          <p:nvPr/>
        </p:nvSpPr>
        <p:spPr>
          <a:xfrm>
            <a:off x="439437" y="2297615"/>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7A0877B-8374-4FBC-A5D0-861B19837CB1}"/>
              </a:ext>
            </a:extLst>
          </p:cNvPr>
          <p:cNvSpPr/>
          <p:nvPr/>
        </p:nvSpPr>
        <p:spPr>
          <a:xfrm>
            <a:off x="439437" y="3064915"/>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70455CA-561D-4622-9885-2E9CDC02BF58}"/>
              </a:ext>
            </a:extLst>
          </p:cNvPr>
          <p:cNvSpPr/>
          <p:nvPr/>
        </p:nvSpPr>
        <p:spPr>
          <a:xfrm>
            <a:off x="439437" y="4664593"/>
            <a:ext cx="481012"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Diagram&#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2299748" y="8794146"/>
            <a:ext cx="2543715" cy="976956"/>
          </a:xfrm>
          <a:prstGeom prst="rect">
            <a:avLst/>
          </a:prstGeom>
        </p:spPr>
      </p:pic>
      <p:sp>
        <p:nvSpPr>
          <p:cNvPr id="4" name="TextBox 3">
            <a:extLst>
              <a:ext uri="{FF2B5EF4-FFF2-40B4-BE49-F238E27FC236}">
                <a16:creationId xmlns:a16="http://schemas.microsoft.com/office/drawing/2014/main" id="{D5915248-9875-6ED1-2DC2-0AD3801C861F}"/>
              </a:ext>
            </a:extLst>
          </p:cNvPr>
          <p:cNvSpPr txBox="1"/>
          <p:nvPr/>
        </p:nvSpPr>
        <p:spPr>
          <a:xfrm>
            <a:off x="1209738" y="2294046"/>
            <a:ext cx="5210287" cy="43786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750"/>
              </a:spcBef>
            </a:pPr>
            <a:r>
              <a:rPr lang="en-GB" dirty="0">
                <a:latin typeface="Comic Sans MS"/>
              </a:rPr>
              <a:t>A large Lever Arch Folder – labelled with your name and English Language</a:t>
            </a:r>
            <a:endParaRPr lang="en-US" dirty="0">
              <a:latin typeface="Comic Sans MS"/>
            </a:endParaRPr>
          </a:p>
          <a:p>
            <a:pPr>
              <a:lnSpc>
                <a:spcPct val="90000"/>
              </a:lnSpc>
              <a:spcBef>
                <a:spcPts val="750"/>
              </a:spcBef>
            </a:pPr>
            <a:endParaRPr lang="en-US" dirty="0">
              <a:latin typeface="Comic Sans MS"/>
            </a:endParaRPr>
          </a:p>
          <a:p>
            <a:pPr>
              <a:lnSpc>
                <a:spcPct val="90000"/>
              </a:lnSpc>
              <a:spcBef>
                <a:spcPts val="750"/>
              </a:spcBef>
            </a:pPr>
            <a:r>
              <a:rPr lang="en-GB" dirty="0">
                <a:latin typeface="Comic Sans MS"/>
              </a:rPr>
              <a:t>A set of dividers for your folder</a:t>
            </a:r>
            <a:endParaRPr lang="en-US" dirty="0">
              <a:latin typeface="Comic Sans MS"/>
            </a:endParaRPr>
          </a:p>
          <a:p>
            <a:pPr>
              <a:lnSpc>
                <a:spcPct val="90000"/>
              </a:lnSpc>
              <a:spcBef>
                <a:spcPts val="750"/>
              </a:spcBef>
            </a:pPr>
            <a:endParaRPr lang="en-GB" sz="1200" dirty="0">
              <a:latin typeface="Comic Sans MS"/>
            </a:endParaRPr>
          </a:p>
          <a:p>
            <a:pPr>
              <a:lnSpc>
                <a:spcPct val="90000"/>
              </a:lnSpc>
              <a:spcBef>
                <a:spcPts val="750"/>
              </a:spcBef>
            </a:pPr>
            <a:r>
              <a:rPr lang="en-GB" dirty="0">
                <a:latin typeface="Comic Sans MS"/>
              </a:rPr>
              <a:t>A pencil case with the usual pens and pencils ideally with highlighters and a green pen</a:t>
            </a:r>
            <a:endParaRPr lang="en-US" dirty="0">
              <a:latin typeface="Comic Sans MS"/>
            </a:endParaRPr>
          </a:p>
          <a:p>
            <a:pPr>
              <a:lnSpc>
                <a:spcPct val="90000"/>
              </a:lnSpc>
              <a:spcBef>
                <a:spcPts val="750"/>
              </a:spcBef>
            </a:pPr>
            <a:endParaRPr lang="en-GB" dirty="0">
              <a:latin typeface="Comic Sans MS"/>
            </a:endParaRPr>
          </a:p>
          <a:p>
            <a:pPr>
              <a:lnSpc>
                <a:spcPct val="90000"/>
              </a:lnSpc>
              <a:spcBef>
                <a:spcPts val="750"/>
              </a:spcBef>
            </a:pPr>
            <a:r>
              <a:rPr lang="en-GB" dirty="0">
                <a:latin typeface="Comic Sans MS"/>
              </a:rPr>
              <a:t>Plastic wallets if you wish to use them</a:t>
            </a:r>
          </a:p>
          <a:p>
            <a:pPr>
              <a:lnSpc>
                <a:spcPct val="90000"/>
              </a:lnSpc>
              <a:spcBef>
                <a:spcPts val="750"/>
              </a:spcBef>
            </a:pPr>
            <a:endParaRPr lang="en-GB" dirty="0">
              <a:latin typeface="Comic Sans MS"/>
            </a:endParaRPr>
          </a:p>
          <a:p>
            <a:pPr>
              <a:lnSpc>
                <a:spcPct val="90000"/>
              </a:lnSpc>
              <a:spcBef>
                <a:spcPts val="750"/>
              </a:spcBef>
            </a:pPr>
            <a:r>
              <a:rPr lang="en-GB" dirty="0">
                <a:latin typeface="Comic Sans MS"/>
              </a:rPr>
              <a:t>A completed copy of this booklet, this can be handwritten or typed (an electronic copy will be emailed out)</a:t>
            </a:r>
          </a:p>
          <a:p>
            <a:pPr algn="l"/>
            <a:endParaRPr lang="en-US" sz="2000" dirty="0">
              <a:ea typeface="Calibri"/>
              <a:cs typeface="Calibri"/>
            </a:endParaRPr>
          </a:p>
        </p:txBody>
      </p:sp>
      <p:pic>
        <p:nvPicPr>
          <p:cNvPr id="11" name="Graphic 10" descr="Badge Tick with solid fill">
            <a:extLst>
              <a:ext uri="{FF2B5EF4-FFF2-40B4-BE49-F238E27FC236}">
                <a16:creationId xmlns:a16="http://schemas.microsoft.com/office/drawing/2014/main" id="{C072F34F-9444-2415-DB25-A9FE48FC62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1994" y="6834935"/>
            <a:ext cx="914078" cy="914400"/>
          </a:xfrm>
          <a:prstGeom prst="rect">
            <a:avLst/>
          </a:prstGeom>
        </p:spPr>
      </p:pic>
    </p:spTree>
    <p:extLst>
      <p:ext uri="{BB962C8B-B14F-4D97-AF65-F5344CB8AC3E}">
        <p14:creationId xmlns:p14="http://schemas.microsoft.com/office/powerpoint/2010/main" val="19431513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32EE5354DAF94CA3C35D9548C2A974" ma:contentTypeVersion="7" ma:contentTypeDescription="Create a new document." ma:contentTypeScope="" ma:versionID="659d52c6f399384eafa36993c183bbe7">
  <xsd:schema xmlns:xsd="http://www.w3.org/2001/XMLSchema" xmlns:xs="http://www.w3.org/2001/XMLSchema" xmlns:p="http://schemas.microsoft.com/office/2006/metadata/properties" xmlns:ns3="c13f8316-c105-46d2-be5d-835b0292605d" xmlns:ns4="e21b1153-b6e7-41db-bb16-3d73470bf5ec" targetNamespace="http://schemas.microsoft.com/office/2006/metadata/properties" ma:root="true" ma:fieldsID="7f7c2f3bde452d8ac889cc18cd0b4a46" ns3:_="" ns4:_="">
    <xsd:import namespace="c13f8316-c105-46d2-be5d-835b0292605d"/>
    <xsd:import namespace="e21b1153-b6e7-41db-bb16-3d73470bf5e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f8316-c105-46d2-be5d-835b0292605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1b1153-b6e7-41db-bb16-3d73470bf5e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833F04-6F2C-4FB6-8D9B-5217E96A0C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f8316-c105-46d2-be5d-835b0292605d"/>
    <ds:schemaRef ds:uri="e21b1153-b6e7-41db-bb16-3d73470bf5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C9F002-F68F-4658-A4B1-0A408DD41207}">
  <ds:schemaRefs>
    <ds:schemaRef ds:uri="http://schemas.microsoft.com/sharepoint/v3/contenttype/forms"/>
  </ds:schemaRefs>
</ds:datastoreItem>
</file>

<file path=customXml/itemProps3.xml><?xml version="1.0" encoding="utf-8"?>
<ds:datastoreItem xmlns:ds="http://schemas.openxmlformats.org/officeDocument/2006/customXml" ds:itemID="{967D3F6B-4F28-4F39-9881-E58A2ECCD23F}">
  <ds:schemaRefs>
    <ds:schemaRef ds:uri="http://schemas.microsoft.com/office/2006/documentManagement/types"/>
    <ds:schemaRef ds:uri="http://purl.org/dc/terms/"/>
    <ds:schemaRef ds:uri="c13f8316-c105-46d2-be5d-835b0292605d"/>
    <ds:schemaRef ds:uri="http://purl.org/dc/elements/1.1/"/>
    <ds:schemaRef ds:uri="http://schemas.microsoft.com/office/infopath/2007/PartnerControls"/>
    <ds:schemaRef ds:uri="http://purl.org/dc/dcmitype/"/>
    <ds:schemaRef ds:uri="http://schemas.openxmlformats.org/package/2006/metadata/core-properties"/>
    <ds:schemaRef ds:uri="e21b1153-b6e7-41db-bb16-3d73470bf5e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1515</TotalTime>
  <Words>1139</Words>
  <Application>Microsoft Office PowerPoint</Application>
  <PresentationFormat>A4 Paper (210x297 mm)</PresentationFormat>
  <Paragraphs>214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A Level English Language</vt:lpstr>
      <vt:lpstr>Contents</vt:lpstr>
      <vt:lpstr>What will I be studying?</vt:lpstr>
      <vt:lpstr>PowerPoint Presentation</vt:lpstr>
      <vt:lpstr>PowerPoint Presentation</vt:lpstr>
      <vt:lpstr>PowerPoint Presentation</vt:lpstr>
      <vt:lpstr>PowerPoint Presentation</vt:lpstr>
      <vt:lpstr>PowerPoint Presentation</vt:lpstr>
      <vt:lpstr>In September..</vt:lpstr>
    </vt:vector>
  </TitlesOfParts>
  <Company>Oakgrove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N.SMITH</dc:creator>
  <cp:lastModifiedBy>Nicki Smith</cp:lastModifiedBy>
  <cp:revision>882</cp:revision>
  <cp:lastPrinted>2025-06-12T09:55:14Z</cp:lastPrinted>
  <dcterms:created xsi:type="dcterms:W3CDTF">2020-03-22T16:46:05Z</dcterms:created>
  <dcterms:modified xsi:type="dcterms:W3CDTF">2025-06-26T10:29:42Z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0x010100DB32EE5354DAF94CA3C35D9548C2A974</vt:lpwstr>
  </property>
</Properties>
</file>