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4"/>
  </p:notesMasterIdLst>
  <p:sldIdLst>
    <p:sldId id="257" r:id="rId5"/>
    <p:sldId id="259" r:id="rId6"/>
    <p:sldId id="279" r:id="rId7"/>
    <p:sldId id="280" r:id="rId8"/>
    <p:sldId id="299" r:id="rId9"/>
    <p:sldId id="278" r:id="rId10"/>
    <p:sldId id="287" r:id="rId11"/>
    <p:sldId id="305" r:id="rId12"/>
    <p:sldId id="271" r:id="rId1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FFCC"/>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952EC-D087-47ED-C212-ADBEB0037074}" v="1" dt="2020-09-11T14:05:07.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1" autoAdjust="0"/>
    <p:restoredTop sz="94660"/>
  </p:normalViewPr>
  <p:slideViewPr>
    <p:cSldViewPr snapToGrid="0" showGuides="1">
      <p:cViewPr varScale="1">
        <p:scale>
          <a:sx n="77" d="100"/>
          <a:sy n="77" d="100"/>
        </p:scale>
        <p:origin x="2940" y="102"/>
      </p:cViewPr>
      <p:guideLst>
        <p:guide orient="horz" pos="3120"/>
        <p:guide pos="2160"/>
      </p:guideLst>
    </p:cSldViewPr>
  </p:slideViewPr>
  <p:notesTextViewPr>
    <p:cViewPr>
      <p:scale>
        <a:sx n="1" d="1"/>
        <a:sy n="1" d="1"/>
      </p:scale>
      <p:origin x="0" y="0"/>
    </p:cViewPr>
  </p:notesTextViewPr>
  <p:sorterViewPr>
    <p:cViewPr>
      <p:scale>
        <a:sx n="100" d="100"/>
        <a:sy n="100" d="100"/>
      </p:scale>
      <p:origin x="0" y="-74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5F09FC0-8CFC-4BCF-B6EE-8F47DECB1E05}" type="datetimeFigureOut">
              <a:rPr lang="en-GB" smtClean="0"/>
              <a:t>01/07/2025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E47927-748E-47FB-931B-3DECA6CCC319}" type="slidenum">
              <a:rPr lang="en-GB" smtClean="0"/>
              <a:t>‹#›</a:t>
            </a:fld>
            <a:endParaRPr lang="en-GB"/>
          </a:p>
        </p:txBody>
      </p:sp>
    </p:spTree>
    <p:extLst>
      <p:ext uri="{BB962C8B-B14F-4D97-AF65-F5344CB8AC3E}">
        <p14:creationId xmlns:p14="http://schemas.microsoft.com/office/powerpoint/2010/main" val="224047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C3D27-FD62-48F9-85E3-41F0E8C29BB2}"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158507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080F8C-5B0E-424E-97FF-DADE5088C92E}"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84476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7901AE-B2C9-47C7-950D-6C0CDD26EFC9}"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67456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657A4-EA64-4A25-A368-02F10012D14B}"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0010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1A716E-3428-46D9-B551-1553AFD9F97B}" type="datetime1">
              <a:rPr lang="en-GB" smtClean="0"/>
              <a:t>01/07/2025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56016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8D674-3510-4F7E-9731-B80FA2AD5A84}" type="datetime1">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4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E6631-AE82-4686-B9A1-7C94D08FA939}" type="datetime1">
              <a:rPr lang="en-GB" smtClean="0"/>
              <a:t>01/07/2025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21086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277605-1B5C-48FD-A50C-7DAB474DEBDE}" type="datetime1">
              <a:rPr lang="en-GB" smtClean="0"/>
              <a:t>01/07/2025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305032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2DF04-C61D-49FD-951D-CDEBAFB259D7}" type="datetime1">
              <a:rPr lang="en-GB" smtClean="0"/>
              <a:t>01/07/2025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68895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5103F4-F923-4EDF-A6D5-E15CBD9E4479}" type="datetime1">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401645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5153BEF-36BE-4950-A6B1-0E202982A9C3}" type="datetime1">
              <a:rPr lang="en-GB" smtClean="0"/>
              <a:t>01/07/2025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197ACC-EB3C-4466-A41B-F6CC006DF8B4}" type="slidenum">
              <a:rPr lang="en-GB" smtClean="0"/>
              <a:t>‹#›</a:t>
            </a:fld>
            <a:endParaRPr lang="en-GB"/>
          </a:p>
        </p:txBody>
      </p:sp>
    </p:spTree>
    <p:extLst>
      <p:ext uri="{BB962C8B-B14F-4D97-AF65-F5344CB8AC3E}">
        <p14:creationId xmlns:p14="http://schemas.microsoft.com/office/powerpoint/2010/main" val="254433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C3EA93D-1215-4E68-A34D-D6CC0A17E97D}" type="datetime1">
              <a:rPr lang="en-GB" smtClean="0"/>
              <a:t>01/07/2025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2197ACC-EB3C-4466-A41B-F6CC006DF8B4}" type="slidenum">
              <a:rPr lang="en-GB" smtClean="0"/>
              <a:t>‹#›</a:t>
            </a:fld>
            <a:endParaRPr lang="en-GB"/>
          </a:p>
        </p:txBody>
      </p:sp>
    </p:spTree>
    <p:extLst>
      <p:ext uri="{BB962C8B-B14F-4D97-AF65-F5344CB8AC3E}">
        <p14:creationId xmlns:p14="http://schemas.microsoft.com/office/powerpoint/2010/main" val="383177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c.newton@scacademy.co.uk" TargetMode="External"/><Relationship Id="rId11" Type="http://schemas.openxmlformats.org/officeDocument/2006/relationships/image" Target="../media/image8.jpeg"/><Relationship Id="rId5" Type="http://schemas.openxmlformats.org/officeDocument/2006/relationships/hyperlink" Target="mailto:c.smith@scacademy.co.uk" TargetMode="External"/><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olice.uk/pu/your-are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NQ8eKB5fJRk" TargetMode="External"/><Relationship Id="rId3" Type="http://schemas.openxmlformats.org/officeDocument/2006/relationships/hyperlink" Target="https://www.youtube.com/watch?v=D9mUpUHk3nE" TargetMode="External"/><Relationship Id="rId7" Type="http://schemas.openxmlformats.org/officeDocument/2006/relationships/hyperlink" Target="https://www.youtube.com/watch?v=MfAG4O7ojxE" TargetMode="External"/><Relationship Id="rId12" Type="http://schemas.openxmlformats.org/officeDocument/2006/relationships/image" Target="../media/image21.jpeg"/><Relationship Id="rId2" Type="http://schemas.openxmlformats.org/officeDocument/2006/relationships/hyperlink" Target="https://www.youtube.com/watch?v=mLRBpf-Ws6k" TargetMode="External"/><Relationship Id="rId1" Type="http://schemas.openxmlformats.org/officeDocument/2006/relationships/slideLayout" Target="../slideLayouts/slideLayout1.xml"/><Relationship Id="rId6" Type="http://schemas.openxmlformats.org/officeDocument/2006/relationships/hyperlink" Target="https://www.youtube.com/watch?v=3-KVuVjmjmU" TargetMode="External"/><Relationship Id="rId11" Type="http://schemas.openxmlformats.org/officeDocument/2006/relationships/image" Target="../media/image20.png"/><Relationship Id="rId5" Type="http://schemas.openxmlformats.org/officeDocument/2006/relationships/hyperlink" Target="https://www.youtube.com/watch?v=Q15bAd8s08I" TargetMode="External"/><Relationship Id="rId10" Type="http://schemas.openxmlformats.org/officeDocument/2006/relationships/image" Target="../media/image19.png"/><Relationship Id="rId4" Type="http://schemas.openxmlformats.org/officeDocument/2006/relationships/hyperlink" Target="https://www.youtube.com/watch?v=PYNeoTXe-SE" TargetMode="External"/><Relationship Id="rId9" Type="http://schemas.openxmlformats.org/officeDocument/2006/relationships/hyperlink" Target="https://www.youtube.com/watch?v=TrkQe4tyJn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utor2u.net/criminology" TargetMode="External"/><Relationship Id="rId2" Type="http://schemas.openxmlformats.org/officeDocument/2006/relationships/hyperlink" Target="https://www.wjec.co.uk/qualifications/criminology-level-3/#tab_keydocu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riminals Blank Mugshot Sign: Over 85 Royalty-Free Licensable Stock  Illustrations &amp; Drawings | Shutterstock">
            <a:extLst>
              <a:ext uri="{FF2B5EF4-FFF2-40B4-BE49-F238E27FC236}">
                <a16:creationId xmlns:a16="http://schemas.microsoft.com/office/drawing/2014/main" id="{8B705F0B-7466-45A9-99BE-5A6AC2A50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506" y="4121107"/>
            <a:ext cx="2089821" cy="3043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Why Strengthen Cybersecurity? Notorious Cyber Crimes | CyberDB">
            <a:extLst>
              <a:ext uri="{FF2B5EF4-FFF2-40B4-BE49-F238E27FC236}">
                <a16:creationId xmlns:a16="http://schemas.microsoft.com/office/drawing/2014/main" id="{B50BBEBB-8253-4E2C-AFE1-148D87B08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391" y="6531110"/>
            <a:ext cx="2348763" cy="1342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68534"/>
            <a:ext cx="4619506" cy="1302581"/>
          </a:xfrm>
        </p:spPr>
        <p:txBody>
          <a:bodyPr>
            <a:normAutofit fontScale="90000"/>
          </a:bodyPr>
          <a:lstStyle/>
          <a:p>
            <a:pPr algn="ctr"/>
            <a:r>
              <a:rPr lang="en-GB" sz="3200" b="1" dirty="0">
                <a:solidFill>
                  <a:srgbClr val="00CC99"/>
                </a:solidFill>
                <a:latin typeface="Century Gothic" panose="020B0502020202020204" pitchFamily="34" charset="0"/>
              </a:rPr>
              <a:t>WJEC Applied Diploma in Criminology</a:t>
            </a:r>
          </a:p>
        </p:txBody>
      </p:sp>
      <p:sp>
        <p:nvSpPr>
          <p:cNvPr id="3" name="Slide Number Placeholder 2">
            <a:extLst>
              <a:ext uri="{FF2B5EF4-FFF2-40B4-BE49-F238E27FC236}">
                <a16:creationId xmlns:a16="http://schemas.microsoft.com/office/drawing/2014/main" id="{7AB1FB7D-3A11-4DBA-A475-0BF02AB95265}"/>
              </a:ext>
            </a:extLst>
          </p:cNvPr>
          <p:cNvSpPr>
            <a:spLocks noGrp="1"/>
          </p:cNvSpPr>
          <p:nvPr>
            <p:ph type="sldNum" sz="quarter" idx="12"/>
          </p:nvPr>
        </p:nvSpPr>
        <p:spPr/>
        <p:txBody>
          <a:bodyPr/>
          <a:lstStyle/>
          <a:p>
            <a:fld id="{42197ACC-EB3C-4466-A41B-F6CC006DF8B4}" type="slidenum">
              <a:rPr lang="en-GB" smtClean="0"/>
              <a:t>1</a:t>
            </a:fld>
            <a:endParaRPr lang="en-GB"/>
          </a:p>
        </p:txBody>
      </p:sp>
      <p:pic>
        <p:nvPicPr>
          <p:cNvPr id="4" name="Picture 3">
            <a:extLst>
              <a:ext uri="{FF2B5EF4-FFF2-40B4-BE49-F238E27FC236}">
                <a16:creationId xmlns:a16="http://schemas.microsoft.com/office/drawing/2014/main" id="{E71B886D-73EA-4974-ABC4-94CB5D39EDF4}"/>
              </a:ext>
            </a:extLst>
          </p:cNvPr>
          <p:cNvPicPr>
            <a:picLocks noChangeAspect="1"/>
          </p:cNvPicPr>
          <p:nvPr/>
        </p:nvPicPr>
        <p:blipFill>
          <a:blip r:embed="rId4"/>
          <a:stretch>
            <a:fillRect/>
          </a:stretch>
        </p:blipFill>
        <p:spPr>
          <a:xfrm>
            <a:off x="4619506" y="197200"/>
            <a:ext cx="1889924" cy="701101"/>
          </a:xfrm>
          <a:prstGeom prst="rect">
            <a:avLst/>
          </a:prstGeom>
        </p:spPr>
      </p:pic>
      <p:sp>
        <p:nvSpPr>
          <p:cNvPr id="8" name="TextBox 7">
            <a:extLst>
              <a:ext uri="{FF2B5EF4-FFF2-40B4-BE49-F238E27FC236}">
                <a16:creationId xmlns:a16="http://schemas.microsoft.com/office/drawing/2014/main" id="{55E3FF8A-23BF-4AB9-8CF6-851E311FEB53}"/>
              </a:ext>
            </a:extLst>
          </p:cNvPr>
          <p:cNvSpPr txBox="1"/>
          <p:nvPr/>
        </p:nvSpPr>
        <p:spPr>
          <a:xfrm>
            <a:off x="260007" y="8230244"/>
            <a:ext cx="6396241" cy="877163"/>
          </a:xfrm>
          <a:prstGeom prst="rect">
            <a:avLst/>
          </a:prstGeom>
          <a:noFill/>
          <a:ln>
            <a:solidFill>
              <a:srgbClr val="7030A0"/>
            </a:solidFill>
          </a:ln>
        </p:spPr>
        <p:txBody>
          <a:bodyPr wrap="square" rtlCol="0" anchor="t">
            <a:spAutoFit/>
          </a:bodyPr>
          <a:lstStyle/>
          <a:p>
            <a:pPr algn="ctr"/>
            <a:r>
              <a:rPr lang="en-GB" sz="1700" dirty="0">
                <a:latin typeface="Century Gothic" panose="020B0502020202020204" pitchFamily="34" charset="0"/>
              </a:rPr>
              <a:t>If you have any questions please contact:</a:t>
            </a:r>
          </a:p>
          <a:p>
            <a:pPr algn="ctr"/>
            <a:r>
              <a:rPr lang="en-GB" sz="1700" dirty="0">
                <a:latin typeface="Century Gothic" panose="020B0502020202020204" pitchFamily="34" charset="0"/>
              </a:rPr>
              <a:t>Miss Smith: </a:t>
            </a:r>
            <a:r>
              <a:rPr lang="en-GB" sz="1700" dirty="0">
                <a:latin typeface="Century Gothic" panose="020B0502020202020204" pitchFamily="34" charset="0"/>
                <a:hlinkClick r:id="rId5"/>
              </a:rPr>
              <a:t>c.smith@scacademy.co.uk</a:t>
            </a:r>
            <a:r>
              <a:rPr lang="en-GB" sz="1700" dirty="0">
                <a:latin typeface="Century Gothic" panose="020B0502020202020204" pitchFamily="34" charset="0"/>
              </a:rPr>
              <a:t>  </a:t>
            </a:r>
          </a:p>
          <a:p>
            <a:pPr algn="ctr"/>
            <a:r>
              <a:rPr lang="en-GB" sz="1700" dirty="0">
                <a:latin typeface="Century Gothic" panose="020B0502020202020204" pitchFamily="34" charset="0"/>
              </a:rPr>
              <a:t>Miss Newton: </a:t>
            </a:r>
            <a:r>
              <a:rPr lang="en-GB" sz="1700" dirty="0">
                <a:latin typeface="Century Gothic" panose="020B0502020202020204" pitchFamily="34" charset="0"/>
                <a:hlinkClick r:id="rId6"/>
              </a:rPr>
              <a:t>c.newton@scacademy.co.uk</a:t>
            </a:r>
            <a:r>
              <a:rPr lang="en-GB" sz="1700" dirty="0">
                <a:latin typeface="Century Gothic" panose="020B0502020202020204" pitchFamily="34" charset="0"/>
              </a:rPr>
              <a:t> </a:t>
            </a:r>
            <a:r>
              <a:rPr lang="en-GB" sz="1700" dirty="0"/>
              <a:t>  </a:t>
            </a:r>
          </a:p>
        </p:txBody>
      </p:sp>
      <p:sp>
        <p:nvSpPr>
          <p:cNvPr id="10" name="TextBox 9">
            <a:extLst>
              <a:ext uri="{FF2B5EF4-FFF2-40B4-BE49-F238E27FC236}">
                <a16:creationId xmlns:a16="http://schemas.microsoft.com/office/drawing/2014/main" id="{FF16A54F-2761-454B-8709-FDE1FBC79EE0}"/>
              </a:ext>
            </a:extLst>
          </p:cNvPr>
          <p:cNvSpPr txBox="1"/>
          <p:nvPr/>
        </p:nvSpPr>
        <p:spPr>
          <a:xfrm>
            <a:off x="260005" y="1773887"/>
            <a:ext cx="6396243" cy="2062103"/>
          </a:xfrm>
          <a:prstGeom prst="rect">
            <a:avLst/>
          </a:prstGeom>
          <a:noFill/>
          <a:ln>
            <a:solidFill>
              <a:srgbClr val="7030A0"/>
            </a:solidFill>
          </a:ln>
        </p:spPr>
        <p:txBody>
          <a:bodyPr wrap="square" rtlCol="0" anchor="t">
            <a:spAutoFit/>
          </a:bodyPr>
          <a:lstStyle/>
          <a:p>
            <a:pPr algn="ctr"/>
            <a:r>
              <a:rPr lang="en-GB" sz="1600" dirty="0">
                <a:latin typeface="Century Gothic" panose="020B0502020202020204" pitchFamily="34" charset="0"/>
              </a:rPr>
              <a:t>This booklet is designed to introduce you to the applied diploma in Criminology and some of the topics you will be studying.</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Work through the booklet and complete the tasks. </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You will need to have a copy of the tasks you have completed with you on your first lesson in September. </a:t>
            </a:r>
            <a:endParaRPr lang="en-US" sz="1600" dirty="0">
              <a:latin typeface="Century Gothic" panose="020B0502020202020204" pitchFamily="34" charset="0"/>
            </a:endParaRPr>
          </a:p>
        </p:txBody>
      </p:sp>
      <p:pic>
        <p:nvPicPr>
          <p:cNvPr id="13" name="Picture 12" descr="Diagram&#10;&#10;Description automatically generated with medium confidenc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3988" y="962128"/>
            <a:ext cx="2242260" cy="868325"/>
          </a:xfrm>
          <a:prstGeom prst="rect">
            <a:avLst/>
          </a:prstGeom>
          <a:noFill/>
          <a:ln>
            <a:noFill/>
          </a:ln>
        </p:spPr>
      </p:pic>
      <p:pic>
        <p:nvPicPr>
          <p:cNvPr id="1026" name="Picture 2" descr="Introduction to Criminology – South Staffordshire College">
            <a:extLst>
              <a:ext uri="{FF2B5EF4-FFF2-40B4-BE49-F238E27FC236}">
                <a16:creationId xmlns:a16="http://schemas.microsoft.com/office/drawing/2014/main" id="{ADDF58B6-47FB-4E65-9876-A33EF45DD3B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57" y="3835990"/>
            <a:ext cx="2844386" cy="1655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riminology postgraduate research degrees | University of Hull">
            <a:extLst>
              <a:ext uri="{FF2B5EF4-FFF2-40B4-BE49-F238E27FC236}">
                <a16:creationId xmlns:a16="http://schemas.microsoft.com/office/drawing/2014/main" id="{8E0575DE-F9FB-491A-9F3A-BBFF03C2D8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3921" y="5095619"/>
            <a:ext cx="2943883" cy="1655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What Careers Can I Work in With a Criminology Degree? | Stonebridge  Associated Colleges Blog">
            <a:extLst>
              <a:ext uri="{FF2B5EF4-FFF2-40B4-BE49-F238E27FC236}">
                <a16:creationId xmlns:a16="http://schemas.microsoft.com/office/drawing/2014/main" id="{06CBC085-C391-4CB4-AB48-46CD4C06B63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09753" y="3982998"/>
            <a:ext cx="2541520" cy="1270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BSc (Hons) Criminology | Buckinghamshire New University">
            <a:extLst>
              <a:ext uri="{FF2B5EF4-FFF2-40B4-BE49-F238E27FC236}">
                <a16:creationId xmlns:a16="http://schemas.microsoft.com/office/drawing/2014/main" id="{C593EB18-BBD3-4A33-974A-8ADF3237C1E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13988" y="6725280"/>
            <a:ext cx="2315700" cy="13025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Criminology vs. Criminal Justice: What's the Difference? | JWU Online">
            <a:extLst>
              <a:ext uri="{FF2B5EF4-FFF2-40B4-BE49-F238E27FC236}">
                <a16:creationId xmlns:a16="http://schemas.microsoft.com/office/drawing/2014/main" id="{35A925E8-BA12-48C2-AA34-5488DF4EF0C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8312" y="6274311"/>
            <a:ext cx="2762431" cy="1842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0" name="Picture 16" descr="Scotland's papers: Knife crime and winter election fears - BBC News">
            <a:extLst>
              <a:ext uri="{FF2B5EF4-FFF2-40B4-BE49-F238E27FC236}">
                <a16:creationId xmlns:a16="http://schemas.microsoft.com/office/drawing/2014/main" id="{673C7301-CF79-4454-AE1E-67A890A82183}"/>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31236" r="37129" b="18656"/>
          <a:stretch/>
        </p:blipFill>
        <p:spPr bwMode="auto">
          <a:xfrm>
            <a:off x="409905" y="5057205"/>
            <a:ext cx="1848893" cy="1887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2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30" y="214584"/>
            <a:ext cx="6458702" cy="699816"/>
          </a:xfrm>
        </p:spPr>
        <p:txBody>
          <a:bodyPr/>
          <a:lstStyle/>
          <a:p>
            <a:pPr algn="ctr"/>
            <a:r>
              <a:rPr lang="en-GB" b="1" dirty="0">
                <a:latin typeface="Century Gothic" panose="020B0502020202020204" pitchFamily="34" charset="0"/>
              </a:rPr>
              <a:t>What will I be studying?</a:t>
            </a:r>
          </a:p>
        </p:txBody>
      </p:sp>
      <p:sp>
        <p:nvSpPr>
          <p:cNvPr id="3" name="Content Placeholder 2"/>
          <p:cNvSpPr>
            <a:spLocks noGrp="1"/>
          </p:cNvSpPr>
          <p:nvPr>
            <p:ph idx="1"/>
          </p:nvPr>
        </p:nvSpPr>
        <p:spPr>
          <a:xfrm>
            <a:off x="182730" y="914400"/>
            <a:ext cx="6458702" cy="8743950"/>
          </a:xfrm>
        </p:spPr>
        <p:txBody>
          <a:bodyPr>
            <a:normAutofit/>
          </a:bodyPr>
          <a:lstStyle/>
          <a:p>
            <a:pPr marL="0" indent="0" algn="ctr">
              <a:buNone/>
            </a:pPr>
            <a:r>
              <a:rPr lang="en-GB" sz="2000" b="1" dirty="0">
                <a:latin typeface="Century Gothic" panose="020B0502020202020204" pitchFamily="34" charset="0"/>
              </a:rPr>
              <a:t>Criminology is the scientific study of crime and criminal behaviour. Drawing from other subjects like sociology, psychology and law, criminology examines the complexities of crime, looking at what motivates criminals and the impact their actions have on victims and communities. </a:t>
            </a:r>
          </a:p>
          <a:p>
            <a:pPr marL="0" indent="0">
              <a:buNone/>
            </a:pPr>
            <a:endParaRPr lang="en-GB" sz="2000" b="1" dirty="0"/>
          </a:p>
          <a:p>
            <a:pPr marL="0" indent="0">
              <a:buNone/>
            </a:pPr>
            <a:endParaRPr lang="en-GB" sz="1200" dirty="0">
              <a:solidFill>
                <a:srgbClr val="00B050"/>
              </a:solidFill>
            </a:endParaRPr>
          </a:p>
          <a:p>
            <a:pPr marL="0" indent="0">
              <a:buNone/>
            </a:pPr>
            <a:endParaRPr lang="en-GB" sz="1200" dirty="0">
              <a:solidFill>
                <a:srgbClr val="00B050"/>
              </a:solidFill>
            </a:endParaRPr>
          </a:p>
          <a:p>
            <a:pPr marL="0" indent="0">
              <a:buNone/>
            </a:pPr>
            <a:endParaRPr lang="en-GB" sz="1200" dirty="0">
              <a:solidFill>
                <a:srgbClr val="00B050"/>
              </a:solidFill>
            </a:endParaRPr>
          </a:p>
        </p:txBody>
      </p:sp>
      <p:sp>
        <p:nvSpPr>
          <p:cNvPr id="4" name="Slide Number Placeholder 3">
            <a:extLst>
              <a:ext uri="{FF2B5EF4-FFF2-40B4-BE49-F238E27FC236}">
                <a16:creationId xmlns:a16="http://schemas.microsoft.com/office/drawing/2014/main" id="{D53CC08F-2E90-42D2-B1B2-FFE3C329967A}"/>
              </a:ext>
            </a:extLst>
          </p:cNvPr>
          <p:cNvSpPr>
            <a:spLocks noGrp="1"/>
          </p:cNvSpPr>
          <p:nvPr>
            <p:ph type="sldNum" sz="quarter" idx="12"/>
          </p:nvPr>
        </p:nvSpPr>
        <p:spPr/>
        <p:txBody>
          <a:bodyPr/>
          <a:lstStyle/>
          <a:p>
            <a:fld id="{42197ACC-EB3C-4466-A41B-F6CC006DF8B4}" type="slidenum">
              <a:rPr lang="en-GB" smtClean="0"/>
              <a:t>2</a:t>
            </a:fld>
            <a:endParaRPr lang="en-GB"/>
          </a:p>
        </p:txBody>
      </p:sp>
      <p:graphicFrame>
        <p:nvGraphicFramePr>
          <p:cNvPr id="6" name="Table 5">
            <a:extLst>
              <a:ext uri="{FF2B5EF4-FFF2-40B4-BE49-F238E27FC236}">
                <a16:creationId xmlns:a16="http://schemas.microsoft.com/office/drawing/2014/main" id="{75116E32-E508-1F48-A3D6-2D216DCC2140}"/>
              </a:ext>
            </a:extLst>
          </p:cNvPr>
          <p:cNvGraphicFramePr>
            <a:graphicFrameLocks noGrp="1"/>
          </p:cNvGraphicFramePr>
          <p:nvPr>
            <p:extLst>
              <p:ext uri="{D42A27DB-BD31-4B8C-83A1-F6EECF244321}">
                <p14:modId xmlns:p14="http://schemas.microsoft.com/office/powerpoint/2010/main" val="1249103581"/>
              </p:ext>
            </p:extLst>
          </p:nvPr>
        </p:nvGraphicFramePr>
        <p:xfrm>
          <a:off x="386755" y="2996318"/>
          <a:ext cx="6097825" cy="2465976"/>
        </p:xfrm>
        <a:graphic>
          <a:graphicData uri="http://schemas.openxmlformats.org/drawingml/2006/table">
            <a:tbl>
              <a:tblPr firstRow="1" bandRow="1">
                <a:tableStyleId>{00A15C55-8517-42AA-B614-E9B94910E393}</a:tableStyleId>
              </a:tblPr>
              <a:tblGrid>
                <a:gridCol w="6097825">
                  <a:extLst>
                    <a:ext uri="{9D8B030D-6E8A-4147-A177-3AD203B41FA5}">
                      <a16:colId xmlns:a16="http://schemas.microsoft.com/office/drawing/2014/main" val="3889010312"/>
                    </a:ext>
                  </a:extLst>
                </a:gridCol>
              </a:tblGrid>
              <a:tr h="469249">
                <a:tc>
                  <a:txBody>
                    <a:bodyPr/>
                    <a:lstStyle/>
                    <a:p>
                      <a:pPr algn="ctr"/>
                      <a:r>
                        <a:rPr lang="en-US" sz="2800" dirty="0">
                          <a:solidFill>
                            <a:schemeClr val="tx1"/>
                          </a:solidFill>
                          <a:latin typeface="Century Gothic" panose="020B0502020202020204" pitchFamily="34" charset="0"/>
                        </a:rPr>
                        <a:t>Year 12</a:t>
                      </a:r>
                    </a:p>
                  </a:txBody>
                  <a:tcPr/>
                </a:tc>
                <a:extLst>
                  <a:ext uri="{0D108BD9-81ED-4DB2-BD59-A6C34878D82A}">
                    <a16:rowId xmlns:a16="http://schemas.microsoft.com/office/drawing/2014/main" val="3091904455"/>
                  </a:ext>
                </a:extLst>
              </a:tr>
              <a:tr h="1947816">
                <a:tc>
                  <a:txBody>
                    <a:bodyPr/>
                    <a:lstStyle/>
                    <a:p>
                      <a:pPr marL="0" indent="0">
                        <a:buFont typeface="Arial" panose="020B0604020202020204" pitchFamily="34" charset="0"/>
                        <a:buNone/>
                      </a:pPr>
                      <a:r>
                        <a:rPr lang="en-US" sz="1800" dirty="0">
                          <a:latin typeface="Century Gothic" panose="020B0502020202020204" pitchFamily="34" charset="0"/>
                        </a:rPr>
                        <a:t>Unit 1: Changing awareness of crime</a:t>
                      </a:r>
                    </a:p>
                    <a:p>
                      <a:pPr marL="0" indent="0">
                        <a:buFont typeface="Arial" panose="020B0604020202020204" pitchFamily="34" charset="0"/>
                        <a:buNone/>
                      </a:pPr>
                      <a:endParaRPr lang="en-US" sz="1800" dirty="0">
                        <a:latin typeface="Century Gothic" panose="020B0502020202020204" pitchFamily="34" charset="0"/>
                      </a:endParaRPr>
                    </a:p>
                    <a:p>
                      <a:pPr marL="0" indent="0">
                        <a:buFont typeface="Arial" panose="020B0604020202020204" pitchFamily="34" charset="0"/>
                        <a:buNone/>
                      </a:pPr>
                      <a:endParaRPr lang="en-US" sz="1800" dirty="0">
                        <a:latin typeface="Century Gothic" panose="020B0502020202020204" pitchFamily="34" charset="0"/>
                      </a:endParaRPr>
                    </a:p>
                    <a:p>
                      <a:pPr marL="0" indent="0">
                        <a:buFont typeface="Arial" panose="020B0604020202020204" pitchFamily="34" charset="0"/>
                        <a:buNone/>
                      </a:pPr>
                      <a:r>
                        <a:rPr lang="en-US" sz="1800" dirty="0">
                          <a:latin typeface="Century Gothic" panose="020B0502020202020204" pitchFamily="34" charset="0"/>
                        </a:rPr>
                        <a:t>Unit 2: Criminological theories</a:t>
                      </a:r>
                    </a:p>
                  </a:txBody>
                  <a:tcPr/>
                </a:tc>
                <a:extLst>
                  <a:ext uri="{0D108BD9-81ED-4DB2-BD59-A6C34878D82A}">
                    <a16:rowId xmlns:a16="http://schemas.microsoft.com/office/drawing/2014/main" val="722202565"/>
                  </a:ext>
                </a:extLst>
              </a:tr>
            </a:tbl>
          </a:graphicData>
        </a:graphic>
      </p:graphicFrame>
      <p:graphicFrame>
        <p:nvGraphicFramePr>
          <p:cNvPr id="8" name="Table 7">
            <a:extLst>
              <a:ext uri="{FF2B5EF4-FFF2-40B4-BE49-F238E27FC236}">
                <a16:creationId xmlns:a16="http://schemas.microsoft.com/office/drawing/2014/main" id="{50D8A38A-4575-403F-88F0-104E89B25BF1}"/>
              </a:ext>
            </a:extLst>
          </p:cNvPr>
          <p:cNvGraphicFramePr>
            <a:graphicFrameLocks noGrp="1"/>
          </p:cNvGraphicFramePr>
          <p:nvPr>
            <p:extLst>
              <p:ext uri="{D42A27DB-BD31-4B8C-83A1-F6EECF244321}">
                <p14:modId xmlns:p14="http://schemas.microsoft.com/office/powerpoint/2010/main" val="3956920828"/>
              </p:ext>
            </p:extLst>
          </p:nvPr>
        </p:nvGraphicFramePr>
        <p:xfrm>
          <a:off x="380087" y="7045190"/>
          <a:ext cx="6097825" cy="2465976"/>
        </p:xfrm>
        <a:graphic>
          <a:graphicData uri="http://schemas.openxmlformats.org/drawingml/2006/table">
            <a:tbl>
              <a:tblPr firstRow="1" bandRow="1">
                <a:tableStyleId>{00A15C55-8517-42AA-B614-E9B94910E393}</a:tableStyleId>
              </a:tblPr>
              <a:tblGrid>
                <a:gridCol w="6097825">
                  <a:extLst>
                    <a:ext uri="{9D8B030D-6E8A-4147-A177-3AD203B41FA5}">
                      <a16:colId xmlns:a16="http://schemas.microsoft.com/office/drawing/2014/main" val="3889010312"/>
                    </a:ext>
                  </a:extLst>
                </a:gridCol>
              </a:tblGrid>
              <a:tr h="469249">
                <a:tc>
                  <a:txBody>
                    <a:bodyPr/>
                    <a:lstStyle/>
                    <a:p>
                      <a:pPr algn="ctr"/>
                      <a:r>
                        <a:rPr lang="en-US" sz="2800" dirty="0">
                          <a:solidFill>
                            <a:schemeClr val="tx1"/>
                          </a:solidFill>
                          <a:latin typeface="Century Gothic" panose="020B0502020202020204" pitchFamily="34" charset="0"/>
                        </a:rPr>
                        <a:t>Year 13</a:t>
                      </a:r>
                    </a:p>
                  </a:txBody>
                  <a:tcPr>
                    <a:solidFill>
                      <a:srgbClr val="00CC99"/>
                    </a:solidFill>
                  </a:tcPr>
                </a:tc>
                <a:extLst>
                  <a:ext uri="{0D108BD9-81ED-4DB2-BD59-A6C34878D82A}">
                    <a16:rowId xmlns:a16="http://schemas.microsoft.com/office/drawing/2014/main" val="3091904455"/>
                  </a:ext>
                </a:extLst>
              </a:tr>
              <a:tr h="1947816">
                <a:tc>
                  <a:txBody>
                    <a:bodyPr/>
                    <a:lstStyle/>
                    <a:p>
                      <a:pPr marL="0" indent="0">
                        <a:buFont typeface="Arial" panose="020B0604020202020204" pitchFamily="34" charset="0"/>
                        <a:buNone/>
                      </a:pPr>
                      <a:r>
                        <a:rPr lang="en-US" sz="1800" dirty="0">
                          <a:latin typeface="Century Gothic" panose="020B0502020202020204" pitchFamily="34" charset="0"/>
                        </a:rPr>
                        <a:t>Unit 3: Crime scene to courtroom</a:t>
                      </a:r>
                    </a:p>
                    <a:p>
                      <a:pPr marL="0" indent="0">
                        <a:buFont typeface="Arial" panose="020B0604020202020204" pitchFamily="34" charset="0"/>
                        <a:buNone/>
                      </a:pPr>
                      <a:endParaRPr lang="en-US" sz="1800" dirty="0">
                        <a:latin typeface="Century Gothic" panose="020B0502020202020204" pitchFamily="34" charset="0"/>
                      </a:endParaRPr>
                    </a:p>
                    <a:p>
                      <a:pPr marL="0" indent="0">
                        <a:buFont typeface="Arial" panose="020B0604020202020204" pitchFamily="34" charset="0"/>
                        <a:buNone/>
                      </a:pPr>
                      <a:endParaRPr lang="en-US" sz="1800" dirty="0">
                        <a:latin typeface="Century Gothic" panose="020B0502020202020204" pitchFamily="34" charset="0"/>
                      </a:endParaRPr>
                    </a:p>
                    <a:p>
                      <a:pPr marL="0" indent="0">
                        <a:buFont typeface="Arial" panose="020B0604020202020204" pitchFamily="34" charset="0"/>
                        <a:buNone/>
                      </a:pPr>
                      <a:r>
                        <a:rPr lang="en-US" sz="1800" dirty="0">
                          <a:latin typeface="Century Gothic" panose="020B0502020202020204" pitchFamily="34" charset="0"/>
                        </a:rPr>
                        <a:t>Unit 4: Crime and punishment</a:t>
                      </a:r>
                    </a:p>
                  </a:txBody>
                  <a:tcPr>
                    <a:solidFill>
                      <a:srgbClr val="66FFCC"/>
                    </a:solidFill>
                  </a:tcPr>
                </a:tc>
                <a:extLst>
                  <a:ext uri="{0D108BD9-81ED-4DB2-BD59-A6C34878D82A}">
                    <a16:rowId xmlns:a16="http://schemas.microsoft.com/office/drawing/2014/main" val="722202565"/>
                  </a:ext>
                </a:extLst>
              </a:tr>
            </a:tbl>
          </a:graphicData>
        </a:graphic>
      </p:graphicFrame>
      <p:pic>
        <p:nvPicPr>
          <p:cNvPr id="2050" name="Picture 2" descr="The Differences Between White-Collar Crime &amp; Blue-Collar Crime">
            <a:extLst>
              <a:ext uri="{FF2B5EF4-FFF2-40B4-BE49-F238E27FC236}">
                <a16:creationId xmlns:a16="http://schemas.microsoft.com/office/drawing/2014/main" id="{64EBF677-A494-4667-9D53-35E4B8D3C4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90" y="5677925"/>
            <a:ext cx="1613612" cy="1081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030F5D4-F083-4C2E-A4D1-7C5F718D9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1" y="5704401"/>
            <a:ext cx="18192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yber crime net widens">
            <a:extLst>
              <a:ext uri="{FF2B5EF4-FFF2-40B4-BE49-F238E27FC236}">
                <a16:creationId xmlns:a16="http://schemas.microsoft.com/office/drawing/2014/main" id="{8653DBA4-18C8-4F59-BBD3-51D9AD2AD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662" y="5575564"/>
            <a:ext cx="1650081" cy="113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640" y="240714"/>
            <a:ext cx="6408712" cy="939280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p:cNvSpPr>
            <a:spLocks noChangeArrowheads="1"/>
          </p:cNvSpPr>
          <p:nvPr/>
        </p:nvSpPr>
        <p:spPr bwMode="auto">
          <a:xfrm>
            <a:off x="-7804249" y="-1538649"/>
            <a:ext cx="356443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tlasGrotesk"/>
              </a:rPr>
              <a:t>Task 2: All about hate crime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p:cNvSpPr txBox="1"/>
          <p:nvPr/>
        </p:nvSpPr>
        <p:spPr>
          <a:xfrm>
            <a:off x="367729" y="423286"/>
            <a:ext cx="6171728" cy="10102766"/>
          </a:xfrm>
          <a:prstGeom prst="rect">
            <a:avLst/>
          </a:prstGeom>
          <a:noFill/>
          <a:ln w="3175">
            <a:noFill/>
          </a:ln>
        </p:spPr>
        <p:txBody>
          <a:bodyPr wrap="square" rtlCol="0">
            <a:spAutoFit/>
          </a:bodyPr>
          <a:lstStyle/>
          <a:p>
            <a:pPr algn="ctr"/>
            <a:r>
              <a:rPr lang="en-GB" sz="2000" b="1" dirty="0">
                <a:latin typeface="Candara" pitchFamily="34" charset="0"/>
              </a:rPr>
              <a:t>TASK 1: WHAT DOES CRIME LOOK LIKE IN YOUR AREA?</a:t>
            </a:r>
          </a:p>
          <a:p>
            <a:endParaRPr lang="en-GB" sz="1050" b="1" dirty="0">
              <a:latin typeface="Candara" pitchFamily="34" charset="0"/>
            </a:endParaRPr>
          </a:p>
          <a:p>
            <a:pPr algn="ctr"/>
            <a:r>
              <a:rPr lang="en-GB" sz="1600" dirty="0">
                <a:latin typeface="Century Gothic" panose="020B0502020202020204" pitchFamily="34" charset="0"/>
              </a:rPr>
              <a:t>You will already know that different areas of the UK will have different crime rates but did you know that different areas have different types of crime? Think about the difference between urban, built up areas compared to rural areas – what would the difference in types of crime be? </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Use the link below to look at the amount and types of crime that occur in your area. What is the most common type of crime? How often has crime occurred in the last year? Is there a pattern? E.g. does crime increase in certain months of the year? </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Then compare your findings to 2 other areas – one that is a city centre e.g. Birmingham or London, and one that is more rural e.g. </a:t>
            </a:r>
            <a:r>
              <a:rPr lang="en-GB" sz="1600" dirty="0" err="1">
                <a:latin typeface="Century Gothic" panose="020B0502020202020204" pitchFamily="34" charset="0"/>
              </a:rPr>
              <a:t>Pattingham</a:t>
            </a:r>
            <a:r>
              <a:rPr lang="en-GB" sz="1600" dirty="0">
                <a:latin typeface="Century Gothic" panose="020B0502020202020204" pitchFamily="34" charset="0"/>
              </a:rPr>
              <a:t> (outskirts of Wolverhampton). Is there a difference in the number and types of crimes committed in each of these areas compared to where you live? </a:t>
            </a:r>
          </a:p>
          <a:p>
            <a:pPr algn="ctr"/>
            <a:endParaRPr lang="en-GB" sz="1200" dirty="0">
              <a:latin typeface="Century Gothic" panose="020B0502020202020204" pitchFamily="34" charset="0"/>
            </a:endParaRPr>
          </a:p>
          <a:p>
            <a:endParaRPr lang="en-GB" sz="1200" dirty="0">
              <a:latin typeface="Candara" pitchFamily="34" charset="0"/>
            </a:endParaRPr>
          </a:p>
          <a:p>
            <a:r>
              <a:rPr lang="en-GB" sz="1200" dirty="0">
                <a:latin typeface="Candara" pitchFamily="34" charset="0"/>
                <a:hlinkClick r:id="rId2"/>
              </a:rPr>
              <a:t>https://www.police.uk/pu/your-area/</a:t>
            </a:r>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pic>
        <p:nvPicPr>
          <p:cNvPr id="12" name="Picture 11"/>
          <p:cNvPicPr>
            <a:picLocks noChangeAspect="1"/>
          </p:cNvPicPr>
          <p:nvPr/>
        </p:nvPicPr>
        <p:blipFill rotWithShape="1">
          <a:blip r:embed="rId3"/>
          <a:srcRect l="22044" t="17801" r="23225" b="24100"/>
          <a:stretch/>
        </p:blipFill>
        <p:spPr>
          <a:xfrm>
            <a:off x="999743" y="6413555"/>
            <a:ext cx="5139919" cy="3069159"/>
          </a:xfrm>
          <a:prstGeom prst="rect">
            <a:avLst/>
          </a:prstGeom>
        </p:spPr>
      </p:pic>
      <p:sp>
        <p:nvSpPr>
          <p:cNvPr id="13" name="TextBox 12"/>
          <p:cNvSpPr txBox="1"/>
          <p:nvPr/>
        </p:nvSpPr>
        <p:spPr>
          <a:xfrm>
            <a:off x="3569702" y="5474669"/>
            <a:ext cx="2327074" cy="461665"/>
          </a:xfrm>
          <a:prstGeom prst="rect">
            <a:avLst/>
          </a:prstGeom>
          <a:noFill/>
          <a:ln>
            <a:solidFill>
              <a:schemeClr val="tx1"/>
            </a:solidFill>
          </a:ln>
        </p:spPr>
        <p:txBody>
          <a:bodyPr wrap="square" rtlCol="0">
            <a:spAutoFit/>
          </a:bodyPr>
          <a:lstStyle/>
          <a:p>
            <a:pPr algn="ctr"/>
            <a:r>
              <a:rPr lang="en-GB" sz="1200" dirty="0">
                <a:latin typeface="Candara" panose="020E0502030303020204" pitchFamily="34" charset="0"/>
              </a:rPr>
              <a:t>Use the dropdown menu to see the different types of crime!</a:t>
            </a:r>
          </a:p>
        </p:txBody>
      </p:sp>
      <p:cxnSp>
        <p:nvCxnSpPr>
          <p:cNvPr id="19" name="Straight Arrow Connector 18"/>
          <p:cNvCxnSpPr>
            <a:cxnSpLocks/>
          </p:cNvCxnSpPr>
          <p:nvPr/>
        </p:nvCxnSpPr>
        <p:spPr>
          <a:xfrm>
            <a:off x="4873833" y="5974079"/>
            <a:ext cx="375311" cy="8856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309834" y="8005555"/>
            <a:ext cx="2248746" cy="1484747"/>
          </a:xfrm>
          <a:prstGeom prst="roundRect">
            <a:avLst/>
          </a:prstGeom>
          <a:solidFill>
            <a:schemeClr val="accent6">
              <a:lumMod val="20000"/>
              <a:lumOff val="8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ysClr val="windowText" lastClr="000000"/>
                </a:solidFill>
                <a:latin typeface="Century Gothic" panose="020B0502020202020204" pitchFamily="34" charset="0"/>
              </a:rPr>
              <a:t>TIP: </a:t>
            </a:r>
            <a:r>
              <a:rPr lang="en-GB" sz="1600" dirty="0">
                <a:solidFill>
                  <a:sysClr val="windowText" lastClr="000000"/>
                </a:solidFill>
                <a:latin typeface="Century Gothic" panose="020B0502020202020204" pitchFamily="34" charset="0"/>
              </a:rPr>
              <a:t> When looking at crime data, just stick to the last year. </a:t>
            </a:r>
          </a:p>
        </p:txBody>
      </p:sp>
    </p:spTree>
    <p:extLst>
      <p:ext uri="{BB962C8B-B14F-4D97-AF65-F5344CB8AC3E}">
        <p14:creationId xmlns:p14="http://schemas.microsoft.com/office/powerpoint/2010/main" val="193004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640" y="240714"/>
            <a:ext cx="6408712" cy="9536822"/>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p:cNvSpPr>
            <a:spLocks noChangeArrowheads="1"/>
          </p:cNvSpPr>
          <p:nvPr/>
        </p:nvSpPr>
        <p:spPr bwMode="auto">
          <a:xfrm>
            <a:off x="-7804249" y="-1538649"/>
            <a:ext cx="356443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tlasGrotesk"/>
              </a:rPr>
              <a:t>Task 2: All about hate crime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p:cNvSpPr txBox="1"/>
          <p:nvPr/>
        </p:nvSpPr>
        <p:spPr>
          <a:xfrm>
            <a:off x="188640" y="360263"/>
            <a:ext cx="6290220" cy="6540252"/>
          </a:xfrm>
          <a:prstGeom prst="rect">
            <a:avLst/>
          </a:prstGeom>
          <a:noFill/>
          <a:ln w="3175">
            <a:noFill/>
          </a:ln>
        </p:spPr>
        <p:txBody>
          <a:bodyPr wrap="square" rtlCol="0">
            <a:spAutoFit/>
          </a:bodyPr>
          <a:lstStyle/>
          <a:p>
            <a:pPr algn="ctr"/>
            <a:r>
              <a:rPr lang="en-GB" sz="2400" b="1" dirty="0">
                <a:latin typeface="Century Gothic" panose="020B0502020202020204" pitchFamily="34" charset="0"/>
              </a:rPr>
              <a:t>TASK 2: CAMPAIGNS FOR CHANGE</a:t>
            </a:r>
          </a:p>
          <a:p>
            <a:pPr algn="ctr"/>
            <a:endParaRPr lang="en-GB" sz="1100" b="1" dirty="0">
              <a:latin typeface="Century Gothic" panose="020B0502020202020204" pitchFamily="34" charset="0"/>
            </a:endParaRPr>
          </a:p>
          <a:p>
            <a:pPr algn="ctr"/>
            <a:r>
              <a:rPr lang="en-GB" dirty="0">
                <a:latin typeface="Century Gothic" panose="020B0502020202020204" pitchFamily="34" charset="0"/>
              </a:rPr>
              <a:t>A big focus of Unit 1 in Criminology is looking at how laws, policies and procedures have changed over time. You will also get the chance to plan your own campaign. It therefore makes sense for us to start the course with a good set of knowledge about what existing campaigns are out there. Choose </a:t>
            </a:r>
            <a:r>
              <a:rPr lang="en-GB" b="1" dirty="0">
                <a:latin typeface="Century Gothic" panose="020B0502020202020204" pitchFamily="34" charset="0"/>
              </a:rPr>
              <a:t>two</a:t>
            </a:r>
            <a:r>
              <a:rPr lang="en-GB" dirty="0">
                <a:latin typeface="Century Gothic" panose="020B0502020202020204" pitchFamily="34" charset="0"/>
              </a:rPr>
              <a:t> of the following campaigns to research and makes notes using the criteria below.</a:t>
            </a: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
        <p:nvSpPr>
          <p:cNvPr id="17" name="Rounded Rectangle 16"/>
          <p:cNvSpPr/>
          <p:nvPr/>
        </p:nvSpPr>
        <p:spPr>
          <a:xfrm>
            <a:off x="546417" y="3307090"/>
            <a:ext cx="5622676" cy="1661994"/>
          </a:xfrm>
          <a:prstGeom prst="roundRect">
            <a:avLst/>
          </a:prstGeom>
          <a:solidFill>
            <a:schemeClr val="accent6">
              <a:lumMod val="20000"/>
              <a:lumOff val="8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dirty="0">
                <a:solidFill>
                  <a:sysClr val="windowText" lastClr="000000"/>
                </a:solidFill>
                <a:latin typeface="Century Gothic" panose="020B0502020202020204" pitchFamily="34" charset="0"/>
              </a:rPr>
              <a:t>CAMPAIGNS</a:t>
            </a:r>
          </a:p>
          <a:p>
            <a:pPr marL="171450" indent="-171450">
              <a:buFont typeface="Arial" panose="020B0604020202020204" pitchFamily="34" charset="0"/>
              <a:buChar char="•"/>
            </a:pPr>
            <a:r>
              <a:rPr lang="en-GB" sz="1400" dirty="0">
                <a:solidFill>
                  <a:sysClr val="windowText" lastClr="000000"/>
                </a:solidFill>
                <a:latin typeface="Century Gothic" panose="020B0502020202020204" pitchFamily="34" charset="0"/>
              </a:rPr>
              <a:t>Sarah’s Law</a:t>
            </a:r>
          </a:p>
          <a:p>
            <a:pPr marL="171450" indent="-171450">
              <a:buFont typeface="Arial" panose="020B0604020202020204" pitchFamily="34" charset="0"/>
              <a:buChar char="•"/>
            </a:pPr>
            <a:r>
              <a:rPr lang="en-GB" sz="1400" dirty="0">
                <a:solidFill>
                  <a:sysClr val="windowText" lastClr="000000"/>
                </a:solidFill>
                <a:latin typeface="Century Gothic" panose="020B0502020202020204" pitchFamily="34" charset="0"/>
              </a:rPr>
              <a:t>Double Jeopardy Law</a:t>
            </a:r>
          </a:p>
          <a:p>
            <a:pPr marL="171450" indent="-171450">
              <a:buFont typeface="Arial" panose="020B0604020202020204" pitchFamily="34" charset="0"/>
              <a:buChar char="•"/>
            </a:pPr>
            <a:r>
              <a:rPr lang="en-GB" sz="1400" dirty="0">
                <a:solidFill>
                  <a:sysClr val="windowText" lastClr="000000"/>
                </a:solidFill>
                <a:latin typeface="Century Gothic" panose="020B0502020202020204" pitchFamily="34" charset="0"/>
              </a:rPr>
              <a:t>Dignity in Dying</a:t>
            </a:r>
          </a:p>
          <a:p>
            <a:pPr marL="171450" indent="-171450">
              <a:buFont typeface="Arial" panose="020B0604020202020204" pitchFamily="34" charset="0"/>
              <a:buChar char="•"/>
            </a:pPr>
            <a:r>
              <a:rPr lang="en-GB" sz="1400" dirty="0">
                <a:solidFill>
                  <a:sysClr val="windowText" lastClr="000000"/>
                </a:solidFill>
                <a:latin typeface="Century Gothic" panose="020B0502020202020204" pitchFamily="34" charset="0"/>
              </a:rPr>
              <a:t>Snowdrop Campaign</a:t>
            </a:r>
          </a:p>
          <a:p>
            <a:pPr marL="171450" indent="-171450">
              <a:buFont typeface="Arial" panose="020B0604020202020204" pitchFamily="34" charset="0"/>
              <a:buChar char="•"/>
            </a:pPr>
            <a:r>
              <a:rPr lang="en-GB" sz="1400" dirty="0">
                <a:solidFill>
                  <a:sysClr val="windowText" lastClr="000000"/>
                </a:solidFill>
                <a:latin typeface="Century Gothic" panose="020B0502020202020204" pitchFamily="34" charset="0"/>
              </a:rPr>
              <a:t>Slow Down for Bobby</a:t>
            </a:r>
          </a:p>
          <a:p>
            <a:pPr marL="171450" indent="-171450">
              <a:buFont typeface="Arial" panose="020B0604020202020204" pitchFamily="34" charset="0"/>
              <a:buChar char="•"/>
            </a:pPr>
            <a:r>
              <a:rPr lang="en-GB" sz="1400" dirty="0">
                <a:solidFill>
                  <a:sysClr val="windowText" lastClr="000000"/>
                </a:solidFill>
                <a:latin typeface="Century Gothic" panose="020B0502020202020204" pitchFamily="34" charset="0"/>
              </a:rPr>
              <a:t>Harper’s Law</a:t>
            </a:r>
          </a:p>
        </p:txBody>
      </p:sp>
      <p:sp>
        <p:nvSpPr>
          <p:cNvPr id="16" name="TextBox 15"/>
          <p:cNvSpPr txBox="1"/>
          <p:nvPr/>
        </p:nvSpPr>
        <p:spPr>
          <a:xfrm>
            <a:off x="571035" y="5238522"/>
            <a:ext cx="5622675" cy="1908215"/>
          </a:xfrm>
          <a:prstGeom prst="rect">
            <a:avLst/>
          </a:prstGeom>
          <a:solidFill>
            <a:schemeClr val="accent6">
              <a:lumMod val="20000"/>
              <a:lumOff val="80000"/>
            </a:schemeClr>
          </a:solidFill>
        </p:spPr>
        <p:txBody>
          <a:bodyPr wrap="square" rtlCol="0">
            <a:spAutoFit/>
          </a:bodyPr>
          <a:lstStyle/>
          <a:p>
            <a:r>
              <a:rPr lang="en-GB" sz="2000" b="1" i="1" u="sng" dirty="0">
                <a:latin typeface="Century Gothic" panose="020B0502020202020204" pitchFamily="34" charset="0"/>
              </a:rPr>
              <a:t>CRITERIA</a:t>
            </a:r>
          </a:p>
          <a:p>
            <a:pPr marL="228600" indent="-228600">
              <a:buFont typeface="+mj-lt"/>
              <a:buAutoNum type="arabicPeriod"/>
            </a:pPr>
            <a:r>
              <a:rPr lang="en-GB" sz="1400" dirty="0">
                <a:latin typeface="Century Gothic" panose="020B0502020202020204" pitchFamily="34" charset="0"/>
              </a:rPr>
              <a:t>Why did this campaign start? </a:t>
            </a:r>
          </a:p>
          <a:p>
            <a:pPr marL="228600" indent="-228600">
              <a:buFont typeface="+mj-lt"/>
              <a:buAutoNum type="arabicPeriod"/>
            </a:pPr>
            <a:r>
              <a:rPr lang="en-GB" sz="1400" dirty="0">
                <a:latin typeface="Century Gothic" panose="020B0502020202020204" pitchFamily="34" charset="0"/>
              </a:rPr>
              <a:t>What was the aim of the campaign? What did they want to achieve?</a:t>
            </a:r>
          </a:p>
          <a:p>
            <a:pPr marL="228600" indent="-228600">
              <a:buFont typeface="+mj-lt"/>
              <a:buAutoNum type="arabicPeriod"/>
            </a:pPr>
            <a:r>
              <a:rPr lang="en-GB" sz="1400" dirty="0">
                <a:latin typeface="Century Gothic" panose="020B0502020202020204" pitchFamily="34" charset="0"/>
              </a:rPr>
              <a:t>How did they do it? What methods were involved? i.e. TV interviews, petitions</a:t>
            </a:r>
          </a:p>
          <a:p>
            <a:pPr marL="228600" indent="-228600">
              <a:buFont typeface="+mj-lt"/>
              <a:buAutoNum type="arabicPeriod"/>
            </a:pPr>
            <a:r>
              <a:rPr lang="en-GB" sz="1400" dirty="0">
                <a:latin typeface="Century Gothic" panose="020B0502020202020204" pitchFamily="34" charset="0"/>
              </a:rPr>
              <a:t>Was the campaign successful? Has it changed law/policy/procedure? Did it raise awareness?</a:t>
            </a:r>
          </a:p>
        </p:txBody>
      </p:sp>
      <p:pic>
        <p:nvPicPr>
          <p:cNvPr id="5" name="Picture 2" descr="Murder of Sarah Payne: How Roy Whiting tore family apart and the creation  of Sarah&amp;#39;s Law - Surrey L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836" y="8138788"/>
            <a:ext cx="2115583" cy="1406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Slow down for Bobby say young Liverpool footballers - Liverpool Ec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4615" y="7525068"/>
            <a:ext cx="1500159" cy="20075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PC Andrew Harper killing: Attorney General asked to consider if jail terms  unduly lenient | UK News | Sky New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609" t="-328" r="15345" b="328"/>
          <a:stretch/>
        </p:blipFill>
        <p:spPr bwMode="auto">
          <a:xfrm>
            <a:off x="4919206" y="8081979"/>
            <a:ext cx="1559654" cy="14610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B79E71-E4A6-4C20-A76F-D79C67E5A4C5}"/>
              </a:ext>
            </a:extLst>
          </p:cNvPr>
          <p:cNvSpPr>
            <a:spLocks noGrp="1"/>
          </p:cNvSpPr>
          <p:nvPr>
            <p:ph type="sldNum" sz="quarter" idx="12"/>
          </p:nvPr>
        </p:nvSpPr>
        <p:spPr/>
        <p:txBody>
          <a:bodyPr/>
          <a:lstStyle/>
          <a:p>
            <a:fld id="{42197ACC-EB3C-4466-A41B-F6CC006DF8B4}" type="slidenum">
              <a:rPr lang="en-GB" smtClean="0"/>
              <a:t>5</a:t>
            </a:fld>
            <a:endParaRPr lang="en-GB"/>
          </a:p>
        </p:txBody>
      </p:sp>
      <p:sp>
        <p:nvSpPr>
          <p:cNvPr id="18" name="TextBox 17">
            <a:extLst>
              <a:ext uri="{FF2B5EF4-FFF2-40B4-BE49-F238E27FC236}">
                <a16:creationId xmlns:a16="http://schemas.microsoft.com/office/drawing/2014/main" id="{D8F4206A-2242-AA48-B74B-EC3B62E69896}"/>
              </a:ext>
            </a:extLst>
          </p:cNvPr>
          <p:cNvSpPr txBox="1"/>
          <p:nvPr/>
        </p:nvSpPr>
        <p:spPr>
          <a:xfrm>
            <a:off x="391861" y="356522"/>
            <a:ext cx="6025704" cy="5878532"/>
          </a:xfrm>
          <a:prstGeom prst="rect">
            <a:avLst/>
          </a:prstGeom>
          <a:noFill/>
        </p:spPr>
        <p:txBody>
          <a:bodyPr wrap="square" rtlCol="0">
            <a:spAutoFit/>
          </a:bodyPr>
          <a:lstStyle/>
          <a:p>
            <a:pPr algn="ctr"/>
            <a:r>
              <a:rPr lang="en-US" sz="2400" b="1" dirty="0">
                <a:latin typeface="Century Gothic" panose="020B0502020202020204" pitchFamily="34" charset="0"/>
              </a:rPr>
              <a:t>TASK 3: APPROACHES IN CRIMINOLOGY</a:t>
            </a:r>
            <a:endParaRPr lang="en-US" sz="2400" dirty="0">
              <a:latin typeface="Century Gothic" panose="020B0502020202020204" pitchFamily="34" charset="0"/>
            </a:endParaRPr>
          </a:p>
          <a:p>
            <a:pPr algn="ctr"/>
            <a:endParaRPr lang="en-US" sz="1600" dirty="0">
              <a:latin typeface="Century Gothic" panose="020B0502020202020204" pitchFamily="34" charset="0"/>
            </a:endParaRPr>
          </a:p>
          <a:p>
            <a:pPr algn="ctr"/>
            <a:r>
              <a:rPr lang="en-US" sz="1600" dirty="0">
                <a:latin typeface="Century Gothic" panose="020B0502020202020204" pitchFamily="34" charset="0"/>
              </a:rPr>
              <a:t>Within criminology there are different approaches or perspectives that try to explain criminal behavior. </a:t>
            </a:r>
          </a:p>
          <a:p>
            <a:pPr algn="ctr"/>
            <a:endParaRPr lang="en-US" sz="1600" dirty="0">
              <a:latin typeface="Century Gothic" panose="020B0502020202020204" pitchFamily="34" charset="0"/>
            </a:endParaRPr>
          </a:p>
          <a:p>
            <a:pPr algn="ctr"/>
            <a:r>
              <a:rPr lang="en-US" sz="1600" dirty="0">
                <a:latin typeface="Century Gothic" panose="020B0502020202020204" pitchFamily="34" charset="0"/>
              </a:rPr>
              <a:t>Your third task is to research and produce a fact file on each of the perspectives. In each fact file you should include:</a:t>
            </a:r>
          </a:p>
          <a:p>
            <a:pPr algn="ctr"/>
            <a:endParaRPr lang="en-US" sz="1600" dirty="0">
              <a:latin typeface="Century Gothic" panose="020B0502020202020204" pitchFamily="34" charset="0"/>
            </a:endParaRPr>
          </a:p>
          <a:p>
            <a:pPr marL="285750" indent="-285750" algn="ctr">
              <a:buFont typeface="Arial" panose="020B0604020202020204" pitchFamily="34" charset="0"/>
              <a:buChar char="•"/>
            </a:pPr>
            <a:r>
              <a:rPr lang="en-US" sz="1600" dirty="0">
                <a:latin typeface="Century Gothic" panose="020B0502020202020204" pitchFamily="34" charset="0"/>
              </a:rPr>
              <a:t>Assumptions of each perspective i.e. how do they explain criminal behavior/what causes criminal behavior?</a:t>
            </a:r>
          </a:p>
          <a:p>
            <a:pPr marL="285750" indent="-285750" algn="ctr">
              <a:buFont typeface="Arial" panose="020B0604020202020204" pitchFamily="34" charset="0"/>
              <a:buChar char="•"/>
            </a:pPr>
            <a:r>
              <a:rPr lang="en-US" sz="1600" dirty="0">
                <a:latin typeface="Century Gothic" panose="020B0502020202020204" pitchFamily="34" charset="0"/>
              </a:rPr>
              <a:t>Key thinkers that support each approach</a:t>
            </a:r>
          </a:p>
          <a:p>
            <a:pPr marL="285750" indent="-285750" algn="ctr">
              <a:buFont typeface="Arial" panose="020B0604020202020204" pitchFamily="34" charset="0"/>
              <a:buChar char="•"/>
            </a:pPr>
            <a:r>
              <a:rPr lang="en-US" sz="1600" dirty="0">
                <a:latin typeface="Century Gothic" panose="020B0502020202020204" pitchFamily="34" charset="0"/>
              </a:rPr>
              <a:t>Key terminology</a:t>
            </a:r>
          </a:p>
          <a:p>
            <a:pPr marL="285750" indent="-285750" algn="ctr">
              <a:buFont typeface="Arial" panose="020B0604020202020204" pitchFamily="34" charset="0"/>
              <a:buChar char="•"/>
            </a:pPr>
            <a:r>
              <a:rPr lang="en-US" sz="1600" dirty="0">
                <a:latin typeface="Century Gothic" panose="020B0502020202020204" pitchFamily="34" charset="0"/>
              </a:rPr>
              <a:t>Crimes that would be associated with each perspective/theory </a:t>
            </a:r>
          </a:p>
          <a:p>
            <a:pPr algn="ctr"/>
            <a:endParaRPr lang="en-US" sz="1600" dirty="0">
              <a:latin typeface="Century Gothic" panose="020B0502020202020204" pitchFamily="34" charset="0"/>
            </a:endParaRPr>
          </a:p>
          <a:p>
            <a:pPr algn="ctr"/>
            <a:r>
              <a:rPr lang="en-US" sz="1600" dirty="0">
                <a:latin typeface="Century Gothic" panose="020B0502020202020204" pitchFamily="34" charset="0"/>
              </a:rPr>
              <a:t>Your fact files can be digital, or paper based. </a:t>
            </a:r>
          </a:p>
          <a:p>
            <a:pPr marL="285750" indent="-285750" algn="ctr">
              <a:buFont typeface="Arial" panose="020B0604020202020204" pitchFamily="34" charset="0"/>
              <a:buChar char="•"/>
            </a:pPr>
            <a:endParaRPr lang="en-US" sz="1600" dirty="0">
              <a:latin typeface="Century Gothic" panose="020B0502020202020204" pitchFamily="34" charset="0"/>
            </a:endParaRPr>
          </a:p>
          <a:p>
            <a:pPr algn="ctr"/>
            <a:endParaRPr lang="en-US" sz="1600" dirty="0">
              <a:latin typeface="Century Gothic" panose="020B0502020202020204" pitchFamily="34" charset="0"/>
            </a:endParaRPr>
          </a:p>
          <a:p>
            <a:pPr algn="ctr"/>
            <a:endParaRPr lang="en-US" sz="1600" dirty="0">
              <a:latin typeface="Century Gothic" panose="020B0502020202020204" pitchFamily="34" charset="0"/>
            </a:endParaRPr>
          </a:p>
          <a:p>
            <a:pPr marL="285750" indent="-285750" algn="ctr">
              <a:buFont typeface="Arial" panose="020B0604020202020204" pitchFamily="34" charset="0"/>
              <a:buChar char="•"/>
            </a:pPr>
            <a:endParaRPr lang="en-US" sz="1600" dirty="0">
              <a:latin typeface="Century Gothic" panose="020B0502020202020204" pitchFamily="34" charset="0"/>
            </a:endParaRPr>
          </a:p>
          <a:p>
            <a:pPr marL="285750" indent="-285750" algn="ctr">
              <a:buFont typeface="Arial" panose="020B0604020202020204" pitchFamily="34" charset="0"/>
              <a:buChar char="•"/>
            </a:pPr>
            <a:endParaRPr lang="en-US" sz="1600" dirty="0">
              <a:latin typeface="Century Gothic" panose="020B0502020202020204" pitchFamily="34" charset="0"/>
            </a:endParaRPr>
          </a:p>
        </p:txBody>
      </p:sp>
      <p:grpSp>
        <p:nvGrpSpPr>
          <p:cNvPr id="9" name="Group 8">
            <a:extLst>
              <a:ext uri="{FF2B5EF4-FFF2-40B4-BE49-F238E27FC236}">
                <a16:creationId xmlns:a16="http://schemas.microsoft.com/office/drawing/2014/main" id="{D0B7CA55-D028-CD44-99E0-536A406DE074}"/>
              </a:ext>
            </a:extLst>
          </p:cNvPr>
          <p:cNvGrpSpPr/>
          <p:nvPr/>
        </p:nvGrpSpPr>
        <p:grpSpPr>
          <a:xfrm>
            <a:off x="808058" y="4850629"/>
            <a:ext cx="4823825" cy="7362349"/>
            <a:chOff x="821246" y="3175202"/>
            <a:chExt cx="5143500" cy="8456589"/>
          </a:xfrm>
        </p:grpSpPr>
        <p:pic>
          <p:nvPicPr>
            <p:cNvPr id="10" name="Picture 2">
              <a:extLst>
                <a:ext uri="{FF2B5EF4-FFF2-40B4-BE49-F238E27FC236}">
                  <a16:creationId xmlns:a16="http://schemas.microsoft.com/office/drawing/2014/main" id="{1DE298BA-29CE-9F49-B017-152A93EF1D1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1246" y="3175202"/>
              <a:ext cx="51435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E731922C-7E85-9C4B-8F79-C2C11A1732F3}"/>
                </a:ext>
              </a:extLst>
            </p:cNvPr>
            <p:cNvSpPr txBox="1"/>
            <p:nvPr/>
          </p:nvSpPr>
          <p:spPr>
            <a:xfrm rot="3350735">
              <a:off x="-418897" y="8230531"/>
              <a:ext cx="6408712" cy="393808"/>
            </a:xfrm>
            <a:prstGeom prst="rect">
              <a:avLst/>
            </a:prstGeom>
            <a:noFill/>
          </p:spPr>
          <p:txBody>
            <a:bodyPr wrap="square" rtlCol="0">
              <a:spAutoFit/>
            </a:bodyPr>
            <a:lstStyle/>
            <a:p>
              <a:r>
                <a:rPr lang="en-GB" dirty="0">
                  <a:latin typeface="Century Gothic" panose="020B0502020202020204" pitchFamily="34" charset="0"/>
                </a:rPr>
                <a:t>Social learning theory </a:t>
              </a:r>
            </a:p>
          </p:txBody>
        </p:sp>
        <p:sp>
          <p:nvSpPr>
            <p:cNvPr id="13" name="TextBox 12">
              <a:extLst>
                <a:ext uri="{FF2B5EF4-FFF2-40B4-BE49-F238E27FC236}">
                  <a16:creationId xmlns:a16="http://schemas.microsoft.com/office/drawing/2014/main" id="{B2796A46-A999-EC4C-91DE-BB4D6EBB392D}"/>
                </a:ext>
              </a:extLst>
            </p:cNvPr>
            <p:cNvSpPr txBox="1"/>
            <p:nvPr/>
          </p:nvSpPr>
          <p:spPr>
            <a:xfrm rot="5045678">
              <a:off x="-288725" y="6522288"/>
              <a:ext cx="6408712" cy="393808"/>
            </a:xfrm>
            <a:prstGeom prst="rect">
              <a:avLst/>
            </a:prstGeom>
            <a:noFill/>
          </p:spPr>
          <p:txBody>
            <a:bodyPr wrap="square" rtlCol="0">
              <a:spAutoFit/>
            </a:bodyPr>
            <a:lstStyle/>
            <a:p>
              <a:r>
                <a:rPr lang="en-GB" dirty="0">
                  <a:latin typeface="Century Gothic" panose="020B0502020202020204" pitchFamily="34" charset="0"/>
                </a:rPr>
                <a:t>Eysenck’s criminal personality</a:t>
              </a:r>
            </a:p>
          </p:txBody>
        </p:sp>
        <p:sp>
          <p:nvSpPr>
            <p:cNvPr id="15" name="TextBox 14">
              <a:extLst>
                <a:ext uri="{FF2B5EF4-FFF2-40B4-BE49-F238E27FC236}">
                  <a16:creationId xmlns:a16="http://schemas.microsoft.com/office/drawing/2014/main" id="{8FC63DCB-DDCA-0A49-A327-FA1EAEFCA9C8}"/>
                </a:ext>
              </a:extLst>
            </p:cNvPr>
            <p:cNvSpPr txBox="1"/>
            <p:nvPr/>
          </p:nvSpPr>
          <p:spPr>
            <a:xfrm rot="5400000">
              <a:off x="449084" y="6522288"/>
              <a:ext cx="6408712" cy="393808"/>
            </a:xfrm>
            <a:prstGeom prst="rect">
              <a:avLst/>
            </a:prstGeom>
            <a:noFill/>
          </p:spPr>
          <p:txBody>
            <a:bodyPr wrap="square" rtlCol="0">
              <a:spAutoFit/>
            </a:bodyPr>
            <a:lstStyle/>
            <a:p>
              <a:r>
                <a:rPr lang="en-GB" dirty="0">
                  <a:latin typeface="Century Gothic" panose="020B0502020202020204" pitchFamily="34" charset="0"/>
                </a:rPr>
                <a:t>Marxist perspective</a:t>
              </a:r>
            </a:p>
          </p:txBody>
        </p:sp>
        <p:sp>
          <p:nvSpPr>
            <p:cNvPr id="19" name="TextBox 18">
              <a:extLst>
                <a:ext uri="{FF2B5EF4-FFF2-40B4-BE49-F238E27FC236}">
                  <a16:creationId xmlns:a16="http://schemas.microsoft.com/office/drawing/2014/main" id="{AA5C543E-0E9F-654C-AB77-16A44B966E21}"/>
                </a:ext>
              </a:extLst>
            </p:cNvPr>
            <p:cNvSpPr txBox="1"/>
            <p:nvPr/>
          </p:nvSpPr>
          <p:spPr>
            <a:xfrm rot="5869364">
              <a:off x="1131765" y="6583825"/>
              <a:ext cx="6408712" cy="393808"/>
            </a:xfrm>
            <a:prstGeom prst="rect">
              <a:avLst/>
            </a:prstGeom>
            <a:noFill/>
          </p:spPr>
          <p:txBody>
            <a:bodyPr wrap="square" rtlCol="0">
              <a:spAutoFit/>
            </a:bodyPr>
            <a:lstStyle/>
            <a:p>
              <a:r>
                <a:rPr lang="en-GB" dirty="0">
                  <a:latin typeface="Century Gothic" panose="020B0502020202020204" pitchFamily="34" charset="0"/>
                </a:rPr>
                <a:t>Merton’s Strain theory</a:t>
              </a:r>
            </a:p>
          </p:txBody>
        </p:sp>
        <p:sp>
          <p:nvSpPr>
            <p:cNvPr id="20" name="TextBox 19">
              <a:extLst>
                <a:ext uri="{FF2B5EF4-FFF2-40B4-BE49-F238E27FC236}">
                  <a16:creationId xmlns:a16="http://schemas.microsoft.com/office/drawing/2014/main" id="{9BC525D9-6598-AA44-A396-9EC82DB8DE77}"/>
                </a:ext>
              </a:extLst>
            </p:cNvPr>
            <p:cNvSpPr txBox="1"/>
            <p:nvPr/>
          </p:nvSpPr>
          <p:spPr>
            <a:xfrm rot="6878344">
              <a:off x="1371922" y="7355404"/>
              <a:ext cx="6408712" cy="393808"/>
            </a:xfrm>
            <a:prstGeom prst="rect">
              <a:avLst/>
            </a:prstGeom>
            <a:noFill/>
          </p:spPr>
          <p:txBody>
            <a:bodyPr wrap="square" rtlCol="0">
              <a:spAutoFit/>
            </a:bodyPr>
            <a:lstStyle/>
            <a:p>
              <a:r>
                <a:rPr lang="en-GB" dirty="0">
                  <a:latin typeface="Century Gothic" panose="020B0502020202020204" pitchFamily="34" charset="0"/>
                </a:rPr>
                <a:t>Interactionism (labelling theory) </a:t>
              </a:r>
            </a:p>
          </p:txBody>
        </p:sp>
      </p:grpSp>
      <p:sp>
        <p:nvSpPr>
          <p:cNvPr id="14" name="Rectangle 13">
            <a:extLst>
              <a:ext uri="{FF2B5EF4-FFF2-40B4-BE49-F238E27FC236}">
                <a16:creationId xmlns:a16="http://schemas.microsoft.com/office/drawing/2014/main" id="{E1F2505E-1007-4525-AE33-12513134C331}"/>
              </a:ext>
            </a:extLst>
          </p:cNvPr>
          <p:cNvSpPr/>
          <p:nvPr/>
        </p:nvSpPr>
        <p:spPr>
          <a:xfrm>
            <a:off x="188640" y="240714"/>
            <a:ext cx="6408712" cy="9536822"/>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260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8640" y="240714"/>
            <a:ext cx="6408712" cy="9392807"/>
          </a:xfrm>
          <a:prstGeom prst="rect">
            <a:avLst/>
          </a:prstGeom>
          <a:no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96652" y="426445"/>
            <a:ext cx="6171728" cy="8817799"/>
          </a:xfrm>
          <a:prstGeom prst="rect">
            <a:avLst/>
          </a:prstGeom>
          <a:noFill/>
          <a:ln w="3175">
            <a:noFill/>
          </a:ln>
        </p:spPr>
        <p:txBody>
          <a:bodyPr wrap="square" rtlCol="0">
            <a:spAutoFit/>
          </a:bodyPr>
          <a:lstStyle/>
          <a:p>
            <a:pPr algn="ctr"/>
            <a:r>
              <a:rPr lang="en-GB" b="1" dirty="0">
                <a:latin typeface="Century Gothic" panose="020B0502020202020204" pitchFamily="34" charset="0"/>
              </a:rPr>
              <a:t>CRIMINOLOGY IN THE MEDIA</a:t>
            </a:r>
          </a:p>
          <a:p>
            <a:pPr algn="ctr"/>
            <a:endParaRPr lang="en-GB" sz="900" b="1" dirty="0">
              <a:latin typeface="Century Gothic" panose="020B0502020202020204" pitchFamily="34" charset="0"/>
            </a:endParaRPr>
          </a:p>
          <a:p>
            <a:pPr algn="ctr"/>
            <a:r>
              <a:rPr lang="en-GB" sz="1200" dirty="0">
                <a:latin typeface="Century Gothic" panose="020B0502020202020204" pitchFamily="34" charset="0"/>
              </a:rPr>
              <a:t>Did you know that approximately 20% of films are crime related and around 46% of media reports focus on violent/sexual crime? With this mind, it makes sense that some people feel that crime is all around them. This task will widen your knowledge of the different ways crime is portrayed in the media. Pick whichever of the following documentaries to watch as part of your introduction to criminology. Be sure to make a note of key events.</a:t>
            </a: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a:p>
            <a:endParaRPr lang="en-GB" sz="1200" b="1" dirty="0">
              <a:latin typeface="Candara" pitchFamily="34" charset="0"/>
            </a:endParaRPr>
          </a:p>
        </p:txBody>
      </p:sp>
      <p:sp>
        <p:nvSpPr>
          <p:cNvPr id="3" name="TextBox 2"/>
          <p:cNvSpPr txBox="1"/>
          <p:nvPr/>
        </p:nvSpPr>
        <p:spPr>
          <a:xfrm>
            <a:off x="399552" y="2274647"/>
            <a:ext cx="4063314" cy="3539430"/>
          </a:xfrm>
          <a:prstGeom prst="rect">
            <a:avLst/>
          </a:prstGeom>
          <a:solidFill>
            <a:schemeClr val="accent6">
              <a:lumMod val="20000"/>
              <a:lumOff val="80000"/>
            </a:schemeClr>
          </a:solidFill>
        </p:spPr>
        <p:txBody>
          <a:bodyPr wrap="square" rtlCol="0">
            <a:spAutoFit/>
          </a:bodyPr>
          <a:lstStyle/>
          <a:p>
            <a:r>
              <a:rPr lang="en-GB" sz="1400" b="1" i="1" u="sng" dirty="0">
                <a:latin typeface="Century Gothic" panose="020B0502020202020204" pitchFamily="34" charset="0"/>
              </a:rPr>
              <a:t>NETFLIX</a:t>
            </a:r>
          </a:p>
          <a:p>
            <a:pPr marL="285750" indent="-285750">
              <a:buFont typeface="Arial" panose="020B0604020202020204" pitchFamily="34" charset="0"/>
              <a:buChar char="•"/>
            </a:pPr>
            <a:r>
              <a:rPr lang="en-GB" sz="1400" dirty="0">
                <a:latin typeface="Century Gothic" panose="020B0502020202020204" pitchFamily="34" charset="0"/>
              </a:rPr>
              <a:t>Amanda Knox</a:t>
            </a:r>
          </a:p>
          <a:p>
            <a:pPr marL="285750" indent="-285750">
              <a:buFont typeface="Arial" panose="020B0604020202020204" pitchFamily="34" charset="0"/>
              <a:buChar char="•"/>
            </a:pPr>
            <a:r>
              <a:rPr lang="en-GB" sz="1400" dirty="0">
                <a:latin typeface="Century Gothic" panose="020B0502020202020204" pitchFamily="34" charset="0"/>
              </a:rPr>
              <a:t>Disappearance of Madeline McCann</a:t>
            </a:r>
          </a:p>
          <a:p>
            <a:pPr marL="285750" indent="-285750">
              <a:buFont typeface="Arial" panose="020B0604020202020204" pitchFamily="34" charset="0"/>
              <a:buChar char="•"/>
            </a:pPr>
            <a:r>
              <a:rPr lang="en-GB" sz="1400" dirty="0">
                <a:latin typeface="Century Gothic" panose="020B0502020202020204" pitchFamily="34" charset="0"/>
              </a:rPr>
              <a:t>When they see us</a:t>
            </a:r>
          </a:p>
          <a:p>
            <a:pPr marL="285750" indent="-285750">
              <a:buFont typeface="Arial" panose="020B0604020202020204" pitchFamily="34" charset="0"/>
              <a:buChar char="•"/>
            </a:pPr>
            <a:r>
              <a:rPr lang="en-GB" sz="1400" dirty="0">
                <a:latin typeface="Century Gothic" panose="020B0502020202020204" pitchFamily="34" charset="0"/>
              </a:rPr>
              <a:t>Confessions of a killer: The Ted Bundy Tapes</a:t>
            </a:r>
          </a:p>
          <a:p>
            <a:pPr marL="285750" indent="-285750">
              <a:buFont typeface="Arial" panose="020B0604020202020204" pitchFamily="34" charset="0"/>
              <a:buChar char="•"/>
            </a:pPr>
            <a:r>
              <a:rPr lang="en-GB" sz="1400" dirty="0">
                <a:latin typeface="Century Gothic" panose="020B0502020202020204" pitchFamily="34" charset="0"/>
              </a:rPr>
              <a:t>Making a Murderer</a:t>
            </a:r>
          </a:p>
          <a:p>
            <a:pPr marL="285750" indent="-285750">
              <a:buFont typeface="Arial" panose="020B0604020202020204" pitchFamily="34" charset="0"/>
              <a:buChar char="•"/>
            </a:pPr>
            <a:r>
              <a:rPr lang="en-GB" sz="1400" dirty="0">
                <a:latin typeface="Century Gothic" panose="020B0502020202020204" pitchFamily="34" charset="0"/>
              </a:rPr>
              <a:t>The Innocence Files</a:t>
            </a:r>
          </a:p>
          <a:p>
            <a:pPr marL="285750" indent="-285750">
              <a:buFont typeface="Arial" panose="020B0604020202020204" pitchFamily="34" charset="0"/>
              <a:buChar char="•"/>
            </a:pPr>
            <a:r>
              <a:rPr lang="en-GB" sz="1400" dirty="0">
                <a:latin typeface="Century Gothic" panose="020B0502020202020204" pitchFamily="34" charset="0"/>
              </a:rPr>
              <a:t>Evil Genius</a:t>
            </a:r>
          </a:p>
          <a:p>
            <a:pPr marL="285750" indent="-285750">
              <a:buFont typeface="Arial" panose="020B0604020202020204" pitchFamily="34" charset="0"/>
              <a:buChar char="•"/>
            </a:pPr>
            <a:r>
              <a:rPr lang="en-GB" sz="1400" dirty="0">
                <a:latin typeface="Century Gothic" panose="020B0502020202020204" pitchFamily="34" charset="0"/>
              </a:rPr>
              <a:t>The People vs OJ Simpson</a:t>
            </a:r>
          </a:p>
          <a:p>
            <a:pPr marL="285750" indent="-285750">
              <a:buFont typeface="Arial" panose="020B0604020202020204" pitchFamily="34" charset="0"/>
              <a:buChar char="•"/>
            </a:pPr>
            <a:r>
              <a:rPr lang="en-GB" sz="1400" dirty="0">
                <a:latin typeface="Century Gothic" panose="020B0502020202020204" pitchFamily="34" charset="0"/>
              </a:rPr>
              <a:t>Staircase</a:t>
            </a:r>
          </a:p>
          <a:p>
            <a:pPr marL="285750" indent="-285750">
              <a:buFont typeface="Arial" panose="020B0604020202020204" pitchFamily="34" charset="0"/>
              <a:buChar char="•"/>
            </a:pPr>
            <a:r>
              <a:rPr lang="en-GB" sz="1400" dirty="0">
                <a:latin typeface="Century Gothic" panose="020B0502020202020204" pitchFamily="34" charset="0"/>
              </a:rPr>
              <a:t>The Trials of Gabriel Fernandez</a:t>
            </a:r>
          </a:p>
          <a:p>
            <a:pPr marL="285750" indent="-285750">
              <a:buFont typeface="Arial" panose="020B0604020202020204" pitchFamily="34" charset="0"/>
              <a:buChar char="•"/>
            </a:pPr>
            <a:r>
              <a:rPr lang="en-GB" sz="1400" dirty="0">
                <a:latin typeface="Century Gothic" panose="020B0502020202020204" pitchFamily="34" charset="0"/>
              </a:rPr>
              <a:t>Killer Inside: The Mind of Aaron Hernandez</a:t>
            </a:r>
          </a:p>
          <a:p>
            <a:pPr marL="285750" indent="-285750">
              <a:buFont typeface="Arial" panose="020B0604020202020204" pitchFamily="34" charset="0"/>
              <a:buChar char="•"/>
            </a:pPr>
            <a:r>
              <a:rPr lang="en-GB" sz="1400" dirty="0">
                <a:latin typeface="Century Gothic" panose="020B0502020202020204" pitchFamily="34" charset="0"/>
              </a:rPr>
              <a:t>13</a:t>
            </a:r>
            <a:r>
              <a:rPr lang="en-GB" sz="1400" baseline="30000" dirty="0">
                <a:latin typeface="Century Gothic" panose="020B0502020202020204" pitchFamily="34" charset="0"/>
              </a:rPr>
              <a:t>th</a:t>
            </a:r>
            <a:endParaRPr lang="en-GB" sz="1400" dirty="0">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Abducted in plain sight</a:t>
            </a:r>
          </a:p>
          <a:p>
            <a:pPr marL="285750" indent="-285750">
              <a:buFont typeface="Arial" panose="020B0604020202020204" pitchFamily="34" charset="0"/>
              <a:buChar char="•"/>
            </a:pPr>
            <a:r>
              <a:rPr lang="en-GB" sz="1400" dirty="0">
                <a:latin typeface="Century Gothic" panose="020B0502020202020204" pitchFamily="34" charset="0"/>
              </a:rPr>
              <a:t>American Murder (The Family Next Door)</a:t>
            </a:r>
            <a:endParaRPr lang="en-GB" sz="1050" dirty="0">
              <a:latin typeface="Century Gothic" panose="020B0502020202020204" pitchFamily="34" charset="0"/>
            </a:endParaRPr>
          </a:p>
        </p:txBody>
      </p:sp>
      <p:sp>
        <p:nvSpPr>
          <p:cNvPr id="11" name="TextBox 10"/>
          <p:cNvSpPr txBox="1"/>
          <p:nvPr/>
        </p:nvSpPr>
        <p:spPr>
          <a:xfrm>
            <a:off x="404664" y="6198321"/>
            <a:ext cx="5955704" cy="3231654"/>
          </a:xfrm>
          <a:prstGeom prst="rect">
            <a:avLst/>
          </a:prstGeom>
          <a:solidFill>
            <a:schemeClr val="accent6">
              <a:lumMod val="20000"/>
              <a:lumOff val="80000"/>
            </a:schemeClr>
          </a:solidFill>
        </p:spPr>
        <p:txBody>
          <a:bodyPr wrap="square" rtlCol="0">
            <a:spAutoFit/>
          </a:bodyPr>
          <a:lstStyle/>
          <a:p>
            <a:r>
              <a:rPr lang="en-GB" sz="1200" b="1" i="1" u="sng" dirty="0">
                <a:latin typeface="Century Gothic" panose="020B0502020202020204" pitchFamily="34" charset="0"/>
              </a:rPr>
              <a:t>YOUTUBE</a:t>
            </a:r>
          </a:p>
          <a:p>
            <a:pPr marL="285750" indent="-285750">
              <a:buFont typeface="Arial" panose="020B0604020202020204" pitchFamily="34" charset="0"/>
              <a:buChar char="•"/>
            </a:pPr>
            <a:r>
              <a:rPr lang="en-GB" sz="1200" dirty="0">
                <a:latin typeface="Century Gothic" panose="020B0502020202020204" pitchFamily="34" charset="0"/>
              </a:rPr>
              <a:t>Belmarsh: Inside Britain’s Toughest Prison</a:t>
            </a:r>
          </a:p>
          <a:p>
            <a:pPr lvl="1"/>
            <a:r>
              <a:rPr lang="en-GB" sz="1200" dirty="0">
                <a:latin typeface="Century Gothic" panose="020B0502020202020204" pitchFamily="34" charset="0"/>
              </a:rPr>
              <a:t>(</a:t>
            </a:r>
            <a:r>
              <a:rPr lang="en-GB" sz="1200" dirty="0">
                <a:latin typeface="Century Gothic" panose="020B0502020202020204" pitchFamily="34" charset="0"/>
                <a:hlinkClick r:id="rId2"/>
              </a:rPr>
              <a:t>https://www.youtube.com/watch?v=mLRBpf-Ws6k</a:t>
            </a:r>
            <a:r>
              <a:rPr lang="en-GB" sz="1200" dirty="0">
                <a:latin typeface="Century Gothic" panose="020B0502020202020204" pitchFamily="34" charset="0"/>
              </a:rPr>
              <a:t>)</a:t>
            </a:r>
          </a:p>
          <a:p>
            <a:pPr marL="285750" indent="-285750">
              <a:buFont typeface="Arial" panose="020B0604020202020204" pitchFamily="34" charset="0"/>
              <a:buChar char="•"/>
            </a:pPr>
            <a:r>
              <a:rPr lang="en-GB" sz="1200" dirty="0">
                <a:latin typeface="Century Gothic" panose="020B0502020202020204" pitchFamily="34" charset="0"/>
              </a:rPr>
              <a:t>Murder At Columbine High School</a:t>
            </a:r>
          </a:p>
          <a:p>
            <a:pPr lvl="1"/>
            <a:r>
              <a:rPr lang="en-GB" sz="1200" dirty="0">
                <a:latin typeface="Century Gothic" panose="020B0502020202020204" pitchFamily="34" charset="0"/>
              </a:rPr>
              <a:t>(</a:t>
            </a:r>
            <a:r>
              <a:rPr lang="en-GB" sz="1200" dirty="0">
                <a:latin typeface="Century Gothic" panose="020B0502020202020204" pitchFamily="34" charset="0"/>
                <a:hlinkClick r:id="rId3"/>
              </a:rPr>
              <a:t>https://www.youtube.com/watch?v=D9mUpUHk3nE</a:t>
            </a:r>
            <a:r>
              <a:rPr lang="en-GB" sz="1200" dirty="0">
                <a:latin typeface="Century Gothic" panose="020B0502020202020204" pitchFamily="34" charset="0"/>
              </a:rPr>
              <a:t>)</a:t>
            </a:r>
          </a:p>
          <a:p>
            <a:pPr marL="285750" indent="-285750">
              <a:buFont typeface="Arial" panose="020B0604020202020204" pitchFamily="34" charset="0"/>
              <a:buChar char="•"/>
            </a:pPr>
            <a:r>
              <a:rPr lang="en-GB" sz="1200" dirty="0">
                <a:latin typeface="Century Gothic" panose="020B0502020202020204" pitchFamily="34" charset="0"/>
              </a:rPr>
              <a:t>Hillsborough: anatomy of a disaster </a:t>
            </a:r>
          </a:p>
          <a:p>
            <a:pPr lvl="1"/>
            <a:r>
              <a:rPr lang="en-GB" sz="1200" dirty="0">
                <a:latin typeface="Century Gothic" panose="020B0502020202020204" pitchFamily="34" charset="0"/>
              </a:rPr>
              <a:t>(</a:t>
            </a:r>
            <a:r>
              <a:rPr lang="en-GB" sz="1200" dirty="0">
                <a:latin typeface="Century Gothic" panose="020B0502020202020204" pitchFamily="34" charset="0"/>
                <a:hlinkClick r:id="rId4"/>
              </a:rPr>
              <a:t>https://www.youtube.com/watch?v=PYNeoTXe-SE</a:t>
            </a:r>
            <a:r>
              <a:rPr lang="en-GB" sz="1200" dirty="0">
                <a:latin typeface="Century Gothic" panose="020B0502020202020204" pitchFamily="34" charset="0"/>
              </a:rPr>
              <a:t>)</a:t>
            </a:r>
          </a:p>
          <a:p>
            <a:pPr marL="285750" indent="-285750">
              <a:buFont typeface="Arial" panose="020B0604020202020204" pitchFamily="34" charset="0"/>
              <a:buChar char="•"/>
            </a:pPr>
            <a:r>
              <a:rPr lang="en-GB" sz="1200" dirty="0">
                <a:latin typeface="Century Gothic" panose="020B0502020202020204" pitchFamily="34" charset="0"/>
              </a:rPr>
              <a:t>Defending Violent Criminals </a:t>
            </a:r>
          </a:p>
          <a:p>
            <a:pPr lvl="1"/>
            <a:r>
              <a:rPr lang="en-GB" sz="1200" dirty="0">
                <a:latin typeface="Century Gothic" panose="020B0502020202020204" pitchFamily="34" charset="0"/>
              </a:rPr>
              <a:t>(</a:t>
            </a:r>
            <a:r>
              <a:rPr lang="en-GB" sz="1200" dirty="0">
                <a:latin typeface="Century Gothic" panose="020B0502020202020204" pitchFamily="34" charset="0"/>
                <a:hlinkClick r:id="rId5"/>
              </a:rPr>
              <a:t>https://www.youtube.com/watch?v=Q15bAd8s08I</a:t>
            </a:r>
            <a:r>
              <a:rPr lang="en-GB" sz="1200" dirty="0">
                <a:latin typeface="Century Gothic" panose="020B0502020202020204" pitchFamily="34" charset="0"/>
              </a:rPr>
              <a:t>)</a:t>
            </a:r>
          </a:p>
          <a:p>
            <a:pPr marL="285750" indent="-285750">
              <a:buFont typeface="Arial" panose="020B0604020202020204" pitchFamily="34" charset="0"/>
              <a:buChar char="•"/>
            </a:pPr>
            <a:r>
              <a:rPr lang="en-GB" sz="1200" dirty="0">
                <a:latin typeface="Century Gothic" panose="020B0502020202020204" pitchFamily="34" charset="0"/>
              </a:rPr>
              <a:t>Dr Death: Britain’s Biggest Serial Killer </a:t>
            </a:r>
          </a:p>
          <a:p>
            <a:pPr lvl="1"/>
            <a:r>
              <a:rPr lang="en-GB" sz="1200" dirty="0">
                <a:latin typeface="Century Gothic" panose="020B0502020202020204" pitchFamily="34" charset="0"/>
              </a:rPr>
              <a:t>(</a:t>
            </a:r>
            <a:r>
              <a:rPr lang="en-GB" sz="1200" dirty="0">
                <a:latin typeface="Century Gothic" panose="020B0502020202020204" pitchFamily="34" charset="0"/>
                <a:hlinkClick r:id="rId6"/>
              </a:rPr>
              <a:t>https://www.youtube.com/watch?v=3-KVuVjmjmU</a:t>
            </a:r>
            <a:r>
              <a:rPr lang="en-GB" sz="1200" dirty="0">
                <a:latin typeface="Century Gothic" panose="020B0502020202020204" pitchFamily="34" charset="0"/>
              </a:rPr>
              <a:t>)</a:t>
            </a:r>
          </a:p>
          <a:p>
            <a:pPr marL="285750" indent="-285750">
              <a:buFont typeface="Arial" panose="020B0604020202020204" pitchFamily="34" charset="0"/>
              <a:buChar char="•"/>
            </a:pPr>
            <a:r>
              <a:rPr lang="en-GB" sz="1200" dirty="0">
                <a:latin typeface="Century Gothic" panose="020B0502020202020204" pitchFamily="34" charset="0"/>
              </a:rPr>
              <a:t>Michelle Carter – Can Words Kill</a:t>
            </a:r>
          </a:p>
          <a:p>
            <a:pPr lvl="1"/>
            <a:r>
              <a:rPr lang="en-GB" sz="1200" dirty="0">
                <a:latin typeface="Century Gothic" panose="020B0502020202020204" pitchFamily="34" charset="0"/>
              </a:rPr>
              <a:t> (</a:t>
            </a:r>
            <a:r>
              <a:rPr lang="en-GB" sz="1200" dirty="0">
                <a:latin typeface="Century Gothic" panose="020B0502020202020204" pitchFamily="34" charset="0"/>
                <a:hlinkClick r:id="rId7"/>
              </a:rPr>
              <a:t>https://www.youtube.com/watch?v=MfAG4O7ojxE</a:t>
            </a:r>
            <a:r>
              <a:rPr lang="en-GB" sz="1200" dirty="0">
                <a:latin typeface="Century Gothic" panose="020B0502020202020204" pitchFamily="34" charset="0"/>
              </a:rPr>
              <a:t>)</a:t>
            </a:r>
          </a:p>
          <a:p>
            <a:pPr marL="171450" indent="-171450">
              <a:buFont typeface="Arial" panose="020B0604020202020204" pitchFamily="34" charset="0"/>
              <a:buChar char="•"/>
            </a:pPr>
            <a:r>
              <a:rPr lang="en-GB" sz="1200" dirty="0">
                <a:latin typeface="Century Gothic" panose="020B0502020202020204" pitchFamily="34" charset="0"/>
              </a:rPr>
              <a:t>   Myra Hindley – Britain’s Most Hated Woman                                                            </a:t>
            </a:r>
            <a:r>
              <a:rPr lang="en-GB" sz="1050" dirty="0">
                <a:solidFill>
                  <a:srgbClr val="FDEADA"/>
                </a:solidFill>
                <a:latin typeface="Century Gothic" panose="020B0502020202020204" pitchFamily="34" charset="0"/>
              </a:rPr>
              <a:t>mmm</a:t>
            </a:r>
            <a:r>
              <a:rPr lang="en-GB" sz="1200" dirty="0">
                <a:latin typeface="Century Gothic" panose="020B0502020202020204" pitchFamily="34" charset="0"/>
              </a:rPr>
              <a:t>(</a:t>
            </a:r>
            <a:r>
              <a:rPr lang="en-GB" sz="1200" dirty="0">
                <a:latin typeface="Century Gothic" panose="020B0502020202020204" pitchFamily="34" charset="0"/>
                <a:hlinkClick r:id="rId8"/>
              </a:rPr>
              <a:t>https://www.youtube.com/watch?v=NQ8eKB5fJRk</a:t>
            </a:r>
            <a:r>
              <a:rPr lang="en-GB" sz="1200" dirty="0">
                <a:latin typeface="Century Gothic" panose="020B0502020202020204" pitchFamily="34" charset="0"/>
              </a:rPr>
              <a:t>)</a:t>
            </a:r>
          </a:p>
          <a:p>
            <a:pPr marL="171450" indent="-171450">
              <a:buFont typeface="Arial" panose="020B0604020202020204" pitchFamily="34" charset="0"/>
              <a:buChar char="•"/>
            </a:pPr>
            <a:r>
              <a:rPr lang="en-GB" sz="1200" dirty="0">
                <a:latin typeface="Century Gothic" panose="020B0502020202020204" pitchFamily="34" charset="0"/>
              </a:rPr>
              <a:t>   The Boys Who Killed a Child (Jamie Bulger)</a:t>
            </a:r>
          </a:p>
          <a:p>
            <a:r>
              <a:rPr lang="en-GB" sz="1200" dirty="0">
                <a:latin typeface="Century Gothic" panose="020B0502020202020204" pitchFamily="34" charset="0"/>
              </a:rPr>
              <a:t>              (</a:t>
            </a:r>
            <a:r>
              <a:rPr lang="en-GB" sz="1200" dirty="0">
                <a:latin typeface="Century Gothic" panose="020B0502020202020204" pitchFamily="34" charset="0"/>
                <a:hlinkClick r:id="rId9"/>
              </a:rPr>
              <a:t>https://www.youtube.com/watch?v=TrkQe4tyJnQ</a:t>
            </a:r>
            <a:r>
              <a:rPr lang="en-GB" sz="1200" dirty="0">
                <a:latin typeface="Century Gothic" panose="020B0502020202020204" pitchFamily="34" charset="0"/>
              </a:rPr>
              <a:t>)</a:t>
            </a: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l="18501" t="27590" r="19551" b="25723"/>
          <a:stretch/>
        </p:blipFill>
        <p:spPr>
          <a:xfrm>
            <a:off x="4678930" y="2288704"/>
            <a:ext cx="1630390" cy="690843"/>
          </a:xfrm>
          <a:prstGeom prst="rect">
            <a:avLst/>
          </a:prstGeom>
        </p:spPr>
      </p:pic>
      <p:pic>
        <p:nvPicPr>
          <p:cNvPr id="5" name="Picture 4"/>
          <p:cNvPicPr>
            <a:picLocks noChangeAspect="1"/>
          </p:cNvPicPr>
          <p:nvPr/>
        </p:nvPicPr>
        <p:blipFill rotWithShape="1">
          <a:blip r:embed="rId11" cstate="print">
            <a:extLst>
              <a:ext uri="{28A0092B-C50C-407E-A947-70E740481C1C}">
                <a14:useLocalDpi xmlns:a14="http://schemas.microsoft.com/office/drawing/2010/main" val="0"/>
              </a:ext>
            </a:extLst>
          </a:blip>
          <a:srcRect t="37400" b="37401"/>
          <a:stretch/>
        </p:blipFill>
        <p:spPr>
          <a:xfrm>
            <a:off x="4549918" y="4520952"/>
            <a:ext cx="1831410" cy="461509"/>
          </a:xfrm>
          <a:prstGeom prst="rect">
            <a:avLst/>
          </a:prstGeom>
        </p:spPr>
      </p:pic>
      <p:pic>
        <p:nvPicPr>
          <p:cNvPr id="6" name="Picture 5"/>
          <p:cNvPicPr>
            <a:picLocks noChangeAspect="1"/>
          </p:cNvPicPr>
          <p:nvPr/>
        </p:nvPicPr>
        <p:blipFill rotWithShape="1">
          <a:blip r:embed="rId12" cstate="print">
            <a:extLst>
              <a:ext uri="{28A0092B-C50C-407E-A947-70E740481C1C}">
                <a14:useLocalDpi xmlns:a14="http://schemas.microsoft.com/office/drawing/2010/main" val="0"/>
              </a:ext>
            </a:extLst>
          </a:blip>
          <a:srcRect t="12309" b="21730"/>
          <a:stretch/>
        </p:blipFill>
        <p:spPr>
          <a:xfrm>
            <a:off x="4358962" y="3368824"/>
            <a:ext cx="1878349" cy="966397"/>
          </a:xfrm>
          <a:prstGeom prst="rect">
            <a:avLst/>
          </a:prstGeom>
        </p:spPr>
      </p:pic>
    </p:spTree>
    <p:extLst>
      <p:ext uri="{BB962C8B-B14F-4D97-AF65-F5344CB8AC3E}">
        <p14:creationId xmlns:p14="http://schemas.microsoft.com/office/powerpoint/2010/main" val="373646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238123" y="134866"/>
            <a:ext cx="6553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3200" b="1"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Summer learning </a:t>
            </a:r>
            <a:r>
              <a:rPr lang="en-GB" altLang="en-US" sz="3200" b="1" u="sng" dirty="0">
                <a:latin typeface="Century Gothic" panose="020B0502020202020204" pitchFamily="34" charset="0"/>
                <a:ea typeface="Calibri" panose="020F0502020204030204" pitchFamily="34" charset="0"/>
                <a:cs typeface="Times New Roman" panose="02020603050405020304" pitchFamily="18" charset="0"/>
              </a:rPr>
              <a:t>l</a:t>
            </a:r>
            <a:r>
              <a:rPr kumimoji="0" lang="en-GB" altLang="en-US" sz="3200" b="1"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og </a:t>
            </a:r>
            <a:r>
              <a:rPr kumimoji="0" lang="en-GB" altLang="en-US"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altLang="en-US" sz="1000" dirty="0">
              <a:latin typeface="Century Gothic" panose="020B0502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Record here any additional reading/viewing you are undertaking in order to show what you have been completing to prepare you for the course. Use the </a:t>
            </a:r>
            <a:r>
              <a:rPr lang="en-GB" altLang="en-US" sz="1200" dirty="0">
                <a:latin typeface="Century Gothic" panose="020B0502020202020204" pitchFamily="34" charset="0"/>
                <a:ea typeface="Calibri" panose="020F0502020204030204" pitchFamily="34" charset="0"/>
                <a:cs typeface="Times New Roman" panose="02020603050405020304" pitchFamily="18" charset="0"/>
              </a:rPr>
              <a:t>recommendations</a:t>
            </a:r>
            <a:r>
              <a:rPr kumimoji="0" lang="en-GB" altLang="en-US" sz="1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on the previous </a:t>
            </a:r>
            <a:r>
              <a:rPr lang="en-GB" altLang="en-US" sz="1200" dirty="0">
                <a:latin typeface="Century Gothic" panose="020B0502020202020204" pitchFamily="34" charset="0"/>
                <a:ea typeface="Calibri" panose="020F0502020204030204" pitchFamily="34" charset="0"/>
                <a:cs typeface="Times New Roman" panose="02020603050405020304" pitchFamily="18" charset="0"/>
              </a:rPr>
              <a:t>page</a:t>
            </a:r>
            <a:r>
              <a:rPr kumimoji="0" lang="en-GB" altLang="en-US" sz="1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 for ideas of what to watch/read</a:t>
            </a:r>
            <a:endParaRPr kumimoji="0" lang="en-GB" altLang="en-US" sz="1200" b="0" i="0" u="none" strike="noStrike" cap="none" normalizeH="0" baseline="0" dirty="0">
              <a:ln>
                <a:noFill/>
              </a:ln>
              <a:solidFill>
                <a:schemeClr val="tx1"/>
              </a:solidFill>
              <a:effectLst/>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extLst>
              <p:ext uri="{D42A27DB-BD31-4B8C-83A1-F6EECF244321}">
                <p14:modId xmlns:p14="http://schemas.microsoft.com/office/powerpoint/2010/main" val="2188790587"/>
              </p:ext>
            </p:extLst>
          </p:nvPr>
        </p:nvGraphicFramePr>
        <p:xfrm>
          <a:off x="66672" y="1434377"/>
          <a:ext cx="6724651" cy="780797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val="1300930751"/>
                    </a:ext>
                  </a:extLst>
                </a:gridCol>
                <a:gridCol w="1848296">
                  <a:extLst>
                    <a:ext uri="{9D8B030D-6E8A-4147-A177-3AD203B41FA5}">
                      <a16:colId xmlns:a16="http://schemas.microsoft.com/office/drawing/2014/main" val="1753929736"/>
                    </a:ext>
                  </a:extLst>
                </a:gridCol>
                <a:gridCol w="2506997">
                  <a:extLst>
                    <a:ext uri="{9D8B030D-6E8A-4147-A177-3AD203B41FA5}">
                      <a16:colId xmlns:a16="http://schemas.microsoft.com/office/drawing/2014/main" val="179360856"/>
                    </a:ext>
                  </a:extLst>
                </a:gridCol>
                <a:gridCol w="1681163">
                  <a:extLst>
                    <a:ext uri="{9D8B030D-6E8A-4147-A177-3AD203B41FA5}">
                      <a16:colId xmlns:a16="http://schemas.microsoft.com/office/drawing/2014/main" val="3570117000"/>
                    </a:ext>
                  </a:extLst>
                </a:gridCol>
              </a:tblGrid>
              <a:tr h="450112">
                <a:tc>
                  <a:txBody>
                    <a:bodyPr/>
                    <a:lstStyle/>
                    <a:p>
                      <a:pPr algn="ctr"/>
                      <a:r>
                        <a:rPr lang="en-GB" sz="1400" b="1" dirty="0">
                          <a:latin typeface="Century Gothic" panose="020B0502020202020204" pitchFamily="34" charset="0"/>
                        </a:rPr>
                        <a:t>Date </a:t>
                      </a:r>
                    </a:p>
                  </a:txBody>
                  <a:tcPr/>
                </a:tc>
                <a:tc>
                  <a:txBody>
                    <a:bodyPr/>
                    <a:lstStyle/>
                    <a:p>
                      <a:pPr algn="ctr"/>
                      <a:r>
                        <a:rPr lang="en-GB" sz="1400" b="1" dirty="0">
                          <a:latin typeface="Century Gothic" panose="020B0502020202020204" pitchFamily="34" charset="0"/>
                        </a:rPr>
                        <a:t>Title</a:t>
                      </a:r>
                    </a:p>
                  </a:txBody>
                  <a:tcPr/>
                </a:tc>
                <a:tc>
                  <a:txBody>
                    <a:bodyPr/>
                    <a:lstStyle/>
                    <a:p>
                      <a:pPr algn="ctr"/>
                      <a:r>
                        <a:rPr lang="en-GB" sz="1400" b="1" dirty="0">
                          <a:latin typeface="Century Gothic" panose="020B0502020202020204" pitchFamily="34" charset="0"/>
                        </a:rPr>
                        <a:t>Summary of content</a:t>
                      </a:r>
                    </a:p>
                  </a:txBody>
                  <a:tcPr/>
                </a:tc>
                <a:tc>
                  <a:txBody>
                    <a:bodyPr/>
                    <a:lstStyle/>
                    <a:p>
                      <a:pPr algn="ctr"/>
                      <a:r>
                        <a:rPr lang="en-GB" sz="1400" b="1" dirty="0">
                          <a:latin typeface="Century Gothic" panose="020B0502020202020204" pitchFamily="34" charset="0"/>
                        </a:rPr>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1103042"/>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fld id="{42197ACC-EB3C-4466-A41B-F6CC006DF8B4}" type="slidenum">
              <a:rPr lang="en-GB" smtClean="0"/>
              <a:t>7</a:t>
            </a:fld>
            <a:endParaRPr lang="en-GB"/>
          </a:p>
        </p:txBody>
      </p:sp>
    </p:spTree>
    <p:extLst>
      <p:ext uri="{BB962C8B-B14F-4D97-AF65-F5344CB8AC3E}">
        <p14:creationId xmlns:p14="http://schemas.microsoft.com/office/powerpoint/2010/main" val="363494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BE298731-B464-4A85-AD65-D22376393054}"/>
              </a:ext>
            </a:extLst>
          </p:cNvPr>
          <p:cNvSpPr>
            <a:spLocks noChangeArrowheads="1"/>
          </p:cNvSpPr>
          <p:nvPr/>
        </p:nvSpPr>
        <p:spPr bwMode="auto">
          <a:xfrm>
            <a:off x="238123" y="134866"/>
            <a:ext cx="6553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3200" b="1"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Summer learning </a:t>
            </a:r>
            <a:r>
              <a:rPr lang="en-GB" altLang="en-US" sz="3200" b="1" u="sng" dirty="0">
                <a:latin typeface="Century Gothic" panose="020B0502020202020204" pitchFamily="34" charset="0"/>
                <a:ea typeface="Calibri" panose="020F0502020204030204" pitchFamily="34" charset="0"/>
                <a:cs typeface="Times New Roman" panose="02020603050405020304" pitchFamily="18" charset="0"/>
              </a:rPr>
              <a:t>l</a:t>
            </a:r>
            <a:r>
              <a:rPr kumimoji="0" lang="en-GB" altLang="en-US" sz="3200" b="1" i="0" u="sng"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og </a:t>
            </a:r>
            <a:r>
              <a:rPr kumimoji="0" lang="en-GB" altLang="en-US"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altLang="en-US" sz="1000" dirty="0">
              <a:latin typeface="Century Gothic" panose="020B0502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Record here any additional reading/viewing you are undertaking in order to show what you have been completing to prepare you for the course. Use the </a:t>
            </a:r>
            <a:r>
              <a:rPr lang="en-GB" altLang="en-US" sz="1200" dirty="0">
                <a:latin typeface="Century Gothic" panose="020B0502020202020204" pitchFamily="34" charset="0"/>
                <a:ea typeface="Calibri" panose="020F0502020204030204" pitchFamily="34" charset="0"/>
                <a:cs typeface="Times New Roman" panose="02020603050405020304" pitchFamily="18" charset="0"/>
              </a:rPr>
              <a:t>recommendations</a:t>
            </a:r>
            <a:r>
              <a:rPr kumimoji="0" lang="en-GB" altLang="en-US" sz="1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on the previous </a:t>
            </a:r>
            <a:r>
              <a:rPr lang="en-GB" altLang="en-US" sz="1200" dirty="0">
                <a:latin typeface="Century Gothic" panose="020B0502020202020204" pitchFamily="34" charset="0"/>
                <a:ea typeface="Calibri" panose="020F0502020204030204" pitchFamily="34" charset="0"/>
                <a:cs typeface="Times New Roman" panose="02020603050405020304" pitchFamily="18" charset="0"/>
              </a:rPr>
              <a:t>page</a:t>
            </a:r>
            <a:r>
              <a:rPr kumimoji="0" lang="en-GB" altLang="en-US" sz="12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 for ideas of what to watch/read</a:t>
            </a:r>
            <a:endParaRPr kumimoji="0" lang="en-GB" altLang="en-US" sz="1200" b="0" i="0" u="none" strike="noStrike" cap="none" normalizeH="0" baseline="0" dirty="0">
              <a:ln>
                <a:noFill/>
              </a:ln>
              <a:solidFill>
                <a:schemeClr val="tx1"/>
              </a:solidFill>
              <a:effectLst/>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6179FAC8-AE4D-4487-B5BC-C9796EBD946E}"/>
              </a:ext>
            </a:extLst>
          </p:cNvPr>
          <p:cNvGraphicFramePr>
            <a:graphicFrameLocks noGrp="1"/>
          </p:cNvGraphicFramePr>
          <p:nvPr/>
        </p:nvGraphicFramePr>
        <p:xfrm>
          <a:off x="66672" y="1434377"/>
          <a:ext cx="6724651" cy="7807972"/>
        </p:xfrm>
        <a:graphic>
          <a:graphicData uri="http://schemas.openxmlformats.org/drawingml/2006/table">
            <a:tbl>
              <a:tblPr firstRow="1" bandRow="1">
                <a:tableStyleId>{5940675A-B579-460E-94D1-54222C63F5DA}</a:tableStyleId>
              </a:tblPr>
              <a:tblGrid>
                <a:gridCol w="688195">
                  <a:extLst>
                    <a:ext uri="{9D8B030D-6E8A-4147-A177-3AD203B41FA5}">
                      <a16:colId xmlns:a16="http://schemas.microsoft.com/office/drawing/2014/main" val="1300930751"/>
                    </a:ext>
                  </a:extLst>
                </a:gridCol>
                <a:gridCol w="1848296">
                  <a:extLst>
                    <a:ext uri="{9D8B030D-6E8A-4147-A177-3AD203B41FA5}">
                      <a16:colId xmlns:a16="http://schemas.microsoft.com/office/drawing/2014/main" val="1753929736"/>
                    </a:ext>
                  </a:extLst>
                </a:gridCol>
                <a:gridCol w="2506997">
                  <a:extLst>
                    <a:ext uri="{9D8B030D-6E8A-4147-A177-3AD203B41FA5}">
                      <a16:colId xmlns:a16="http://schemas.microsoft.com/office/drawing/2014/main" val="179360856"/>
                    </a:ext>
                  </a:extLst>
                </a:gridCol>
                <a:gridCol w="1681163">
                  <a:extLst>
                    <a:ext uri="{9D8B030D-6E8A-4147-A177-3AD203B41FA5}">
                      <a16:colId xmlns:a16="http://schemas.microsoft.com/office/drawing/2014/main" val="3570117000"/>
                    </a:ext>
                  </a:extLst>
                </a:gridCol>
              </a:tblGrid>
              <a:tr h="450112">
                <a:tc>
                  <a:txBody>
                    <a:bodyPr/>
                    <a:lstStyle/>
                    <a:p>
                      <a:pPr algn="ctr"/>
                      <a:r>
                        <a:rPr lang="en-GB" sz="1400" b="1" dirty="0">
                          <a:latin typeface="Century Gothic" panose="020B0502020202020204" pitchFamily="34" charset="0"/>
                        </a:rPr>
                        <a:t>Date </a:t>
                      </a:r>
                    </a:p>
                  </a:txBody>
                  <a:tcPr/>
                </a:tc>
                <a:tc>
                  <a:txBody>
                    <a:bodyPr/>
                    <a:lstStyle/>
                    <a:p>
                      <a:pPr algn="ctr"/>
                      <a:r>
                        <a:rPr lang="en-GB" sz="1400" b="1" dirty="0">
                          <a:latin typeface="Century Gothic" panose="020B0502020202020204" pitchFamily="34" charset="0"/>
                        </a:rPr>
                        <a:t>Title</a:t>
                      </a:r>
                    </a:p>
                  </a:txBody>
                  <a:tcPr/>
                </a:tc>
                <a:tc>
                  <a:txBody>
                    <a:bodyPr/>
                    <a:lstStyle/>
                    <a:p>
                      <a:pPr algn="ctr"/>
                      <a:r>
                        <a:rPr lang="en-GB" sz="1400" b="1" dirty="0">
                          <a:latin typeface="Century Gothic" panose="020B0502020202020204" pitchFamily="34" charset="0"/>
                        </a:rPr>
                        <a:t>Summary of content</a:t>
                      </a:r>
                    </a:p>
                  </a:txBody>
                  <a:tcPr/>
                </a:tc>
                <a:tc>
                  <a:txBody>
                    <a:bodyPr/>
                    <a:lstStyle/>
                    <a:p>
                      <a:pPr algn="ctr"/>
                      <a:r>
                        <a:rPr lang="en-GB" sz="1400" b="1" dirty="0">
                          <a:latin typeface="Century Gothic" panose="020B0502020202020204" pitchFamily="34" charset="0"/>
                        </a:rPr>
                        <a:t>My thoughts</a:t>
                      </a:r>
                    </a:p>
                  </a:txBody>
                  <a:tcPr/>
                </a:tc>
                <a:extLst>
                  <a:ext uri="{0D108BD9-81ED-4DB2-BD59-A6C34878D82A}">
                    <a16:rowId xmlns:a16="http://schemas.microsoft.com/office/drawing/2014/main" val="703067426"/>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084637592"/>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87670172"/>
                  </a:ext>
                </a:extLst>
              </a:tr>
              <a:tr h="8175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74263061"/>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412301332"/>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10297931"/>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58288898"/>
                  </a:ext>
                </a:extLst>
              </a:tr>
              <a:tr h="8175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51045190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52031749"/>
                  </a:ext>
                </a:extLst>
              </a:tr>
              <a:tr h="8175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1103042"/>
                  </a:ext>
                </a:extLst>
              </a:tr>
            </a:tbl>
          </a:graphicData>
        </a:graphic>
      </p:graphicFrame>
      <p:sp>
        <p:nvSpPr>
          <p:cNvPr id="2" name="Slide Number Placeholder 1">
            <a:extLst>
              <a:ext uri="{FF2B5EF4-FFF2-40B4-BE49-F238E27FC236}">
                <a16:creationId xmlns:a16="http://schemas.microsoft.com/office/drawing/2014/main" id="{1145120E-C450-4818-B43E-4D44E4A431E0}"/>
              </a:ext>
            </a:extLst>
          </p:cNvPr>
          <p:cNvSpPr>
            <a:spLocks noGrp="1"/>
          </p:cNvSpPr>
          <p:nvPr>
            <p:ph type="sldNum" sz="quarter" idx="12"/>
          </p:nvPr>
        </p:nvSpPr>
        <p:spPr/>
        <p:txBody>
          <a:bodyPr/>
          <a:lstStyle/>
          <a:p>
            <a:fld id="{42197ACC-EB3C-4466-A41B-F6CC006DF8B4}" type="slidenum">
              <a:rPr lang="en-GB" smtClean="0"/>
              <a:t>8</a:t>
            </a:fld>
            <a:endParaRPr lang="en-GB"/>
          </a:p>
        </p:txBody>
      </p:sp>
    </p:spTree>
    <p:extLst>
      <p:ext uri="{BB962C8B-B14F-4D97-AF65-F5344CB8AC3E}">
        <p14:creationId xmlns:p14="http://schemas.microsoft.com/office/powerpoint/2010/main" val="215831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576832"/>
            <a:ext cx="6493534" cy="1415772"/>
          </a:xfrm>
          <a:prstGeom prst="rect">
            <a:avLst/>
          </a:prstGeom>
          <a:noFill/>
        </p:spPr>
        <p:txBody>
          <a:bodyPr wrap="square" rtlCol="0" anchor="t">
            <a:spAutoFit/>
          </a:bodyPr>
          <a:lstStyle/>
          <a:p>
            <a:pPr algn="ctr"/>
            <a:r>
              <a:rPr lang="en-GB" sz="1400" dirty="0">
                <a:latin typeface="Century Gothic" panose="020B0502020202020204" pitchFamily="34" charset="0"/>
              </a:rPr>
              <a:t>It is also recommended that you take an active interest in the news and what is going on around you in the wider world as a lot of the concepts and ideas covered in lessons will relate to what is going on. The ability to be able to draw upon contemporary examples will also help illustrate your application and understanding skills which will be vital in order for you to achieve the higher grades in this subject.</a:t>
            </a:r>
            <a:r>
              <a:rPr lang="en-GB" sz="1600" dirty="0">
                <a:latin typeface="Century Gothic" panose="020B0502020202020204" pitchFamily="34" charset="0"/>
              </a:rPr>
              <a:t> </a:t>
            </a:r>
            <a:endParaRPr lang="en-GB" sz="1300" dirty="0">
              <a:latin typeface="Century Gothic" panose="020B0502020202020204" pitchFamily="34" charset="0"/>
            </a:endParaRPr>
          </a:p>
        </p:txBody>
      </p:sp>
      <p:sp>
        <p:nvSpPr>
          <p:cNvPr id="7" name="Rectangle 6"/>
          <p:cNvSpPr/>
          <p:nvPr/>
        </p:nvSpPr>
        <p:spPr>
          <a:xfrm>
            <a:off x="157900" y="1057209"/>
            <a:ext cx="6700099" cy="1384995"/>
          </a:xfrm>
          <a:prstGeom prst="rect">
            <a:avLst/>
          </a:prstGeom>
          <a:ln>
            <a:noFill/>
          </a:ln>
        </p:spPr>
        <p:txBody>
          <a:bodyPr wrap="square" anchor="t">
            <a:spAutoFit/>
          </a:bodyPr>
          <a:lstStyle/>
          <a:p>
            <a:r>
              <a:rPr lang="en-GB" sz="1400" b="1" u="sng" dirty="0">
                <a:latin typeface="Century Gothic" panose="020B0502020202020204" pitchFamily="34" charset="0"/>
              </a:rPr>
              <a:t>Websites:</a:t>
            </a:r>
          </a:p>
          <a:p>
            <a:pPr marL="285750" indent="-285750">
              <a:buFont typeface="Arial" pitchFamily="34" charset="0"/>
              <a:buChar char="•"/>
            </a:pPr>
            <a:r>
              <a:rPr lang="en-GB" sz="1400" dirty="0">
                <a:latin typeface="Century Gothic" panose="020B0502020202020204" pitchFamily="34" charset="0"/>
              </a:rPr>
              <a:t>WJEC Applied Diploma in Criminology Specification- </a:t>
            </a:r>
          </a:p>
          <a:p>
            <a:r>
              <a:rPr lang="en-GB" sz="1400" dirty="0">
                <a:latin typeface="Century Gothic" panose="020B0502020202020204" pitchFamily="34" charset="0"/>
                <a:hlinkClick r:id="rId2"/>
              </a:rPr>
              <a:t>https://www.wjec.co.uk/qualifications/criminology-level-3/#tab_keydocuments</a:t>
            </a:r>
            <a:r>
              <a:rPr lang="en-GB" sz="1400" dirty="0">
                <a:latin typeface="Century Gothic" panose="020B0502020202020204" pitchFamily="34" charset="0"/>
              </a:rPr>
              <a:t> </a:t>
            </a:r>
          </a:p>
          <a:p>
            <a:endParaRPr lang="en-GB" sz="1400" dirty="0">
              <a:latin typeface="Century Gothic" panose="020B0502020202020204" pitchFamily="34" charset="0"/>
            </a:endParaRPr>
          </a:p>
          <a:p>
            <a:pPr marL="285750" indent="-285750">
              <a:buFont typeface="Arial" pitchFamily="34" charset="0"/>
              <a:buChar char="•"/>
            </a:pPr>
            <a:r>
              <a:rPr lang="en-GB" sz="1400" dirty="0">
                <a:latin typeface="Century Gothic" panose="020B0502020202020204" pitchFamily="34" charset="0"/>
              </a:rPr>
              <a:t>Tutor2U - </a:t>
            </a:r>
            <a:r>
              <a:rPr lang="en-GB" sz="1400" dirty="0">
                <a:latin typeface="Century Gothic" panose="020B0502020202020204" pitchFamily="34" charset="0"/>
                <a:hlinkClick r:id="rId3"/>
              </a:rPr>
              <a:t>https://www.tutor2u.net/criminology</a:t>
            </a:r>
            <a:r>
              <a:rPr lang="en-GB" sz="1400" dirty="0">
                <a:latin typeface="Century Gothic" panose="020B0502020202020204" pitchFamily="34" charset="0"/>
              </a:rPr>
              <a:t> </a:t>
            </a:r>
          </a:p>
        </p:txBody>
      </p:sp>
      <p:sp>
        <p:nvSpPr>
          <p:cNvPr id="8" name="TextBox 7"/>
          <p:cNvSpPr txBox="1"/>
          <p:nvPr/>
        </p:nvSpPr>
        <p:spPr>
          <a:xfrm>
            <a:off x="390375" y="553249"/>
            <a:ext cx="6001602" cy="369332"/>
          </a:xfrm>
          <a:prstGeom prst="rect">
            <a:avLst/>
          </a:prstGeom>
          <a:noFill/>
        </p:spPr>
        <p:txBody>
          <a:bodyPr wrap="square" rtlCol="0" anchor="t">
            <a:spAutoFit/>
          </a:bodyPr>
          <a:lstStyle/>
          <a:p>
            <a:pPr algn="ctr"/>
            <a:r>
              <a:rPr lang="en-GB" b="1" dirty="0">
                <a:ln w="18415" cmpd="sng">
                  <a:noFill/>
                  <a:prstDash val="solid"/>
                </a:ln>
                <a:latin typeface="Tw Cen MT"/>
              </a:rPr>
              <a:t>To help you on your way…</a:t>
            </a:r>
            <a:endParaRPr lang="en-GB" sz="2400" b="1" dirty="0">
              <a:ln w="18415" cmpd="sng">
                <a:solidFill>
                  <a:srgbClr val="F79646"/>
                </a:solidFill>
                <a:prstDash val="solid"/>
              </a:ln>
              <a:effectLst>
                <a:outerShdw blurRad="63500" dir="3600000" algn="tl" rotWithShape="0">
                  <a:srgbClr val="000000">
                    <a:alpha val="70000"/>
                  </a:srgbClr>
                </a:outerShdw>
              </a:effectLst>
              <a:latin typeface="Tw Cen MT"/>
            </a:endParaRPr>
          </a:p>
        </p:txBody>
      </p:sp>
      <p:sp>
        <p:nvSpPr>
          <p:cNvPr id="3" name="Rectangle 2">
            <a:extLst>
              <a:ext uri="{FF2B5EF4-FFF2-40B4-BE49-F238E27FC236}">
                <a16:creationId xmlns:a16="http://schemas.microsoft.com/office/drawing/2014/main" id="{8CF3B921-9FB1-4CC8-B4B0-BDDE98149491}"/>
              </a:ext>
            </a:extLst>
          </p:cNvPr>
          <p:cNvSpPr/>
          <p:nvPr/>
        </p:nvSpPr>
        <p:spPr>
          <a:xfrm>
            <a:off x="325778" y="4309448"/>
            <a:ext cx="6364341" cy="3539430"/>
          </a:xfrm>
          <a:custGeom>
            <a:avLst/>
            <a:gdLst>
              <a:gd name="connsiteX0" fmla="*/ 0 w 6364341"/>
              <a:gd name="connsiteY0" fmla="*/ 0 h 3539430"/>
              <a:gd name="connsiteX1" fmla="*/ 763721 w 6364341"/>
              <a:gd name="connsiteY1" fmla="*/ 0 h 3539430"/>
              <a:gd name="connsiteX2" fmla="*/ 1209225 w 6364341"/>
              <a:gd name="connsiteY2" fmla="*/ 0 h 3539430"/>
              <a:gd name="connsiteX3" fmla="*/ 1972946 w 6364341"/>
              <a:gd name="connsiteY3" fmla="*/ 0 h 3539430"/>
              <a:gd name="connsiteX4" fmla="*/ 2736667 w 6364341"/>
              <a:gd name="connsiteY4" fmla="*/ 0 h 3539430"/>
              <a:gd name="connsiteX5" fmla="*/ 3373101 w 6364341"/>
              <a:gd name="connsiteY5" fmla="*/ 0 h 3539430"/>
              <a:gd name="connsiteX6" fmla="*/ 3945891 w 6364341"/>
              <a:gd name="connsiteY6" fmla="*/ 0 h 3539430"/>
              <a:gd name="connsiteX7" fmla="*/ 4645969 w 6364341"/>
              <a:gd name="connsiteY7" fmla="*/ 0 h 3539430"/>
              <a:gd name="connsiteX8" fmla="*/ 5218760 w 6364341"/>
              <a:gd name="connsiteY8" fmla="*/ 0 h 3539430"/>
              <a:gd name="connsiteX9" fmla="*/ 6364341 w 6364341"/>
              <a:gd name="connsiteY9" fmla="*/ 0 h 3539430"/>
              <a:gd name="connsiteX10" fmla="*/ 6364341 w 6364341"/>
              <a:gd name="connsiteY10" fmla="*/ 483722 h 3539430"/>
              <a:gd name="connsiteX11" fmla="*/ 6364341 w 6364341"/>
              <a:gd name="connsiteY11" fmla="*/ 1002839 h 3539430"/>
              <a:gd name="connsiteX12" fmla="*/ 6364341 w 6364341"/>
              <a:gd name="connsiteY12" fmla="*/ 1663532 h 3539430"/>
              <a:gd name="connsiteX13" fmla="*/ 6364341 w 6364341"/>
              <a:gd name="connsiteY13" fmla="*/ 2218043 h 3539430"/>
              <a:gd name="connsiteX14" fmla="*/ 6364341 w 6364341"/>
              <a:gd name="connsiteY14" fmla="*/ 2772553 h 3539430"/>
              <a:gd name="connsiteX15" fmla="*/ 6364341 w 6364341"/>
              <a:gd name="connsiteY15" fmla="*/ 3539430 h 3539430"/>
              <a:gd name="connsiteX16" fmla="*/ 5664263 w 6364341"/>
              <a:gd name="connsiteY16" fmla="*/ 3539430 h 3539430"/>
              <a:gd name="connsiteX17" fmla="*/ 4964186 w 6364341"/>
              <a:gd name="connsiteY17" fmla="*/ 3539430 h 3539430"/>
              <a:gd name="connsiteX18" fmla="*/ 4518682 w 6364341"/>
              <a:gd name="connsiteY18" fmla="*/ 3539430 h 3539430"/>
              <a:gd name="connsiteX19" fmla="*/ 3882248 w 6364341"/>
              <a:gd name="connsiteY19" fmla="*/ 3539430 h 3539430"/>
              <a:gd name="connsiteX20" fmla="*/ 3245814 w 6364341"/>
              <a:gd name="connsiteY20" fmla="*/ 3539430 h 3539430"/>
              <a:gd name="connsiteX21" fmla="*/ 2673023 w 6364341"/>
              <a:gd name="connsiteY21" fmla="*/ 3539430 h 3539430"/>
              <a:gd name="connsiteX22" fmla="*/ 1909302 w 6364341"/>
              <a:gd name="connsiteY22" fmla="*/ 3539430 h 3539430"/>
              <a:gd name="connsiteX23" fmla="*/ 1145581 w 6364341"/>
              <a:gd name="connsiteY23" fmla="*/ 3539430 h 3539430"/>
              <a:gd name="connsiteX24" fmla="*/ 700078 w 6364341"/>
              <a:gd name="connsiteY24" fmla="*/ 3539430 h 3539430"/>
              <a:gd name="connsiteX25" fmla="*/ 0 w 6364341"/>
              <a:gd name="connsiteY25" fmla="*/ 3539430 h 3539430"/>
              <a:gd name="connsiteX26" fmla="*/ 0 w 6364341"/>
              <a:gd name="connsiteY26" fmla="*/ 3055708 h 3539430"/>
              <a:gd name="connsiteX27" fmla="*/ 0 w 6364341"/>
              <a:gd name="connsiteY27" fmla="*/ 2501197 h 3539430"/>
              <a:gd name="connsiteX28" fmla="*/ 0 w 6364341"/>
              <a:gd name="connsiteY28" fmla="*/ 1875898 h 3539430"/>
              <a:gd name="connsiteX29" fmla="*/ 0 w 6364341"/>
              <a:gd name="connsiteY29" fmla="*/ 1215204 h 3539430"/>
              <a:gd name="connsiteX30" fmla="*/ 0 w 6364341"/>
              <a:gd name="connsiteY30" fmla="*/ 625299 h 3539430"/>
              <a:gd name="connsiteX31" fmla="*/ 0 w 6364341"/>
              <a:gd name="connsiteY31" fmla="*/ 0 h 353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64341" h="3539430" fill="none" extrusionOk="0">
                <a:moveTo>
                  <a:pt x="0" y="0"/>
                </a:moveTo>
                <a:cubicBezTo>
                  <a:pt x="352967" y="-11599"/>
                  <a:pt x="387936" y="-34262"/>
                  <a:pt x="763721" y="0"/>
                </a:cubicBezTo>
                <a:cubicBezTo>
                  <a:pt x="1139506" y="34262"/>
                  <a:pt x="994839" y="5649"/>
                  <a:pt x="1209225" y="0"/>
                </a:cubicBezTo>
                <a:cubicBezTo>
                  <a:pt x="1423611" y="-5649"/>
                  <a:pt x="1596995" y="20595"/>
                  <a:pt x="1972946" y="0"/>
                </a:cubicBezTo>
                <a:cubicBezTo>
                  <a:pt x="2348897" y="-20595"/>
                  <a:pt x="2384991" y="-9940"/>
                  <a:pt x="2736667" y="0"/>
                </a:cubicBezTo>
                <a:cubicBezTo>
                  <a:pt x="3088343" y="9940"/>
                  <a:pt x="3094551" y="-22269"/>
                  <a:pt x="3373101" y="0"/>
                </a:cubicBezTo>
                <a:cubicBezTo>
                  <a:pt x="3651651" y="22269"/>
                  <a:pt x="3805738" y="-2450"/>
                  <a:pt x="3945891" y="0"/>
                </a:cubicBezTo>
                <a:cubicBezTo>
                  <a:pt x="4086044" y="2450"/>
                  <a:pt x="4310920" y="30279"/>
                  <a:pt x="4645969" y="0"/>
                </a:cubicBezTo>
                <a:cubicBezTo>
                  <a:pt x="4981018" y="-30279"/>
                  <a:pt x="5036160" y="16608"/>
                  <a:pt x="5218760" y="0"/>
                </a:cubicBezTo>
                <a:cubicBezTo>
                  <a:pt x="5401360" y="-16608"/>
                  <a:pt x="5848580" y="38063"/>
                  <a:pt x="6364341" y="0"/>
                </a:cubicBezTo>
                <a:cubicBezTo>
                  <a:pt x="6378281" y="216097"/>
                  <a:pt x="6356155" y="308932"/>
                  <a:pt x="6364341" y="483722"/>
                </a:cubicBezTo>
                <a:cubicBezTo>
                  <a:pt x="6372527" y="658512"/>
                  <a:pt x="6354635" y="873983"/>
                  <a:pt x="6364341" y="1002839"/>
                </a:cubicBezTo>
                <a:cubicBezTo>
                  <a:pt x="6374047" y="1131695"/>
                  <a:pt x="6335493" y="1413478"/>
                  <a:pt x="6364341" y="1663532"/>
                </a:cubicBezTo>
                <a:cubicBezTo>
                  <a:pt x="6393189" y="1913586"/>
                  <a:pt x="6378454" y="1980397"/>
                  <a:pt x="6364341" y="2218043"/>
                </a:cubicBezTo>
                <a:cubicBezTo>
                  <a:pt x="6350228" y="2455689"/>
                  <a:pt x="6359343" y="2540906"/>
                  <a:pt x="6364341" y="2772553"/>
                </a:cubicBezTo>
                <a:cubicBezTo>
                  <a:pt x="6369340" y="3004200"/>
                  <a:pt x="6361043" y="3286547"/>
                  <a:pt x="6364341" y="3539430"/>
                </a:cubicBezTo>
                <a:cubicBezTo>
                  <a:pt x="6018833" y="3514864"/>
                  <a:pt x="5887673" y="3565425"/>
                  <a:pt x="5664263" y="3539430"/>
                </a:cubicBezTo>
                <a:cubicBezTo>
                  <a:pt x="5440853" y="3513435"/>
                  <a:pt x="5302781" y="3570848"/>
                  <a:pt x="4964186" y="3539430"/>
                </a:cubicBezTo>
                <a:cubicBezTo>
                  <a:pt x="4625591" y="3508012"/>
                  <a:pt x="4686993" y="3547052"/>
                  <a:pt x="4518682" y="3539430"/>
                </a:cubicBezTo>
                <a:cubicBezTo>
                  <a:pt x="4350371" y="3531808"/>
                  <a:pt x="4022957" y="3514418"/>
                  <a:pt x="3882248" y="3539430"/>
                </a:cubicBezTo>
                <a:cubicBezTo>
                  <a:pt x="3741539" y="3564442"/>
                  <a:pt x="3419488" y="3554406"/>
                  <a:pt x="3245814" y="3539430"/>
                </a:cubicBezTo>
                <a:cubicBezTo>
                  <a:pt x="3072140" y="3524454"/>
                  <a:pt x="2858705" y="3513233"/>
                  <a:pt x="2673023" y="3539430"/>
                </a:cubicBezTo>
                <a:cubicBezTo>
                  <a:pt x="2487341" y="3565627"/>
                  <a:pt x="2196618" y="3561919"/>
                  <a:pt x="1909302" y="3539430"/>
                </a:cubicBezTo>
                <a:cubicBezTo>
                  <a:pt x="1621986" y="3516941"/>
                  <a:pt x="1425383" y="3529807"/>
                  <a:pt x="1145581" y="3539430"/>
                </a:cubicBezTo>
                <a:cubicBezTo>
                  <a:pt x="865779" y="3549053"/>
                  <a:pt x="844057" y="3541274"/>
                  <a:pt x="700078" y="3539430"/>
                </a:cubicBezTo>
                <a:cubicBezTo>
                  <a:pt x="556099" y="3537586"/>
                  <a:pt x="218408" y="3537732"/>
                  <a:pt x="0" y="3539430"/>
                </a:cubicBezTo>
                <a:cubicBezTo>
                  <a:pt x="4632" y="3371446"/>
                  <a:pt x="-2566" y="3178892"/>
                  <a:pt x="0" y="3055708"/>
                </a:cubicBezTo>
                <a:cubicBezTo>
                  <a:pt x="2566" y="2932524"/>
                  <a:pt x="24228" y="2643901"/>
                  <a:pt x="0" y="2501197"/>
                </a:cubicBezTo>
                <a:cubicBezTo>
                  <a:pt x="-24228" y="2358493"/>
                  <a:pt x="29107" y="2079140"/>
                  <a:pt x="0" y="1875898"/>
                </a:cubicBezTo>
                <a:cubicBezTo>
                  <a:pt x="-29107" y="1672656"/>
                  <a:pt x="27076" y="1394157"/>
                  <a:pt x="0" y="1215204"/>
                </a:cubicBezTo>
                <a:cubicBezTo>
                  <a:pt x="-27076" y="1036251"/>
                  <a:pt x="20207" y="917169"/>
                  <a:pt x="0" y="625299"/>
                </a:cubicBezTo>
                <a:cubicBezTo>
                  <a:pt x="-20207" y="333429"/>
                  <a:pt x="15678" y="172416"/>
                  <a:pt x="0" y="0"/>
                </a:cubicBezTo>
                <a:close/>
              </a:path>
              <a:path w="6364341" h="3539430" stroke="0" extrusionOk="0">
                <a:moveTo>
                  <a:pt x="0" y="0"/>
                </a:moveTo>
                <a:cubicBezTo>
                  <a:pt x="179992" y="-9239"/>
                  <a:pt x="372368" y="21510"/>
                  <a:pt x="509147" y="0"/>
                </a:cubicBezTo>
                <a:cubicBezTo>
                  <a:pt x="645926" y="-21510"/>
                  <a:pt x="759161" y="-20288"/>
                  <a:pt x="954651" y="0"/>
                </a:cubicBezTo>
                <a:cubicBezTo>
                  <a:pt x="1150141" y="20288"/>
                  <a:pt x="1338409" y="3372"/>
                  <a:pt x="1463798" y="0"/>
                </a:cubicBezTo>
                <a:cubicBezTo>
                  <a:pt x="1589187" y="-3372"/>
                  <a:pt x="1861970" y="-18744"/>
                  <a:pt x="1972946" y="0"/>
                </a:cubicBezTo>
                <a:cubicBezTo>
                  <a:pt x="2083922" y="18744"/>
                  <a:pt x="2370312" y="13285"/>
                  <a:pt x="2673023" y="0"/>
                </a:cubicBezTo>
                <a:cubicBezTo>
                  <a:pt x="2975734" y="-13285"/>
                  <a:pt x="2951974" y="2543"/>
                  <a:pt x="3182171" y="0"/>
                </a:cubicBezTo>
                <a:cubicBezTo>
                  <a:pt x="3412368" y="-2543"/>
                  <a:pt x="3532532" y="-26627"/>
                  <a:pt x="3818605" y="0"/>
                </a:cubicBezTo>
                <a:cubicBezTo>
                  <a:pt x="4104678" y="26627"/>
                  <a:pt x="4404252" y="25107"/>
                  <a:pt x="4582326" y="0"/>
                </a:cubicBezTo>
                <a:cubicBezTo>
                  <a:pt x="4760400" y="-25107"/>
                  <a:pt x="4920214" y="7169"/>
                  <a:pt x="5218760" y="0"/>
                </a:cubicBezTo>
                <a:cubicBezTo>
                  <a:pt x="5517306" y="-7169"/>
                  <a:pt x="5542810" y="3911"/>
                  <a:pt x="5664263" y="0"/>
                </a:cubicBezTo>
                <a:cubicBezTo>
                  <a:pt x="5785716" y="-3911"/>
                  <a:pt x="6087994" y="-20068"/>
                  <a:pt x="6364341" y="0"/>
                </a:cubicBezTo>
                <a:cubicBezTo>
                  <a:pt x="6355885" y="271844"/>
                  <a:pt x="6387396" y="381280"/>
                  <a:pt x="6364341" y="554511"/>
                </a:cubicBezTo>
                <a:cubicBezTo>
                  <a:pt x="6341286" y="727742"/>
                  <a:pt x="6379636" y="910290"/>
                  <a:pt x="6364341" y="1144416"/>
                </a:cubicBezTo>
                <a:cubicBezTo>
                  <a:pt x="6349046" y="1378542"/>
                  <a:pt x="6388402" y="1500708"/>
                  <a:pt x="6364341" y="1805109"/>
                </a:cubicBezTo>
                <a:cubicBezTo>
                  <a:pt x="6340280" y="2109510"/>
                  <a:pt x="6384843" y="2233260"/>
                  <a:pt x="6364341" y="2359620"/>
                </a:cubicBezTo>
                <a:cubicBezTo>
                  <a:pt x="6343839" y="2485980"/>
                  <a:pt x="6358529" y="2708657"/>
                  <a:pt x="6364341" y="3020314"/>
                </a:cubicBezTo>
                <a:cubicBezTo>
                  <a:pt x="6370153" y="3331971"/>
                  <a:pt x="6363644" y="3389770"/>
                  <a:pt x="6364341" y="3539430"/>
                </a:cubicBezTo>
                <a:cubicBezTo>
                  <a:pt x="6251153" y="3533764"/>
                  <a:pt x="6040045" y="3519807"/>
                  <a:pt x="5855194" y="3539430"/>
                </a:cubicBezTo>
                <a:cubicBezTo>
                  <a:pt x="5670343" y="3559053"/>
                  <a:pt x="5584486" y="3526241"/>
                  <a:pt x="5409690" y="3539430"/>
                </a:cubicBezTo>
                <a:cubicBezTo>
                  <a:pt x="5234894" y="3552619"/>
                  <a:pt x="5161301" y="3549792"/>
                  <a:pt x="4964186" y="3539430"/>
                </a:cubicBezTo>
                <a:cubicBezTo>
                  <a:pt x="4767071" y="3529068"/>
                  <a:pt x="4570982" y="3545409"/>
                  <a:pt x="4200465" y="3539430"/>
                </a:cubicBezTo>
                <a:cubicBezTo>
                  <a:pt x="3829948" y="3533451"/>
                  <a:pt x="3850163" y="3561967"/>
                  <a:pt x="3627674" y="3539430"/>
                </a:cubicBezTo>
                <a:cubicBezTo>
                  <a:pt x="3405185" y="3516893"/>
                  <a:pt x="3138553" y="3571408"/>
                  <a:pt x="2863953" y="3539430"/>
                </a:cubicBezTo>
                <a:cubicBezTo>
                  <a:pt x="2589353" y="3507452"/>
                  <a:pt x="2478823" y="3561229"/>
                  <a:pt x="2291163" y="3539430"/>
                </a:cubicBezTo>
                <a:cubicBezTo>
                  <a:pt x="2103503" y="3517632"/>
                  <a:pt x="1969502" y="3528591"/>
                  <a:pt x="1782015" y="3539430"/>
                </a:cubicBezTo>
                <a:cubicBezTo>
                  <a:pt x="1594528" y="3550269"/>
                  <a:pt x="1536289" y="3540401"/>
                  <a:pt x="1336512" y="3539430"/>
                </a:cubicBezTo>
                <a:cubicBezTo>
                  <a:pt x="1136735" y="3538459"/>
                  <a:pt x="986911" y="3529531"/>
                  <a:pt x="827364" y="3539430"/>
                </a:cubicBezTo>
                <a:cubicBezTo>
                  <a:pt x="667817" y="3549329"/>
                  <a:pt x="207443" y="3544616"/>
                  <a:pt x="0" y="3539430"/>
                </a:cubicBezTo>
                <a:cubicBezTo>
                  <a:pt x="11306" y="3301462"/>
                  <a:pt x="-5433" y="3165372"/>
                  <a:pt x="0" y="2914131"/>
                </a:cubicBezTo>
                <a:cubicBezTo>
                  <a:pt x="5433" y="2662890"/>
                  <a:pt x="-11778" y="2547742"/>
                  <a:pt x="0" y="2253437"/>
                </a:cubicBezTo>
                <a:cubicBezTo>
                  <a:pt x="11778" y="1959132"/>
                  <a:pt x="17767" y="2010164"/>
                  <a:pt x="0" y="1769715"/>
                </a:cubicBezTo>
                <a:cubicBezTo>
                  <a:pt x="-17767" y="1529266"/>
                  <a:pt x="-5066" y="1431189"/>
                  <a:pt x="0" y="1285993"/>
                </a:cubicBezTo>
                <a:cubicBezTo>
                  <a:pt x="5066" y="1140797"/>
                  <a:pt x="-26939" y="787121"/>
                  <a:pt x="0" y="625299"/>
                </a:cubicBezTo>
                <a:cubicBezTo>
                  <a:pt x="26939" y="463477"/>
                  <a:pt x="1794" y="248402"/>
                  <a:pt x="0" y="0"/>
                </a:cubicBezTo>
                <a:close/>
              </a:path>
            </a:pathLst>
          </a:custGeom>
          <a:ln>
            <a:solidFill>
              <a:srgbClr val="00B050"/>
            </a:solidFill>
            <a:extLst>
              <a:ext uri="{C807C97D-BFC1-408E-A445-0C87EB9F89A2}">
                <ask:lineSketchStyleProps xmlns:ask="http://schemas.microsoft.com/office/drawing/2018/sketchyshapes" sd="1345555465">
                  <a:prstGeom prst="rect">
                    <a:avLst/>
                  </a:prstGeom>
                  <ask:type>
                    <ask:lineSketchFreehand/>
                  </ask:type>
                </ask:lineSketchStyleProps>
              </a:ext>
            </a:extLst>
          </a:ln>
        </p:spPr>
        <p:txBody>
          <a:bodyPr wrap="square" anchor="t">
            <a:spAutoFit/>
          </a:bodyPr>
          <a:lstStyle/>
          <a:p>
            <a:pPr algn="ctr"/>
            <a:r>
              <a:rPr lang="en-GB" sz="1600" b="1" u="sng" dirty="0">
                <a:latin typeface="Century Gothic" panose="020B0502020202020204" pitchFamily="34" charset="0"/>
              </a:rPr>
              <a:t>For your first lesson you will need to have the following…..</a:t>
            </a:r>
            <a:endParaRPr lang="en-GB" sz="1600" u="sng" dirty="0">
              <a:latin typeface="Century Gothic" panose="020B0502020202020204" pitchFamily="34" charset="0"/>
            </a:endParaRPr>
          </a:p>
          <a:p>
            <a:endParaRPr lang="en-GB" sz="1600" dirty="0">
              <a:latin typeface="Century Gothic" panose="020B0502020202020204" pitchFamily="34" charset="0"/>
            </a:endParaRPr>
          </a:p>
          <a:p>
            <a:pPr marL="285750" indent="-285750">
              <a:buFont typeface="Arial" panose="020B0604020202020204" pitchFamily="34" charset="0"/>
              <a:buChar char="•"/>
            </a:pPr>
            <a:r>
              <a:rPr lang="en-GB" sz="1600" dirty="0">
                <a:latin typeface="Century Gothic" panose="020B0502020202020204" pitchFamily="34" charset="0"/>
              </a:rPr>
              <a:t>A lever arch folder </a:t>
            </a:r>
          </a:p>
          <a:p>
            <a:pPr marL="285750" indent="-285750">
              <a:buFont typeface="Arial" panose="020B0604020202020204" pitchFamily="34" charset="0"/>
              <a:buChar char="•"/>
            </a:pPr>
            <a:r>
              <a:rPr lang="en-GB" sz="1600" dirty="0">
                <a:latin typeface="Century Gothic" panose="020B0502020202020204" pitchFamily="34" charset="0"/>
              </a:rPr>
              <a:t>A set of dividers </a:t>
            </a:r>
          </a:p>
          <a:p>
            <a:pPr marL="285750" indent="-285750">
              <a:buFont typeface="Arial" panose="020B0604020202020204" pitchFamily="34" charset="0"/>
              <a:buChar char="•"/>
            </a:pPr>
            <a:r>
              <a:rPr lang="en-GB" sz="1600" dirty="0">
                <a:latin typeface="Century Gothic" panose="020B0502020202020204" pitchFamily="34" charset="0"/>
              </a:rPr>
              <a:t>Your own lined paper</a:t>
            </a:r>
          </a:p>
          <a:p>
            <a:pPr marL="285750" indent="-285750">
              <a:buFont typeface="Arial" panose="020B0604020202020204" pitchFamily="34" charset="0"/>
              <a:buChar char="•"/>
            </a:pPr>
            <a:r>
              <a:rPr lang="en-GB" sz="1600" dirty="0">
                <a:latin typeface="Century Gothic" panose="020B0502020202020204" pitchFamily="34" charset="0"/>
              </a:rPr>
              <a:t>Plastic wallets if you want to use them</a:t>
            </a:r>
          </a:p>
          <a:p>
            <a:pPr marL="285750" indent="-285750">
              <a:buFont typeface="Arial" panose="020B0604020202020204" pitchFamily="34" charset="0"/>
              <a:buChar char="•"/>
            </a:pPr>
            <a:r>
              <a:rPr lang="en-GB" sz="1600" dirty="0">
                <a:latin typeface="Century Gothic" panose="020B0502020202020204" pitchFamily="34" charset="0"/>
              </a:rPr>
              <a:t>A pencil case with the usual things including highlighters and a green pen</a:t>
            </a:r>
          </a:p>
          <a:p>
            <a:pPr marL="285750" indent="-285750">
              <a:buFont typeface="Arial" panose="020B0604020202020204" pitchFamily="34" charset="0"/>
              <a:buChar char="•"/>
            </a:pPr>
            <a:r>
              <a:rPr lang="en-GB" sz="1600" dirty="0">
                <a:latin typeface="Century Gothic" panose="020B0502020202020204" pitchFamily="34" charset="0"/>
              </a:rPr>
              <a:t>A copy of this booklet and all the tasks you have completed </a:t>
            </a:r>
            <a:endParaRPr lang="en-GB" sz="1600" b="1" u="sng" dirty="0">
              <a:latin typeface="Century Gothic" panose="020B0502020202020204" pitchFamily="34" charset="0"/>
            </a:endParaRPr>
          </a:p>
          <a:p>
            <a:pPr algn="ctr"/>
            <a:endParaRPr lang="en-GB" sz="1600" b="1" u="sng" dirty="0">
              <a:latin typeface="Century Gothic" panose="020B0502020202020204" pitchFamily="34" charset="0"/>
            </a:endParaRPr>
          </a:p>
          <a:p>
            <a:pPr algn="ctr"/>
            <a:r>
              <a:rPr lang="en-GB" sz="1600" b="1" u="sng" dirty="0">
                <a:latin typeface="Century Gothic" panose="020B0502020202020204" pitchFamily="34" charset="0"/>
              </a:rPr>
              <a:t>If you have any questions please get in contact with us via email. </a:t>
            </a:r>
          </a:p>
          <a:p>
            <a:pPr algn="ctr"/>
            <a:r>
              <a:rPr lang="en-GB" sz="1600" b="1" u="sng" dirty="0">
                <a:latin typeface="Century Gothic" panose="020B0502020202020204" pitchFamily="34" charset="0"/>
              </a:rPr>
              <a:t>We look forward to seeing you in September!</a:t>
            </a:r>
          </a:p>
        </p:txBody>
      </p:sp>
      <p:sp>
        <p:nvSpPr>
          <p:cNvPr id="4" name="TextBox 3">
            <a:extLst>
              <a:ext uri="{FF2B5EF4-FFF2-40B4-BE49-F238E27FC236}">
                <a16:creationId xmlns:a16="http://schemas.microsoft.com/office/drawing/2014/main" id="{8E8BA28F-4430-4A6A-A3AF-2E6DC79819F8}"/>
              </a:ext>
            </a:extLst>
          </p:cNvPr>
          <p:cNvSpPr txBox="1"/>
          <p:nvPr/>
        </p:nvSpPr>
        <p:spPr>
          <a:xfrm>
            <a:off x="-29718" y="-4171"/>
            <a:ext cx="6867561" cy="600164"/>
          </a:xfrm>
          <a:prstGeom prst="rect">
            <a:avLst/>
          </a:prstGeom>
          <a:noFill/>
        </p:spPr>
        <p:txBody>
          <a:bodyPr wrap="square" rtlCol="0" anchor="t">
            <a:spAutoFit/>
          </a:bodyPr>
          <a:lstStyle/>
          <a:p>
            <a:pPr algn="ctr"/>
            <a:r>
              <a:rPr lang="en-GB" sz="3300" b="1" u="sng" dirty="0">
                <a:effectLst>
                  <a:outerShdw blurRad="38100" dist="38100" dir="2700000" algn="tl">
                    <a:srgbClr val="000000">
                      <a:alpha val="43137"/>
                    </a:srgbClr>
                  </a:outerShdw>
                </a:effectLst>
                <a:latin typeface="Tw Cen MT"/>
              </a:rPr>
              <a:t>Useful resources</a:t>
            </a:r>
            <a:endParaRPr lang="en-GB" sz="3300" u="sng" dirty="0">
              <a:effectLst>
                <a:outerShdw blurRad="38100" dist="38100" dir="2700000" algn="tl">
                  <a:srgbClr val="000000">
                    <a:alpha val="43137"/>
                  </a:srgbClr>
                </a:outerShdw>
              </a:effectLst>
              <a:latin typeface="Tw Cen MT" panose="020B0602020104020603" pitchFamily="34" charset="0"/>
            </a:endParaRPr>
          </a:p>
        </p:txBody>
      </p:sp>
    </p:spTree>
    <p:extLst>
      <p:ext uri="{BB962C8B-B14F-4D97-AF65-F5344CB8AC3E}">
        <p14:creationId xmlns:p14="http://schemas.microsoft.com/office/powerpoint/2010/main" val="599859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32EE5354DAF94CA3C35D9548C2A974" ma:contentTypeVersion="7" ma:contentTypeDescription="Create a new document." ma:contentTypeScope="" ma:versionID="659d52c6f399384eafa36993c183bbe7">
  <xsd:schema xmlns:xsd="http://www.w3.org/2001/XMLSchema" xmlns:xs="http://www.w3.org/2001/XMLSchema" xmlns:p="http://schemas.microsoft.com/office/2006/metadata/properties" xmlns:ns3="c13f8316-c105-46d2-be5d-835b0292605d" xmlns:ns4="e21b1153-b6e7-41db-bb16-3d73470bf5ec" targetNamespace="http://schemas.microsoft.com/office/2006/metadata/properties" ma:root="true" ma:fieldsID="7f7c2f3bde452d8ac889cc18cd0b4a46" ns3:_="" ns4:_="">
    <xsd:import namespace="c13f8316-c105-46d2-be5d-835b0292605d"/>
    <xsd:import namespace="e21b1153-b6e7-41db-bb16-3d73470bf5e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f8316-c105-46d2-be5d-835b0292605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b1153-b6e7-41db-bb16-3d73470bf5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C9F002-F68F-4658-A4B1-0A408DD41207}">
  <ds:schemaRefs>
    <ds:schemaRef ds:uri="http://schemas.microsoft.com/sharepoint/v3/contenttype/forms"/>
  </ds:schemaRefs>
</ds:datastoreItem>
</file>

<file path=customXml/itemProps2.xml><?xml version="1.0" encoding="utf-8"?>
<ds:datastoreItem xmlns:ds="http://schemas.openxmlformats.org/officeDocument/2006/customXml" ds:itemID="{55833F04-6F2C-4FB6-8D9B-5217E96A0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f8316-c105-46d2-be5d-835b0292605d"/>
    <ds:schemaRef ds:uri="e21b1153-b6e7-41db-bb16-3d73470bf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7D3F6B-4F28-4F39-9881-E58A2ECCD23F}">
  <ds:schemaRefs>
    <ds:schemaRef ds:uri="http://purl.org/dc/elements/1.1/"/>
    <ds:schemaRef ds:uri="http://schemas.microsoft.com/office/2006/documentManagement/types"/>
    <ds:schemaRef ds:uri="http://purl.org/dc/dcmitype/"/>
    <ds:schemaRef ds:uri="c13f8316-c105-46d2-be5d-835b0292605d"/>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terms/"/>
    <ds:schemaRef ds:uri="e21b1153-b6e7-41db-bb16-3d73470bf5ec"/>
  </ds:schemaRefs>
</ds:datastoreItem>
</file>

<file path=docProps/app.xml><?xml version="1.0" encoding="utf-8"?>
<Properties xmlns="http://schemas.openxmlformats.org/officeDocument/2006/extended-properties" xmlns:vt="http://schemas.openxmlformats.org/officeDocument/2006/docPropsVTypes">
  <Template>Office Theme</Template>
  <TotalTime>4473</TotalTime>
  <Words>1318</Words>
  <Application>Microsoft Office PowerPoint</Application>
  <PresentationFormat>A4 Paper (210x297 mm)</PresentationFormat>
  <Paragraphs>221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AtlasGrotesk</vt:lpstr>
      <vt:lpstr>Calibri</vt:lpstr>
      <vt:lpstr>Calibri Light</vt:lpstr>
      <vt:lpstr>Candara</vt:lpstr>
      <vt:lpstr>Century Gothic</vt:lpstr>
      <vt:lpstr>Tw Cen MT</vt:lpstr>
      <vt:lpstr>Office Theme</vt:lpstr>
      <vt:lpstr>WJEC Applied Diploma in Criminology</vt:lpstr>
      <vt:lpstr>What will I be studying?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Oakgrove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Cole</dc:creator>
  <cp:lastModifiedBy>Nicki Smith</cp:lastModifiedBy>
  <cp:revision>213</cp:revision>
  <cp:lastPrinted>2025-06-30T08:23:00Z</cp:lastPrinted>
  <dcterms:created xsi:type="dcterms:W3CDTF">2020-03-22T16:46:05Z</dcterms:created>
  <dcterms:modified xsi:type="dcterms:W3CDTF">2025-07-01T12:42:41Z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0x010100DB32EE5354DAF94CA3C35D9548C2A974</vt:lpwstr>
  </property>
</Properties>
</file>