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805991-48AC-4353-BFEB-6C6FE7AB8AB8}"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285427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805991-48AC-4353-BFEB-6C6FE7AB8AB8}"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92697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805991-48AC-4353-BFEB-6C6FE7AB8AB8}"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258443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805991-48AC-4353-BFEB-6C6FE7AB8AB8}"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179772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805991-48AC-4353-BFEB-6C6FE7AB8AB8}"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187874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805991-48AC-4353-BFEB-6C6FE7AB8AB8}"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379302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805991-48AC-4353-BFEB-6C6FE7AB8AB8}" type="datetimeFigureOut">
              <a:rPr lang="en-GB" smtClean="0"/>
              <a:t>01/07/2025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234683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805991-48AC-4353-BFEB-6C6FE7AB8AB8}"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102431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05991-48AC-4353-BFEB-6C6FE7AB8AB8}" type="datetimeFigureOut">
              <a:rPr lang="en-GB" smtClean="0"/>
              <a:t>01/07/2025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108999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805991-48AC-4353-BFEB-6C6FE7AB8AB8}"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10443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805991-48AC-4353-BFEB-6C6FE7AB8AB8}"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7BAB3E-6A8A-486F-B5D8-617A7F62EB67}" type="slidenum">
              <a:rPr lang="en-GB" smtClean="0"/>
              <a:t>‹#›</a:t>
            </a:fld>
            <a:endParaRPr lang="en-GB"/>
          </a:p>
        </p:txBody>
      </p:sp>
    </p:spTree>
    <p:extLst>
      <p:ext uri="{BB962C8B-B14F-4D97-AF65-F5344CB8AC3E}">
        <p14:creationId xmlns:p14="http://schemas.microsoft.com/office/powerpoint/2010/main" val="369460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05991-48AC-4353-BFEB-6C6FE7AB8AB8}"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BAB3E-6A8A-486F-B5D8-617A7F62EB67}" type="slidenum">
              <a:rPr lang="en-GB" smtClean="0"/>
              <a:t>‹#›</a:t>
            </a:fld>
            <a:endParaRPr lang="en-GB"/>
          </a:p>
        </p:txBody>
      </p:sp>
    </p:spTree>
    <p:extLst>
      <p:ext uri="{BB962C8B-B14F-4D97-AF65-F5344CB8AC3E}">
        <p14:creationId xmlns:p14="http://schemas.microsoft.com/office/powerpoint/2010/main" val="59631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53675" y="147464"/>
            <a:ext cx="9534525" cy="1209675"/>
          </a:xfrm>
          <a:prstGeom prst="rect">
            <a:avLst/>
          </a:prstGeom>
        </p:spPr>
      </p:pic>
      <p:sp>
        <p:nvSpPr>
          <p:cNvPr id="6" name="Rectangle 5"/>
          <p:cNvSpPr/>
          <p:nvPr/>
        </p:nvSpPr>
        <p:spPr>
          <a:xfrm>
            <a:off x="7205835" y="6611779"/>
            <a:ext cx="6096000" cy="246221"/>
          </a:xfrm>
          <a:prstGeom prst="rect">
            <a:avLst/>
          </a:prstGeom>
        </p:spPr>
        <p:txBody>
          <a:bodyPr>
            <a:spAutoFit/>
          </a:bodyPr>
          <a:lstStyle/>
          <a:p>
            <a:r>
              <a:rPr lang="en-GB" sz="1000" dirty="0"/>
              <a:t>https://www.ocr.org.uk/qualifications/as-and-a-level/art-and-design-h200-h600-from-2015/</a:t>
            </a:r>
          </a:p>
        </p:txBody>
      </p:sp>
      <p:pic>
        <p:nvPicPr>
          <p:cNvPr id="7" name="Picture 6"/>
          <p:cNvPicPr>
            <a:picLocks noChangeAspect="1"/>
          </p:cNvPicPr>
          <p:nvPr/>
        </p:nvPicPr>
        <p:blipFill>
          <a:blip r:embed="rId3"/>
          <a:stretch>
            <a:fillRect/>
          </a:stretch>
        </p:blipFill>
        <p:spPr>
          <a:xfrm>
            <a:off x="165215" y="1357139"/>
            <a:ext cx="2019300" cy="2819400"/>
          </a:xfrm>
          <a:prstGeom prst="rect">
            <a:avLst/>
          </a:prstGeom>
        </p:spPr>
      </p:pic>
      <p:pic>
        <p:nvPicPr>
          <p:cNvPr id="8" name="Picture 7"/>
          <p:cNvPicPr>
            <a:picLocks noChangeAspect="1"/>
          </p:cNvPicPr>
          <p:nvPr/>
        </p:nvPicPr>
        <p:blipFill>
          <a:blip r:embed="rId4"/>
          <a:stretch>
            <a:fillRect/>
          </a:stretch>
        </p:blipFill>
        <p:spPr>
          <a:xfrm>
            <a:off x="2184516" y="1376189"/>
            <a:ext cx="4041718" cy="1154777"/>
          </a:xfrm>
          <a:prstGeom prst="rect">
            <a:avLst/>
          </a:prstGeom>
        </p:spPr>
      </p:pic>
      <p:pic>
        <p:nvPicPr>
          <p:cNvPr id="1032" name="Picture 8" descr="How to draw a Still Li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436" y="3753514"/>
            <a:ext cx="3849159" cy="27649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eatured Artist Jerry Winick | Artsy Sh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6828" y="1408270"/>
            <a:ext cx="3583955" cy="29818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50+ Still life drawing ideas for Art stude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5297" y="4176539"/>
            <a:ext cx="1805805" cy="22550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unning A Level Art Sketchbook, Preparation and Final Pie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07" y="4195589"/>
            <a:ext cx="3356882" cy="2456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il on canvas Author Joanna Szewczyk | Face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075" y="4486035"/>
            <a:ext cx="1251974" cy="21254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 Séverine Solcourt | Buy Original Art Online | Artsp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6234" y="1274586"/>
            <a:ext cx="2381990" cy="24277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Art and Design with Textiles | The English Martyrs Sixth Form Colle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1902" y="2698987"/>
            <a:ext cx="4410403" cy="121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0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6600" y="168804"/>
            <a:ext cx="5638800" cy="1000125"/>
          </a:xfrm>
          <a:prstGeom prst="rect">
            <a:avLst/>
          </a:prstGeom>
        </p:spPr>
      </p:pic>
      <p:pic>
        <p:nvPicPr>
          <p:cNvPr id="3" name="Picture 2"/>
          <p:cNvPicPr>
            <a:picLocks noChangeAspect="1"/>
          </p:cNvPicPr>
          <p:nvPr/>
        </p:nvPicPr>
        <p:blipFill>
          <a:blip r:embed="rId3"/>
          <a:stretch>
            <a:fillRect/>
          </a:stretch>
        </p:blipFill>
        <p:spPr>
          <a:xfrm>
            <a:off x="327025" y="1270529"/>
            <a:ext cx="4219575" cy="5324336"/>
          </a:xfrm>
          <a:prstGeom prst="rect">
            <a:avLst/>
          </a:prstGeom>
        </p:spPr>
      </p:pic>
      <p:sp>
        <p:nvSpPr>
          <p:cNvPr id="4" name="Rectangle 3"/>
          <p:cNvSpPr/>
          <p:nvPr/>
        </p:nvSpPr>
        <p:spPr>
          <a:xfrm>
            <a:off x="4731657" y="1270529"/>
            <a:ext cx="7257144" cy="5262979"/>
          </a:xfrm>
          <a:prstGeom prst="rect">
            <a:avLst/>
          </a:prstGeom>
        </p:spPr>
        <p:txBody>
          <a:bodyPr wrap="square">
            <a:spAutoFit/>
          </a:bodyPr>
          <a:lstStyle/>
          <a:p>
            <a:r>
              <a:rPr lang="en-GB" sz="1400" dirty="0"/>
              <a:t>Learners are required to establish through this written and, where appropriate, illustrated component, the related context in which their chosen practical portfolio exists. </a:t>
            </a:r>
          </a:p>
          <a:p>
            <a:endParaRPr lang="en-GB" sz="1400" dirty="0"/>
          </a:p>
          <a:p>
            <a:r>
              <a:rPr lang="en-GB" sz="1400" dirty="0"/>
              <a:t>This may be established by exploring the genre, subject matter, movement or historical framework of the overarching starting point, course of study or theme selected. </a:t>
            </a:r>
          </a:p>
          <a:p>
            <a:endParaRPr lang="en-GB" sz="1400" dirty="0"/>
          </a:p>
          <a:p>
            <a:r>
              <a:rPr lang="en-GB" sz="1400" dirty="0"/>
              <a:t>The aim of the related study is to enable learners to develop their ability to communicate their knowledge and understanding of art historical movements, genres, practitioners and artworks, considering the way that these change and evolve within chronological and other frameworks. It also builds their understanding of the relationship between society and art: art historical terms, concepts and issues; methods of researching, investigating and analysing; and how works are interpreted and evaluated. </a:t>
            </a:r>
          </a:p>
          <a:p>
            <a:endParaRPr lang="en-GB" sz="1400" dirty="0"/>
          </a:p>
          <a:p>
            <a:r>
              <a:rPr lang="en-GB" sz="1400" dirty="0"/>
              <a:t>The related study should be separate and clearly identifiable from the contextual research embedded in the development of the practical portfolio. </a:t>
            </a:r>
          </a:p>
          <a:p>
            <a:endParaRPr lang="en-GB" sz="1400" dirty="0"/>
          </a:p>
          <a:p>
            <a:r>
              <a:rPr lang="en-GB" sz="1400" dirty="0"/>
              <a:t>Learners should also highlight their own work and clearly distinguish it from collected or transposed material. Learners may produce the related study in an appropriate form of which the following are some examples: an illustrated essay, digital presentation/ blog, illustrated study sheets or written report. </a:t>
            </a:r>
          </a:p>
          <a:p>
            <a:endParaRPr lang="en-GB" sz="1400" dirty="0"/>
          </a:p>
          <a:p>
            <a:r>
              <a:rPr lang="en-GB" sz="1400" dirty="0"/>
              <a:t>It is a requirement of the related study that all source material and research are listed and acknowledged in a bibliography and should be clearly identifiable in the work presented for assessment.</a:t>
            </a:r>
          </a:p>
        </p:txBody>
      </p:sp>
    </p:spTree>
    <p:extLst>
      <p:ext uri="{BB962C8B-B14F-4D97-AF65-F5344CB8AC3E}">
        <p14:creationId xmlns:p14="http://schemas.microsoft.com/office/powerpoint/2010/main" val="272163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Still life drawing critique - Drawing Academy | Drawing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02" y="100920"/>
            <a:ext cx="4635865" cy="35232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ill Life Drawing: Small Objects, Big Lessons | Artist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02" y="3733800"/>
            <a:ext cx="4441131" cy="30142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990292" y="202142"/>
            <a:ext cx="3105150" cy="1238250"/>
          </a:xfrm>
          <a:prstGeom prst="rect">
            <a:avLst/>
          </a:prstGeom>
        </p:spPr>
      </p:pic>
      <p:sp>
        <p:nvSpPr>
          <p:cNvPr id="5" name="TextBox 4"/>
          <p:cNvSpPr txBox="1"/>
          <p:nvPr/>
        </p:nvSpPr>
        <p:spPr>
          <a:xfrm>
            <a:off x="5401733" y="1862549"/>
            <a:ext cx="6138334" cy="2031325"/>
          </a:xfrm>
          <a:prstGeom prst="rect">
            <a:avLst/>
          </a:prstGeom>
          <a:noFill/>
        </p:spPr>
        <p:txBody>
          <a:bodyPr wrap="square" rtlCol="0">
            <a:spAutoFit/>
          </a:bodyPr>
          <a:lstStyle/>
          <a:p>
            <a:r>
              <a:rPr lang="en-GB" dirty="0"/>
              <a:t>Create a piece of art from the still life set-up in the centre of the room. </a:t>
            </a:r>
          </a:p>
          <a:p>
            <a:endParaRPr lang="en-GB" dirty="0"/>
          </a:p>
          <a:p>
            <a:r>
              <a:rPr lang="en-GB" dirty="0"/>
              <a:t>You have a range of dry media to choose from and around 2 hours to complete the task. </a:t>
            </a:r>
          </a:p>
          <a:p>
            <a:endParaRPr lang="en-GB" dirty="0"/>
          </a:p>
          <a:p>
            <a:r>
              <a:rPr lang="en-GB" dirty="0"/>
              <a:t>Your drawing must be a minimum of A3.</a:t>
            </a:r>
          </a:p>
        </p:txBody>
      </p:sp>
    </p:spTree>
    <p:extLst>
      <p:ext uri="{BB962C8B-B14F-4D97-AF65-F5344CB8AC3E}">
        <p14:creationId xmlns:p14="http://schemas.microsoft.com/office/powerpoint/2010/main" val="223365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0463" y="263843"/>
            <a:ext cx="4791075" cy="1209675"/>
          </a:xfrm>
          <a:prstGeom prst="rect">
            <a:avLst/>
          </a:prstGeom>
        </p:spPr>
      </p:pic>
      <p:sp>
        <p:nvSpPr>
          <p:cNvPr id="3" name="Rectangle 2"/>
          <p:cNvSpPr/>
          <p:nvPr/>
        </p:nvSpPr>
        <p:spPr>
          <a:xfrm>
            <a:off x="3048000" y="2056116"/>
            <a:ext cx="6096000" cy="3660169"/>
          </a:xfrm>
          <a:prstGeom prst="rect">
            <a:avLst/>
          </a:prstGeom>
        </p:spPr>
        <p:txBody>
          <a:bodyPr>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Task: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Select three artists of your choice and complete the following tasks;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Produce an artist copy for each of your artists, you should consider the media, materials and techniques that your artists use in their work.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For each of the artists you have selected use the supporting information to write a set of annotations, one for each of your artists.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3600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373</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Burton</dc:creator>
  <cp:lastModifiedBy>Nicki Smith</cp:lastModifiedBy>
  <cp:revision>6</cp:revision>
  <dcterms:created xsi:type="dcterms:W3CDTF">2025-06-30T13:45:01Z</dcterms:created>
  <dcterms:modified xsi:type="dcterms:W3CDTF">2025-07-01T11:49:00Z</dcterms:modified>
</cp:coreProperties>
</file>