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2"/>
  </p:notesMasterIdLst>
  <p:sldIdLst>
    <p:sldId id="257" r:id="rId5"/>
    <p:sldId id="259" r:id="rId6"/>
    <p:sldId id="285" r:id="rId7"/>
    <p:sldId id="299" r:id="rId8"/>
    <p:sldId id="304" r:id="rId9"/>
    <p:sldId id="306" r:id="rId10"/>
    <p:sldId id="271" r:id="rId11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3399"/>
    <a:srgbClr val="00CC99"/>
    <a:srgbClr val="66FFCC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31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2940" y="10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09FC0-8CFC-4BCF-B6EE-8F47DECB1E05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47927-748E-47FB-931B-3DECA6CCC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47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3D27-FD62-48F9-85E3-41F0E8C29BB2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07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80F8C-5B0E-424E-97FF-DADE5088C92E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6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01AE-B2C9-47C7-950D-6C0CDD26EFC9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5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57A4-EA64-4A25-A368-02F10012D14B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103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716E-3428-46D9-B551-1553AFD9F97B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16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D674-3510-4F7E-9731-B80FA2AD5A84}" type="datetime1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8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6631-AE82-4686-B9A1-7C94D08FA939}" type="datetime1">
              <a:rPr lang="en-GB" smtClean="0"/>
              <a:t>14/07/2025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86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7605-1B5C-48FD-A50C-7DAB474DEBDE}" type="datetime1">
              <a:rPr lang="en-GB" smtClean="0"/>
              <a:t>14/07/2025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2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2DF04-C61D-49FD-951D-CDEBAFB259D7}" type="datetime1">
              <a:rPr lang="en-GB" smtClean="0"/>
              <a:t>14/07/2025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95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3F4-F923-4EDF-A6D5-E15CBD9E4479}" type="datetime1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5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3BEF-36BE-4950-A6B1-0E202982A9C3}" type="datetime1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33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EA93D-1215-4E68-A34D-D6CC0A17E97D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7ACC-EB3C-4466-A41B-F6CC006DF8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77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qa.org.uk/subjects/art-and-design/a-level/art-and-design-7201/specification/subject-content/three-dimensional-desig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77" y="147271"/>
            <a:ext cx="4212236" cy="1583443"/>
          </a:xfr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LEVEL </a:t>
            </a:r>
            <a:br>
              <a:rPr lang="en-GB" sz="3200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4000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3D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B1FB7D-3A11-4DBA-A475-0BF02AB9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B886D-73EA-4974-ABC4-94CB5D39E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506" y="197200"/>
            <a:ext cx="1889924" cy="701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E3FF8A-23BF-4AB9-8CF6-851E311FEB53}"/>
              </a:ext>
            </a:extLst>
          </p:cNvPr>
          <p:cNvSpPr txBox="1"/>
          <p:nvPr/>
        </p:nvSpPr>
        <p:spPr>
          <a:xfrm>
            <a:off x="228448" y="9153449"/>
            <a:ext cx="6396241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have any questions, please contact:</a:t>
            </a:r>
          </a:p>
          <a:p>
            <a:pPr algn="ctr"/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Mrs Liddell: T.Liddell@scacademy.co.uk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16A54F-2761-454B-8709-FDE1FBC79EE0}"/>
              </a:ext>
            </a:extLst>
          </p:cNvPr>
          <p:cNvSpPr txBox="1"/>
          <p:nvPr/>
        </p:nvSpPr>
        <p:spPr>
          <a:xfrm>
            <a:off x="194397" y="4953000"/>
            <a:ext cx="6396243" cy="203132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booklet is designed to introduce you to</a:t>
            </a: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3D Design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post 16.</a:t>
            </a:r>
          </a:p>
          <a:p>
            <a:pPr algn="ctr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through the booklet and complete the tasks. </a:t>
            </a:r>
          </a:p>
          <a:p>
            <a:pPr algn="ctr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need to have a copy of the tasks you have completed with you on your first lesson in September.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 descr="Diagram&#10;&#10;Description automatically generated with medium confiden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88" y="962128"/>
            <a:ext cx="2242260" cy="8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his may contain: an instagram page with two pictures of butterfly wings and the caption'instagram'below">
            <a:extLst>
              <a:ext uri="{FF2B5EF4-FFF2-40B4-BE49-F238E27FC236}">
                <a16:creationId xmlns:a16="http://schemas.microsoft.com/office/drawing/2014/main" id="{4E894228-5862-4D5E-505D-F41E4249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50" y="7061922"/>
            <a:ext cx="1668630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71A48F-FEA9-0519-C47A-179568127598}"/>
              </a:ext>
            </a:extLst>
          </p:cNvPr>
          <p:cNvSpPr txBox="1"/>
          <p:nvPr/>
        </p:nvSpPr>
        <p:spPr>
          <a:xfrm>
            <a:off x="54429" y="1876285"/>
            <a:ext cx="6749142" cy="173893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ts val="2475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dirty="0">
                <a:effectLst/>
                <a:latin typeface="Open Sans" panose="020B0606030504020204" pitchFamily="34" charset="0"/>
              </a:rPr>
              <a:t>Design is the fundamental soul of a human-made creation that ends up expressing itself in successive outer layers of the product or service</a:t>
            </a:r>
            <a:r>
              <a:rPr lang="en-US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algn="ctr" fontAlgn="base">
              <a:lnSpc>
                <a:spcPts val="2475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b="1" i="1" dirty="0">
                <a:effectLst/>
                <a:latin typeface="Open Sans" panose="020B0606030504020204" pitchFamily="34" charset="0"/>
              </a:rPr>
              <a:t>Steve Jobs</a:t>
            </a:r>
            <a:endParaRPr lang="en-US" b="0" i="1" dirty="0">
              <a:effectLst/>
              <a:latin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9BE1F3-DE22-961E-38A3-1C3D2D368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41" y="3724060"/>
            <a:ext cx="1972987" cy="1188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33A029-CEC5-DACF-6A0E-229126E5B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227" y="3699558"/>
            <a:ext cx="1887413" cy="11906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B0CAEE-7E15-7AEA-8F28-074A568B0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600" y="7006321"/>
            <a:ext cx="1178248" cy="883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DB57FC-FD52-2EEB-4518-3AA61EDAD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505" y="7052245"/>
            <a:ext cx="1102150" cy="8516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A5AF30-F2ED-1EB4-3D59-903E71DCA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2362" y="7987954"/>
            <a:ext cx="1748971" cy="10814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147252-43F8-BEAD-6C7D-F82C3763BC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397" y="7173730"/>
            <a:ext cx="1830590" cy="1807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770E8E-5997-E236-7602-F3CC52890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892" y="3662383"/>
            <a:ext cx="800325" cy="1415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89DA64-70F5-5414-3EE9-08DA236389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7724" y="4187679"/>
            <a:ext cx="1098837" cy="731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D6C03-4245-4F29-C82E-50FCD4E3BE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2362" y="3649183"/>
            <a:ext cx="750412" cy="6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4;p25">
            <a:extLst>
              <a:ext uri="{FF2B5EF4-FFF2-40B4-BE49-F238E27FC236}">
                <a16:creationId xmlns:a16="http://schemas.microsoft.com/office/drawing/2014/main" id="{EDB849DB-A7D2-C34D-DC8E-099998F7BAB7}"/>
              </a:ext>
            </a:extLst>
          </p:cNvPr>
          <p:cNvSpPr txBox="1"/>
          <p:nvPr/>
        </p:nvSpPr>
        <p:spPr>
          <a:xfrm>
            <a:off x="182730" y="1574390"/>
            <a:ext cx="6492540" cy="1954442"/>
          </a:xfrm>
          <a:prstGeom prst="rect">
            <a:avLst/>
          </a:prstGeom>
          <a:noFill/>
          <a:ln w="2857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575" tIns="83575" rIns="83575" bIns="83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omforta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omfortaa"/>
              </a:rPr>
              <a:t>You will produce practical and critical/contextual work in one or more areas of study, for example, Product Design, 3D digital Design (CAD), Environmental Design, Architectural Design, Jewellery/ body ornament and Construction for television, game or film.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30" y="1501935"/>
            <a:ext cx="6458702" cy="699816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You be studying?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389144" y="1252813"/>
            <a:ext cx="6458702" cy="6929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12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12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12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CC08F-2E90-42D2-B1B2-FFE3C329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3382E-D399-3190-EC7A-2CEAF747D994}"/>
              </a:ext>
            </a:extLst>
          </p:cNvPr>
          <p:cNvSpPr txBox="1"/>
          <p:nvPr/>
        </p:nvSpPr>
        <p:spPr>
          <a:xfrm>
            <a:off x="120096" y="305187"/>
            <a:ext cx="6651645" cy="113877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</a:t>
            </a: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evolves, </a:t>
            </a: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3D Design 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becoming even more essential. From 3D printing to virtual reality, the demand for skilled 3D designers is growing fast. It’s a future-forward skill that keeps you at the cutting edge.</a:t>
            </a:r>
            <a:endParaRPr lang="en-GB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B76F4B-4052-6AEA-1B5F-20B78E1538B1}"/>
              </a:ext>
            </a:extLst>
          </p:cNvPr>
          <p:cNvSpPr txBox="1">
            <a:spLocks/>
          </p:cNvSpPr>
          <p:nvPr/>
        </p:nvSpPr>
        <p:spPr>
          <a:xfrm>
            <a:off x="216568" y="6579225"/>
            <a:ext cx="6458702" cy="69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Course Overview</a:t>
            </a:r>
          </a:p>
        </p:txBody>
      </p:sp>
      <p:sp>
        <p:nvSpPr>
          <p:cNvPr id="11" name="Google Shape;104;p25">
            <a:extLst>
              <a:ext uri="{FF2B5EF4-FFF2-40B4-BE49-F238E27FC236}">
                <a16:creationId xmlns:a16="http://schemas.microsoft.com/office/drawing/2014/main" id="{42391900-BF14-522E-C2BA-2A9B67DAF96A}"/>
              </a:ext>
            </a:extLst>
          </p:cNvPr>
          <p:cNvSpPr txBox="1"/>
          <p:nvPr/>
        </p:nvSpPr>
        <p:spPr>
          <a:xfrm>
            <a:off x="148892" y="7186557"/>
            <a:ext cx="3303731" cy="2572693"/>
          </a:xfrm>
          <a:prstGeom prst="rect">
            <a:avLst/>
          </a:prstGeom>
          <a:noFill/>
          <a:ln w="28575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575" tIns="83575" rIns="83575" bIns="83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omfortaa"/>
              </a:rPr>
              <a:t>Component 1=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u="sng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omfortaa"/>
              </a:rPr>
              <a:t>Personal Investigation (NEA)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omfortaa"/>
              </a:rPr>
              <a:t>60%</a:t>
            </a:r>
          </a:p>
          <a:p>
            <a:pPr lvl="0" algn="ctr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develop work for a personal investigation into an idea, issue, concept or theme supported by written material.</a:t>
            </a:r>
          </a:p>
          <a:p>
            <a:pPr lvl="0" algn="ctr"/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marks= 96</a:t>
            </a:r>
          </a:p>
          <a:p>
            <a:pPr lvl="0" algn="ctr"/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 panose="020B0604020202020204" charset="0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" name="Google Shape;104;p25">
            <a:extLst>
              <a:ext uri="{FF2B5EF4-FFF2-40B4-BE49-F238E27FC236}">
                <a16:creationId xmlns:a16="http://schemas.microsoft.com/office/drawing/2014/main" id="{8C1597F0-60A3-736F-6CDF-5F857B29E98A}"/>
              </a:ext>
            </a:extLst>
          </p:cNvPr>
          <p:cNvSpPr txBox="1"/>
          <p:nvPr/>
        </p:nvSpPr>
        <p:spPr>
          <a:xfrm>
            <a:off x="3525469" y="7186558"/>
            <a:ext cx="3212434" cy="2572692"/>
          </a:xfrm>
          <a:prstGeom prst="rect">
            <a:avLst/>
          </a:prstGeom>
          <a:noFill/>
          <a:ln w="2857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3575" tIns="83575" rIns="83575" bIns="83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omfortaa"/>
              </a:rPr>
              <a:t>Component 2=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u="sng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omfortaa"/>
              </a:rPr>
              <a:t>Externally Set Assignment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omfortaa"/>
              </a:rPr>
              <a:t>40%</a:t>
            </a:r>
          </a:p>
          <a:p>
            <a:pPr lvl="0" algn="ctr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produce personal work in response to one of eight exciting starting points</a:t>
            </a:r>
          </a:p>
          <a:p>
            <a:pPr lvl="0" algn="ctr"/>
            <a:r>
              <a:rPr lang="en-US" sz="1700" b="1" dirty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omfortaa"/>
              </a:rPr>
              <a:t>Preparatory period + 15hr’s supervised time. </a:t>
            </a:r>
            <a:endParaRPr lang="en-GB" sz="1700" b="1" dirty="0">
              <a:solidFill>
                <a:schemeClr val="tx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omfortaa"/>
            </a:endParaRPr>
          </a:p>
          <a:p>
            <a:pPr lvl="0" algn="ctr"/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marks= 96</a:t>
            </a:r>
          </a:p>
          <a:p>
            <a:pPr lvl="0" algn="ctr"/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 panose="020B0604020202020204" charset="0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>
              <a:solidFill>
                <a:schemeClr val="tx1">
                  <a:lumMod val="75000"/>
                </a:schemeClr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2671CD-310C-55CE-F72F-5E67A4629AB1}"/>
              </a:ext>
            </a:extLst>
          </p:cNvPr>
          <p:cNvSpPr txBox="1"/>
          <p:nvPr/>
        </p:nvSpPr>
        <p:spPr>
          <a:xfrm>
            <a:off x="667695" y="3647804"/>
            <a:ext cx="5569856" cy="30239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700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3D Design is used in: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Movies and animation</a:t>
            </a:r>
            <a:r>
              <a:rPr lang="en-US" sz="1700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(think Pixar or Marvel)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games</a:t>
            </a:r>
            <a:r>
              <a:rPr lang="en-US" sz="1700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(from indie gems to AAA titles)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Architecture and interior design</a:t>
            </a:r>
            <a:endParaRPr lang="en-US" sz="1700" b="0" i="0" dirty="0">
              <a:solidFill>
                <a:srgbClr val="42424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design and engineering</a:t>
            </a:r>
            <a:endParaRPr lang="en-US" sz="1700" b="0" i="0" dirty="0">
              <a:solidFill>
                <a:srgbClr val="42424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and augmented reality</a:t>
            </a:r>
            <a:endParaRPr lang="en-US" sz="1700" b="0" i="0" dirty="0">
              <a:solidFill>
                <a:srgbClr val="42424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imaging and simulations</a:t>
            </a:r>
            <a:endParaRPr lang="en-US" sz="1700" b="0" i="0" dirty="0">
              <a:solidFill>
                <a:srgbClr val="42424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700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Studying it opens doors to </a:t>
            </a: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wide range of industries</a:t>
            </a:r>
            <a:r>
              <a:rPr lang="en-US" sz="1600" b="0" i="0" dirty="0">
                <a:solidFill>
                  <a:srgbClr val="424242"/>
                </a:solidFill>
                <a:effectLst/>
                <a:latin typeface="Segoe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8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372ACF-F8A7-733D-D0F5-7C8876C772A0}"/>
              </a:ext>
            </a:extLst>
          </p:cNvPr>
          <p:cNvSpPr/>
          <p:nvPr/>
        </p:nvSpPr>
        <p:spPr>
          <a:xfrm>
            <a:off x="289360" y="132488"/>
            <a:ext cx="6258652" cy="188441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B79E71-E4A6-4C20-A76F-D79C67E5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3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F4206A-2242-AA48-B74B-EC3B62E69896}"/>
              </a:ext>
            </a:extLst>
          </p:cNvPr>
          <p:cNvSpPr txBox="1"/>
          <p:nvPr/>
        </p:nvSpPr>
        <p:spPr>
          <a:xfrm>
            <a:off x="8003143" y="2462241"/>
            <a:ext cx="60257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>
                <a:latin typeface="Century Gothic" panose="020B0502020202020204" pitchFamily="34" charset="0"/>
              </a:rPr>
              <a:t>!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3FC13-5855-3346-9EF8-9514935FCCBE}"/>
              </a:ext>
            </a:extLst>
          </p:cNvPr>
          <p:cNvSpPr txBox="1"/>
          <p:nvPr/>
        </p:nvSpPr>
        <p:spPr>
          <a:xfrm>
            <a:off x="309162" y="-121674"/>
            <a:ext cx="6147974" cy="823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3200" b="1" i="0" dirty="0">
              <a:solidFill>
                <a:schemeClr val="accent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3300" b="1" i="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 Overview</a:t>
            </a:r>
            <a:r>
              <a:rPr lang="en-US" sz="3300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0C287-71E7-CEBA-0F3B-FA6BAA96D183}"/>
              </a:ext>
            </a:extLst>
          </p:cNvPr>
          <p:cNvSpPr txBox="1"/>
          <p:nvPr/>
        </p:nvSpPr>
        <p:spPr>
          <a:xfrm>
            <a:off x="244335" y="60083"/>
            <a:ext cx="6258652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0" i="0" dirty="0">
              <a:solidFill>
                <a:srgbClr val="424242"/>
              </a:solidFill>
              <a:effectLst/>
              <a:latin typeface="Segoe Sans"/>
            </a:endParaRPr>
          </a:p>
          <a:p>
            <a:pPr algn="ctr"/>
            <a:endParaRPr lang="en-US" dirty="0">
              <a:solidFill>
                <a:srgbClr val="4242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700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research a well-known designer or design movement and use their work as inspiration to develop your own original 3D Design ideas for a </a:t>
            </a: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futuristic</a:t>
            </a:r>
            <a:r>
              <a:rPr lang="en-US" sz="1700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product to be used or worn in 2025. You’ll also explore and apply key design principles throughout the process.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BFDD3-27CE-8CA8-C78D-3E31E23C99B5}"/>
              </a:ext>
            </a:extLst>
          </p:cNvPr>
          <p:cNvSpPr txBox="1"/>
          <p:nvPr/>
        </p:nvSpPr>
        <p:spPr>
          <a:xfrm>
            <a:off x="299674" y="4953000"/>
            <a:ext cx="614797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endParaRPr lang="en-US" sz="3200" b="1" i="0" dirty="0">
              <a:solidFill>
                <a:schemeClr val="accent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b="0" i="0" dirty="0">
                <a:solidFill>
                  <a:srgbClr val="424242"/>
                </a:solidFill>
                <a:effectLst/>
                <a:latin typeface="Segoe Sans"/>
              </a:rPr>
              <a:t>.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774B8-DCDC-6F8E-EDDA-376CAB634C2E}"/>
              </a:ext>
            </a:extLst>
          </p:cNvPr>
          <p:cNvSpPr txBox="1"/>
          <p:nvPr/>
        </p:nvSpPr>
        <p:spPr>
          <a:xfrm>
            <a:off x="260069" y="2121455"/>
            <a:ext cx="6308571" cy="723274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975"/>
              </a:spcBef>
              <a:spcAft>
                <a:spcPts val="225"/>
              </a:spcAft>
              <a:buNone/>
            </a:pPr>
            <a:endParaRPr lang="en-US" sz="1600" b="0" i="0" dirty="0">
              <a:solidFill>
                <a:srgbClr val="42424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975"/>
              </a:spcBef>
              <a:spcAft>
                <a:spcPts val="225"/>
              </a:spcAft>
              <a:buNone/>
            </a:pPr>
            <a:endParaRPr lang="en-US" sz="1600" dirty="0">
              <a:solidFill>
                <a:srgbClr val="42424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1700" b="1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Choose one of the following: </a:t>
            </a:r>
          </a:p>
          <a:p>
            <a:pPr marL="285750" indent="-285750">
              <a:spcBef>
                <a:spcPts val="975"/>
              </a:spcBef>
              <a:spcAft>
                <a:spcPts val="225"/>
              </a:spcAft>
              <a:buFontTx/>
              <a:buChar char="-"/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Zaha Hadid</a:t>
            </a:r>
          </a:p>
          <a:p>
            <a:pPr marL="285750" indent="-285750">
              <a:spcBef>
                <a:spcPts val="975"/>
              </a:spcBef>
              <a:spcAft>
                <a:spcPts val="225"/>
              </a:spcAft>
              <a:buFontTx/>
              <a:buChar char="-"/>
            </a:pPr>
            <a:r>
              <a:rPr lang="en-US" sz="170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Charles and Ray Eames</a:t>
            </a:r>
          </a:p>
          <a:p>
            <a:pPr marL="285750" indent="-285750">
              <a:spcBef>
                <a:spcPts val="975"/>
              </a:spcBef>
              <a:spcAft>
                <a:spcPts val="225"/>
              </a:spcAft>
              <a:buFontTx/>
              <a:buChar char="-"/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Dieter Rams</a:t>
            </a:r>
          </a:p>
          <a:p>
            <a:pPr marL="285750" indent="-285750">
              <a:spcBef>
                <a:spcPts val="975"/>
              </a:spcBef>
              <a:spcAft>
                <a:spcPts val="225"/>
              </a:spcAft>
              <a:buFontTx/>
              <a:buChar char="-"/>
            </a:pPr>
            <a:r>
              <a:rPr lang="en-US" sz="170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Marcel Breuer</a:t>
            </a:r>
          </a:p>
          <a:p>
            <a:pPr marL="285750" indent="-285750">
              <a:spcBef>
                <a:spcPts val="975"/>
              </a:spcBef>
              <a:spcAft>
                <a:spcPts val="225"/>
              </a:spcAft>
              <a:buFontTx/>
              <a:buChar char="-"/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Philippe Starck</a:t>
            </a:r>
          </a:p>
          <a:p>
            <a:pPr marL="285750" indent="-285750">
              <a:spcBef>
                <a:spcPts val="975"/>
              </a:spcBef>
              <a:spcAft>
                <a:spcPts val="225"/>
              </a:spcAft>
              <a:buFontTx/>
              <a:buChar char="-"/>
            </a:pPr>
            <a:r>
              <a:rPr lang="en-US" sz="170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Bauhaus Movement </a:t>
            </a:r>
          </a:p>
          <a:p>
            <a:pPr marL="285750" indent="-285750">
              <a:spcBef>
                <a:spcPts val="975"/>
              </a:spcBef>
              <a:spcAft>
                <a:spcPts val="225"/>
              </a:spcAft>
              <a:buFontTx/>
              <a:buChar char="-"/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Memphis Group. </a:t>
            </a:r>
          </a:p>
          <a:p>
            <a:pPr>
              <a:spcBef>
                <a:spcPts val="975"/>
              </a:spcBef>
              <a:spcAft>
                <a:spcPts val="225"/>
              </a:spcAft>
            </a:pPr>
            <a:r>
              <a:rPr lang="en-US" sz="1700" b="1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research should include: </a:t>
            </a:r>
          </a:p>
          <a:p>
            <a:pPr>
              <a:spcBef>
                <a:spcPts val="975"/>
              </a:spcBef>
              <a:spcAft>
                <a:spcPts val="225"/>
              </a:spcAft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-A short biography and context</a:t>
            </a:r>
          </a:p>
          <a:p>
            <a:pPr>
              <a:spcBef>
                <a:spcPts val="975"/>
              </a:spcBef>
              <a:spcAft>
                <a:spcPts val="225"/>
              </a:spcAft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-Their design style and approach</a:t>
            </a:r>
          </a:p>
          <a:p>
            <a:pPr>
              <a:spcBef>
                <a:spcPts val="975"/>
              </a:spcBef>
              <a:spcAft>
                <a:spcPts val="225"/>
              </a:spcAft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-Key materials, forms and techniques they use</a:t>
            </a:r>
          </a:p>
          <a:p>
            <a:pPr>
              <a:spcBef>
                <a:spcPts val="975"/>
              </a:spcBef>
              <a:spcAft>
                <a:spcPts val="225"/>
              </a:spcAft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-Examples of at least 3 of their works (with images)</a:t>
            </a:r>
          </a:p>
          <a:p>
            <a:pPr>
              <a:spcBef>
                <a:spcPts val="975"/>
              </a:spcBef>
              <a:spcAft>
                <a:spcPts val="225"/>
              </a:spcAft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-Reference to design principles (see next page)</a:t>
            </a:r>
          </a:p>
          <a:p>
            <a:pPr>
              <a:spcBef>
                <a:spcPts val="975"/>
              </a:spcBef>
              <a:spcAft>
                <a:spcPts val="225"/>
              </a:spcAft>
            </a:pPr>
            <a:r>
              <a:rPr lang="en-US" sz="17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-Your personal opinion: What do you like or find interesting</a:t>
            </a:r>
            <a:r>
              <a:rPr lang="en-US" sz="1600" dirty="0">
                <a:solidFill>
                  <a:srgbClr val="424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A65CF4-0C62-5187-E875-5D18FFF4554D}"/>
              </a:ext>
            </a:extLst>
          </p:cNvPr>
          <p:cNvSpPr txBox="1"/>
          <p:nvPr/>
        </p:nvSpPr>
        <p:spPr>
          <a:xfrm>
            <a:off x="539372" y="9093247"/>
            <a:ext cx="5758628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700" b="1" dirty="0"/>
              <a:t>Present</a:t>
            </a:r>
            <a:r>
              <a:rPr lang="en-GB" sz="1700" dirty="0"/>
              <a:t> your research as a </a:t>
            </a:r>
            <a:r>
              <a:rPr lang="en-GB" sz="1700" b="1" dirty="0"/>
              <a:t>mood board </a:t>
            </a:r>
            <a:r>
              <a:rPr lang="en-GB" sz="1700" dirty="0"/>
              <a:t>or visual research page</a:t>
            </a:r>
          </a:p>
          <a:p>
            <a:r>
              <a:rPr lang="en-GB" sz="1700" dirty="0"/>
              <a:t> in </a:t>
            </a:r>
            <a:r>
              <a:rPr lang="en-GB" sz="1700" b="1" dirty="0"/>
              <a:t>PowerPoint.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179731C-3885-D94A-BD3A-57392BCB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82" y="2956429"/>
            <a:ext cx="1130753" cy="20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ounge Chair incl. Ottoman in black leather with rosewood or walnut inspired by Ray &amp; Charles Eames – Iconic design for timeless elegance Rosewood/Palisander">
            <a:extLst>
              <a:ext uri="{FF2B5EF4-FFF2-40B4-BE49-F238E27FC236}">
                <a16:creationId xmlns:a16="http://schemas.microsoft.com/office/drawing/2014/main" id="{78C5EE01-00D1-22D2-3643-3B329EFB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58" y="3211550"/>
            <a:ext cx="2014537" cy="146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ieter rams products - 76 photo">
            <a:extLst>
              <a:ext uri="{FF2B5EF4-FFF2-40B4-BE49-F238E27FC236}">
                <a16:creationId xmlns:a16="http://schemas.microsoft.com/office/drawing/2014/main" id="{8A31037E-5544-4C18-A479-FF6895D4F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41" y="4493077"/>
            <a:ext cx="1181511" cy="118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he Pirelli Building (Marcel Breuer, 1969) in New Haven, CT USA : brutalism">
            <a:extLst>
              <a:ext uri="{FF2B5EF4-FFF2-40B4-BE49-F238E27FC236}">
                <a16:creationId xmlns:a16="http://schemas.microsoft.com/office/drawing/2014/main" id="{7B4D790A-0D7F-1D90-3647-91CAEC55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60" y="4443995"/>
            <a:ext cx="1521227" cy="187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lessi Juicy Salif Citrus Squeezer, Cast Aluminum by Philippe Starck - Italy 80s image 1">
            <a:extLst>
              <a:ext uri="{FF2B5EF4-FFF2-40B4-BE49-F238E27FC236}">
                <a16:creationId xmlns:a16="http://schemas.microsoft.com/office/drawing/2014/main" id="{1A6304F5-8E93-C609-3740-C698143CB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82" y="6887629"/>
            <a:ext cx="939344" cy="98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auhaus 100: Design leaders on the school’s impact and legacy - Curbed">
            <a:extLst>
              <a:ext uri="{FF2B5EF4-FFF2-40B4-BE49-F238E27FC236}">
                <a16:creationId xmlns:a16="http://schemas.microsoft.com/office/drawing/2014/main" id="{399FCC17-0C82-48C4-A9F2-71D47A59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99" y="5650231"/>
            <a:ext cx="2198914" cy="12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 look back at the colorful work of the Memphis Group Photos ...">
            <a:extLst>
              <a:ext uri="{FF2B5EF4-FFF2-40B4-BE49-F238E27FC236}">
                <a16:creationId xmlns:a16="http://schemas.microsoft.com/office/drawing/2014/main" id="{065DB9DC-CA3C-4715-E209-30757801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24" y="4585266"/>
            <a:ext cx="1181511" cy="118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BC758-9226-577E-C56B-A0A231DFD1EB}"/>
              </a:ext>
            </a:extLst>
          </p:cNvPr>
          <p:cNvSpPr txBox="1"/>
          <p:nvPr/>
        </p:nvSpPr>
        <p:spPr>
          <a:xfrm>
            <a:off x="289359" y="2261515"/>
            <a:ext cx="6187579" cy="823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3200" b="1" i="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 1: Research a Designer </a:t>
            </a:r>
          </a:p>
          <a:p>
            <a:pPr algn="ctr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3200" b="1" i="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Design Movement</a:t>
            </a:r>
            <a:r>
              <a:rPr lang="en-US" sz="3200" b="0" i="0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8011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B79E71-E4A6-4C20-A76F-D79C67E5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4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F4206A-2242-AA48-B74B-EC3B62E69896}"/>
              </a:ext>
            </a:extLst>
          </p:cNvPr>
          <p:cNvSpPr txBox="1"/>
          <p:nvPr/>
        </p:nvSpPr>
        <p:spPr>
          <a:xfrm>
            <a:off x="416147" y="1430911"/>
            <a:ext cx="602570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how the designer or movement uses </a:t>
            </a: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least 3 of the following principles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their work. </a:t>
            </a:r>
          </a:p>
          <a:p>
            <a:pPr algn="ctr"/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 and Function- 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it sculptural? Practical? Both?</a:t>
            </a:r>
          </a:p>
          <a:p>
            <a:pPr marL="285750" indent="-285750">
              <a:buFontTx/>
              <a:buChar char="-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Balance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Symmetry vs asymmetry.</a:t>
            </a:r>
          </a:p>
          <a:p>
            <a:pPr marL="285750" indent="-285750">
              <a:buFontTx/>
              <a:buChar char="-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Contrast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Use of different materials, shapes or textures</a:t>
            </a:r>
          </a:p>
          <a:p>
            <a:pPr marL="285750" indent="-285750">
              <a:buFontTx/>
              <a:buChar char="-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Rhythm and Repetition- 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Patterns or repeated shapes.</a:t>
            </a:r>
          </a:p>
          <a:p>
            <a:pPr marL="285750" indent="-285750">
              <a:buFontTx/>
              <a:buChar char="-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Proportion and Scale- 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Relationship between elements.</a:t>
            </a:r>
          </a:p>
          <a:p>
            <a:pPr marL="285750" indent="-285750">
              <a:buFontTx/>
              <a:buChar char="-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Unity and Harmony- 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all parts work well together?</a:t>
            </a:r>
          </a:p>
          <a:p>
            <a:pPr marL="285750" indent="-285750">
              <a:buFontTx/>
              <a:buChar char="-"/>
            </a:pP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Emphasis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Focal points or standouts features. 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25FF9-C301-30DB-338A-C99D45202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60" y="5373046"/>
            <a:ext cx="2563879" cy="36228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8B5894-ED8B-7FC9-34F4-C4D1340F0AE7}"/>
              </a:ext>
            </a:extLst>
          </p:cNvPr>
          <p:cNvSpPr/>
          <p:nvPr/>
        </p:nvSpPr>
        <p:spPr>
          <a:xfrm>
            <a:off x="360809" y="176463"/>
            <a:ext cx="6136382" cy="93860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BC57E-35C3-3C21-B9A3-6824A394AC9D}"/>
              </a:ext>
            </a:extLst>
          </p:cNvPr>
          <p:cNvSpPr txBox="1"/>
          <p:nvPr/>
        </p:nvSpPr>
        <p:spPr>
          <a:xfrm>
            <a:off x="110678" y="176463"/>
            <a:ext cx="63865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u="sng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Principles to Explore and Apply</a:t>
            </a:r>
          </a:p>
        </p:txBody>
      </p:sp>
    </p:spTree>
    <p:extLst>
      <p:ext uri="{BB962C8B-B14F-4D97-AF65-F5344CB8AC3E}">
        <p14:creationId xmlns:p14="http://schemas.microsoft.com/office/powerpoint/2010/main" val="153260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B79E71-E4A6-4C20-A76F-D79C67E5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5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F4206A-2242-AA48-B74B-EC3B62E69896}"/>
              </a:ext>
            </a:extLst>
          </p:cNvPr>
          <p:cNvSpPr txBox="1"/>
          <p:nvPr/>
        </p:nvSpPr>
        <p:spPr>
          <a:xfrm>
            <a:off x="406735" y="341259"/>
            <a:ext cx="6025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 2: Design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7E171-8F72-C4E2-A4B2-48B3CB57AC3E}"/>
              </a:ext>
            </a:extLst>
          </p:cNvPr>
          <p:cNvSpPr txBox="1"/>
          <p:nvPr/>
        </p:nvSpPr>
        <p:spPr>
          <a:xfrm>
            <a:off x="570852" y="847743"/>
            <a:ext cx="563276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/>
              <a:t>Create your own original Futuristic 3D Design inspired by the </a:t>
            </a:r>
          </a:p>
          <a:p>
            <a:r>
              <a:rPr lang="en-GB" sz="1700" dirty="0"/>
              <a:t>designer or movement you researched.</a:t>
            </a:r>
          </a:p>
          <a:p>
            <a:endParaRPr lang="en-GB" sz="1700" dirty="0"/>
          </a:p>
          <a:p>
            <a:r>
              <a:rPr lang="en-GB" sz="1700" b="1" dirty="0"/>
              <a:t>Your design could be: 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A piece of furniture. 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A household product. 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A gaming gadget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A lighting design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A piece of jewellery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A small architectural concept. </a:t>
            </a:r>
          </a:p>
          <a:p>
            <a:endParaRPr lang="en-GB" sz="1700" b="1" dirty="0"/>
          </a:p>
          <a:p>
            <a:r>
              <a:rPr lang="en-GB" sz="1700" b="1" dirty="0"/>
              <a:t>Include: 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Initial thumbnail sketches with annotation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Developed drawings showing how your idea developed. 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Reference to design principles in your work.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Note any annotations explaining (optional)</a:t>
            </a:r>
          </a:p>
          <a:p>
            <a:pPr marL="285750" indent="-285750">
              <a:buFontTx/>
              <a:buChar char="-"/>
            </a:pPr>
            <a:r>
              <a:rPr lang="en-GB" sz="1700" dirty="0"/>
              <a:t>Final design drawings or model (can be 3d sketches, digital</a:t>
            </a:r>
          </a:p>
          <a:p>
            <a:r>
              <a:rPr lang="en-GB" sz="1700" dirty="0"/>
              <a:t> mock-up (CAD) or cardboard prototype)</a:t>
            </a:r>
          </a:p>
        </p:txBody>
      </p:sp>
      <p:pic>
        <p:nvPicPr>
          <p:cNvPr id="3074" name="Picture 2" descr="This may contain: a notebook with some drawings on it">
            <a:extLst>
              <a:ext uri="{FF2B5EF4-FFF2-40B4-BE49-F238E27FC236}">
                <a16:creationId xmlns:a16="http://schemas.microsoft.com/office/drawing/2014/main" id="{669D9430-CF4D-8CC3-871A-A8678809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3" y="7586753"/>
            <a:ext cx="1570534" cy="15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715C1-A4A0-42FE-73AA-D7B6FE37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538" y="5924858"/>
            <a:ext cx="1688408" cy="1410569"/>
          </a:xfrm>
          <a:prstGeom prst="rect">
            <a:avLst/>
          </a:prstGeom>
        </p:spPr>
      </p:pic>
      <p:pic>
        <p:nvPicPr>
          <p:cNvPr id="3076" name="Picture 4" descr="This may contain: an unusual chair made out of rolled up toilet paper and cardboard tubes is shown in three different views">
            <a:extLst>
              <a:ext uri="{FF2B5EF4-FFF2-40B4-BE49-F238E27FC236}">
                <a16:creationId xmlns:a16="http://schemas.microsoft.com/office/drawing/2014/main" id="{23FB3EBF-AC68-3F82-0351-78C21124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2" y="5707710"/>
            <a:ext cx="1352673" cy="16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765C95-0CCB-6C4B-2B29-A012BEB1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795" y="7555373"/>
            <a:ext cx="1065439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is may contain: an image of some type of chair with different angles and sizes, including the footrests">
            <a:extLst>
              <a:ext uri="{FF2B5EF4-FFF2-40B4-BE49-F238E27FC236}">
                <a16:creationId xmlns:a16="http://schemas.microsoft.com/office/drawing/2014/main" id="{5A2D4F19-18AB-ECFB-22BE-A5149F70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97" y="7688637"/>
            <a:ext cx="1305443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882A7F-4591-34EE-37D6-0C8A6F57C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81" y="5855459"/>
            <a:ext cx="1990592" cy="1632857"/>
          </a:xfrm>
          <a:prstGeom prst="rect">
            <a:avLst/>
          </a:prstGeom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4AF5B180-E549-E5FC-4CC9-4EEFE95B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87" y="7951692"/>
            <a:ext cx="1627908" cy="110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6A9D5-2C80-E2D2-6891-4987BFE5F46A}"/>
              </a:ext>
            </a:extLst>
          </p:cNvPr>
          <p:cNvSpPr/>
          <p:nvPr/>
        </p:nvSpPr>
        <p:spPr>
          <a:xfrm>
            <a:off x="362801" y="176463"/>
            <a:ext cx="6134389" cy="938604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22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C6200-C310-6BC4-F25C-3CF4FAC1A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62A185-1FAC-BABE-9FE4-E9D17CCC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7ACC-EB3C-4466-A41B-F6CC006DF8B4}" type="slidenum">
              <a:rPr lang="en-GB" smtClean="0"/>
              <a:t>6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8F87A-B84A-9E85-CB59-CA97B0E12587}"/>
              </a:ext>
            </a:extLst>
          </p:cNvPr>
          <p:cNvSpPr txBox="1"/>
          <p:nvPr/>
        </p:nvSpPr>
        <p:spPr>
          <a:xfrm>
            <a:off x="374379" y="462993"/>
            <a:ext cx="6025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Suggested Extension Task</a:t>
            </a:r>
            <a:r>
              <a:rPr lang="en-US" sz="2800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69A4E-F58B-02E2-DA56-0C306DF55AFA}"/>
              </a:ext>
            </a:extLst>
          </p:cNvPr>
          <p:cNvSpPr txBox="1"/>
          <p:nvPr/>
        </p:nvSpPr>
        <p:spPr>
          <a:xfrm>
            <a:off x="495023" y="1253111"/>
            <a:ext cx="5867953" cy="798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Evaluation Task- Reflecting on your Design</a:t>
            </a:r>
          </a:p>
          <a:p>
            <a:endParaRPr lang="en-GB" sz="1600" dirty="0"/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questions below to write an evaluation of your project </a:t>
            </a:r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(approx. 300-500 words). This can be typed or handwritten.</a:t>
            </a:r>
          </a:p>
          <a:p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How did your chosen designer or movement</a:t>
            </a:r>
          </a:p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influences your work?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element did you borrow or adapt (materials, </a:t>
            </a:r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shapes, colours, etc)?</a:t>
            </a:r>
          </a:p>
          <a:p>
            <a:pPr marL="285750" indent="-285750">
              <a:buFontTx/>
              <a:buChar char="-"/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Which design principles were most important in your final </a:t>
            </a:r>
          </a:p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Design?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example, did you focus on balance, harmony, contrast?</a:t>
            </a:r>
          </a:p>
          <a:p>
            <a:pPr marL="285750" indent="-285750">
              <a:buFontTx/>
              <a:buChar char="-"/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What worked well in your design process? 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 your research, development, creativity, or presentation.</a:t>
            </a:r>
          </a:p>
          <a:p>
            <a:pPr marL="285750" indent="-285750">
              <a:buFontTx/>
              <a:buChar char="-"/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4: What would you improve or change if you did it again? 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honest about any challenges you faced.</a:t>
            </a:r>
          </a:p>
          <a:p>
            <a:pPr marL="285750" indent="-285750">
              <a:buFontTx/>
              <a:buChar char="-"/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5:How well does your design meet its intended purpose or Function? </a:t>
            </a:r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-Is it purely aesthetic, functional, or both? </a:t>
            </a:r>
          </a:p>
          <a:p>
            <a:endParaRPr lang="en-GB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6: How has this project helped understand 3D design better? </a:t>
            </a:r>
          </a:p>
          <a:p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Reflect on skills, techniques, and knowledge gained.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6609AB-343C-7516-D326-30CCB01C0EE3}"/>
              </a:ext>
            </a:extLst>
          </p:cNvPr>
          <p:cNvSpPr/>
          <p:nvPr/>
        </p:nvSpPr>
        <p:spPr>
          <a:xfrm>
            <a:off x="360809" y="176463"/>
            <a:ext cx="6136382" cy="93860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8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742" y="690928"/>
            <a:ext cx="6700099" cy="7417415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r>
              <a:rPr lang="en-GB" sz="17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Websites: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AQA Official Specification – 3D Design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official source for the AQA A-level Art &amp; Design (3D Design) specification.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Includes assessment objectives, content breakdown, and examples of areas of study.</a:t>
            </a:r>
          </a:p>
          <a:p>
            <a:pPr lvl="1"/>
            <a:endParaRPr lang="en-U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 software/ APPS:</a:t>
            </a:r>
          </a:p>
          <a:p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SketchUp Free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A browser-based 3D modeling platform used in architecture       and product design.</a:t>
            </a:r>
          </a:p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Great for exploring proportion, scale, and spatial design</a:t>
            </a:r>
          </a:p>
          <a:p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Fusion 360 – Autodesk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A professional-grade 3D CAD, CAM, and CAE tool.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for students and educators.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advanced modeling, engineering simulations, and product design.</a:t>
            </a:r>
          </a:p>
          <a:p>
            <a:pPr lvl="1"/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Places to Visit: </a:t>
            </a:r>
          </a:p>
          <a:p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Museum – Learning Resources 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Offers case studies, design challenges, and insights into professional design processes.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Supports contextual understanding and critical analysis</a:t>
            </a:r>
          </a:p>
          <a:p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Pitt Rivers Museum – Oxford</a:t>
            </a:r>
            <a:b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world-renowned museum of anthropology and archaeology.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Excellent for exploring </a:t>
            </a:r>
            <a:r>
              <a:rPr lang="en-U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form, function, and cultural design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across time and geography.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 for contextual studies and sketchbook research.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375" y="553249"/>
            <a:ext cx="600160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700" b="1" dirty="0">
                <a:ln w="18415" cmpd="sng">
                  <a:noFill/>
                  <a:prstDash val="solid"/>
                </a:ln>
                <a:latin typeface="Tw Cen MT"/>
              </a:rPr>
              <a:t>To help you on your way…</a:t>
            </a:r>
            <a:endParaRPr lang="en-GB" sz="1700" b="1" dirty="0">
              <a:ln w="18415" cmpd="sng">
                <a:solidFill>
                  <a:srgbClr val="F79646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w Cen 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D42EA7-04DC-1DEA-5622-E3B350263CB0}"/>
              </a:ext>
            </a:extLst>
          </p:cNvPr>
          <p:cNvSpPr txBox="1"/>
          <p:nvPr/>
        </p:nvSpPr>
        <p:spPr>
          <a:xfrm>
            <a:off x="644259" y="130056"/>
            <a:ext cx="6025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Useful Resources</a:t>
            </a:r>
            <a:r>
              <a:rPr lang="en-US" sz="2800" b="1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B9D7FE-1709-9B86-F8AF-338D31991484}"/>
              </a:ext>
            </a:extLst>
          </p:cNvPr>
          <p:cNvSpPr/>
          <p:nvPr/>
        </p:nvSpPr>
        <p:spPr>
          <a:xfrm>
            <a:off x="390375" y="8108343"/>
            <a:ext cx="6247744" cy="166165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your first lesson you will need to have the following…..</a:t>
            </a:r>
            <a:endParaRPr lang="en-GB" sz="1700" u="sng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1; To hand in your presentation and designs.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An A3 Sketch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Drawing equipment.</a:t>
            </a:r>
          </a:p>
          <a:p>
            <a:pPr algn="ctr"/>
            <a:r>
              <a:rPr lang="en-GB" sz="17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look forward to seeing you in September</a:t>
            </a:r>
            <a:r>
              <a:rPr lang="en-GB" b="1" u="sng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9859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32EE5354DAF94CA3C35D9548C2A974" ma:contentTypeVersion="7" ma:contentTypeDescription="Create a new document." ma:contentTypeScope="" ma:versionID="659d52c6f399384eafa36993c183bbe7">
  <xsd:schema xmlns:xsd="http://www.w3.org/2001/XMLSchema" xmlns:xs="http://www.w3.org/2001/XMLSchema" xmlns:p="http://schemas.microsoft.com/office/2006/metadata/properties" xmlns:ns3="c13f8316-c105-46d2-be5d-835b0292605d" xmlns:ns4="e21b1153-b6e7-41db-bb16-3d73470bf5ec" targetNamespace="http://schemas.microsoft.com/office/2006/metadata/properties" ma:root="true" ma:fieldsID="7f7c2f3bde452d8ac889cc18cd0b4a46" ns3:_="" ns4:_="">
    <xsd:import namespace="c13f8316-c105-46d2-be5d-835b0292605d"/>
    <xsd:import namespace="e21b1153-b6e7-41db-bb16-3d73470bf5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f8316-c105-46d2-be5d-835b029260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b1153-b6e7-41db-bb16-3d73470bf5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33F04-6F2C-4FB6-8D9B-5217E96A0C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f8316-c105-46d2-be5d-835b0292605d"/>
    <ds:schemaRef ds:uri="e21b1153-b6e7-41db-bb16-3d73470bf5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7D3F6B-4F28-4F39-9881-E58A2ECCD23F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e21b1153-b6e7-41db-bb16-3d73470bf5ec"/>
    <ds:schemaRef ds:uri="http://www.w3.org/XML/1998/namespace"/>
    <ds:schemaRef ds:uri="http://schemas.microsoft.com/office/infopath/2007/PartnerControls"/>
    <ds:schemaRef ds:uri="c13f8316-c105-46d2-be5d-835b0292605d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8C9F002-F68F-4658-A4B1-0A408DD412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5971</TotalTime>
  <Words>1067</Words>
  <Application>Microsoft Office PowerPoint</Application>
  <PresentationFormat>A4 Paper (210x297 mm)</PresentationFormat>
  <Paragraphs>172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Comfortaa</vt:lpstr>
      <vt:lpstr>Open Sans</vt:lpstr>
      <vt:lpstr>Segoe Sans</vt:lpstr>
      <vt:lpstr>Tw Cen MT</vt:lpstr>
      <vt:lpstr>Office Theme</vt:lpstr>
      <vt:lpstr>A LEVEL  3D Design</vt:lpstr>
      <vt:lpstr>What will You be studying?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Oakgrove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Tonya Liddell</dc:creator>
  <cp:lastModifiedBy>Nicki Smith</cp:lastModifiedBy>
  <cp:revision>209</cp:revision>
  <cp:lastPrinted>2025-06-30T08:22:11Z</cp:lastPrinted>
  <dcterms:created xsi:type="dcterms:W3CDTF">2020-03-22T16:46:05Z</dcterms:created>
  <dcterms:modified xsi:type="dcterms:W3CDTF">2025-07-14T11:08:14Z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0x010100DB32EE5354DAF94CA3C35D9548C2A974</vt:lpwstr>
  </property>
</Properties>
</file>